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9" r:id="rId1"/>
  </p:sldMasterIdLst>
  <p:notesMasterIdLst>
    <p:notesMasterId r:id="rId86"/>
  </p:notesMasterIdLst>
  <p:sldIdLst>
    <p:sldId id="258" r:id="rId2"/>
    <p:sldId id="260" r:id="rId3"/>
    <p:sldId id="457" r:id="rId4"/>
    <p:sldId id="934" r:id="rId5"/>
    <p:sldId id="931" r:id="rId6"/>
    <p:sldId id="932" r:id="rId7"/>
    <p:sldId id="933" r:id="rId8"/>
    <p:sldId id="907" r:id="rId9"/>
    <p:sldId id="908" r:id="rId10"/>
    <p:sldId id="935" r:id="rId11"/>
    <p:sldId id="936" r:id="rId12"/>
    <p:sldId id="909" r:id="rId13"/>
    <p:sldId id="910" r:id="rId14"/>
    <p:sldId id="912" r:id="rId15"/>
    <p:sldId id="937" r:id="rId16"/>
    <p:sldId id="911" r:id="rId17"/>
    <p:sldId id="913" r:id="rId18"/>
    <p:sldId id="938" r:id="rId19"/>
    <p:sldId id="939" r:id="rId20"/>
    <p:sldId id="941" r:id="rId21"/>
    <p:sldId id="942" r:id="rId22"/>
    <p:sldId id="943" r:id="rId23"/>
    <p:sldId id="944" r:id="rId24"/>
    <p:sldId id="945" r:id="rId25"/>
    <p:sldId id="946" r:id="rId26"/>
    <p:sldId id="947" r:id="rId27"/>
    <p:sldId id="948" r:id="rId28"/>
    <p:sldId id="950" r:id="rId29"/>
    <p:sldId id="949" r:id="rId30"/>
    <p:sldId id="914" r:id="rId31"/>
    <p:sldId id="915" r:id="rId32"/>
    <p:sldId id="916" r:id="rId33"/>
    <p:sldId id="955" r:id="rId34"/>
    <p:sldId id="940" r:id="rId35"/>
    <p:sldId id="951" r:id="rId36"/>
    <p:sldId id="952" r:id="rId37"/>
    <p:sldId id="953" r:id="rId38"/>
    <p:sldId id="954" r:id="rId39"/>
    <p:sldId id="956" r:id="rId40"/>
    <p:sldId id="957" r:id="rId41"/>
    <p:sldId id="958" r:id="rId42"/>
    <p:sldId id="962" r:id="rId43"/>
    <p:sldId id="959" r:id="rId44"/>
    <p:sldId id="960" r:id="rId45"/>
    <p:sldId id="961" r:id="rId46"/>
    <p:sldId id="963" r:id="rId47"/>
    <p:sldId id="964" r:id="rId48"/>
    <p:sldId id="965" r:id="rId49"/>
    <p:sldId id="966" r:id="rId50"/>
    <p:sldId id="967" r:id="rId51"/>
    <p:sldId id="969" r:id="rId52"/>
    <p:sldId id="917" r:id="rId53"/>
    <p:sldId id="970" r:id="rId54"/>
    <p:sldId id="976" r:id="rId55"/>
    <p:sldId id="971" r:id="rId56"/>
    <p:sldId id="972" r:id="rId57"/>
    <p:sldId id="973" r:id="rId58"/>
    <p:sldId id="974" r:id="rId59"/>
    <p:sldId id="918" r:id="rId60"/>
    <p:sldId id="975" r:id="rId61"/>
    <p:sldId id="977" r:id="rId62"/>
    <p:sldId id="978" r:id="rId63"/>
    <p:sldId id="919" r:id="rId64"/>
    <p:sldId id="920" r:id="rId65"/>
    <p:sldId id="921" r:id="rId66"/>
    <p:sldId id="922" r:id="rId67"/>
    <p:sldId id="979" r:id="rId68"/>
    <p:sldId id="980" r:id="rId69"/>
    <p:sldId id="923" r:id="rId70"/>
    <p:sldId id="924" r:id="rId71"/>
    <p:sldId id="981" r:id="rId72"/>
    <p:sldId id="925" r:id="rId73"/>
    <p:sldId id="985" r:id="rId74"/>
    <p:sldId id="986" r:id="rId75"/>
    <p:sldId id="982" r:id="rId76"/>
    <p:sldId id="926" r:id="rId77"/>
    <p:sldId id="983" r:id="rId78"/>
    <p:sldId id="927" r:id="rId79"/>
    <p:sldId id="928" r:id="rId80"/>
    <p:sldId id="895" r:id="rId81"/>
    <p:sldId id="846" r:id="rId82"/>
    <p:sldId id="984" r:id="rId83"/>
    <p:sldId id="803" r:id="rId84"/>
    <p:sldId id="264" r:id="rId85"/>
  </p:sldIdLst>
  <p:sldSz cx="12239625" cy="6840538"/>
  <p:notesSz cx="6858000" cy="9144000"/>
  <p:embeddedFontLst>
    <p:embeddedFont>
      <p:font typeface="Montserrat Black" panose="020B0604020202020204" charset="-52"/>
      <p:bold r:id="rId87"/>
      <p:boldItalic r:id="rId88"/>
    </p:embeddedFont>
    <p:embeddedFont>
      <p:font typeface="Cambria Math" panose="02040503050406030204" pitchFamily="18" charset="0"/>
      <p:regular r:id="rId89"/>
    </p:embeddedFont>
    <p:embeddedFont>
      <p:font typeface="Verdana" panose="020B0604030504040204" pitchFamily="34" charset="0"/>
      <p:regular r:id="rId90"/>
      <p:bold r:id="rId91"/>
      <p:italic r:id="rId92"/>
      <p:boldItalic r:id="rId93"/>
    </p:embeddedFont>
    <p:embeddedFont>
      <p:font typeface="Cambria" panose="02040503050406030204" pitchFamily="18" charset="0"/>
      <p:regular r:id="rId94"/>
      <p:bold r:id="rId95"/>
      <p:italic r:id="rId96"/>
      <p:boldItalic r:id="rId97"/>
    </p:embeddedFont>
    <p:embeddedFont>
      <p:font typeface="Montserrat" panose="020B0604020202020204" charset="-52"/>
      <p:regular r:id="rId98"/>
      <p:bold r:id="rId99"/>
      <p:italic r:id="rId100"/>
      <p:boldItalic r:id="rId101"/>
    </p:embeddedFont>
    <p:embeddedFont>
      <p:font typeface="Source Sans Pro" panose="020B0604020202020204" charset="0"/>
      <p:regular r:id="rId102"/>
      <p:bold r:id="rId103"/>
      <p:italic r:id="rId104"/>
      <p:boldItalic r:id="rId10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3855" userDrawn="1">
          <p15:clr>
            <a:srgbClr val="A4A3A4"/>
          </p15:clr>
        </p15:guide>
        <p15:guide id="2" orient="horz" pos="1310" userDrawn="1">
          <p15:clr>
            <a:srgbClr val="A4A3A4"/>
          </p15:clr>
        </p15:guide>
        <p15:guide id="3" pos="7228" userDrawn="1">
          <p15:clr>
            <a:srgbClr val="9AA0A6"/>
          </p15:clr>
        </p15:guide>
        <p15:guide id="4" orient="horz" pos="287" userDrawn="1">
          <p15:clr>
            <a:srgbClr val="9AA0A6"/>
          </p15:clr>
        </p15:guide>
        <p15:guide id="5" orient="horz" pos="4022" userDrawn="1">
          <p15:clr>
            <a:srgbClr val="9AA0A6"/>
          </p15:clr>
        </p15:guide>
        <p15:guide id="6" pos="5783" userDrawn="1">
          <p15:clr>
            <a:srgbClr val="9AA0A6"/>
          </p15:clr>
        </p15:guide>
        <p15:guide id="7" pos="482" userDrawn="1">
          <p15:clr>
            <a:srgbClr val="9AA0A6"/>
          </p15:clr>
        </p15:guide>
        <p15:guide id="8" orient="horz" pos="766" userDrawn="1">
          <p15:clr>
            <a:srgbClr val="9AA0A6"/>
          </p15:clr>
        </p15:guide>
        <p15:guide id="9" orient="horz" pos="383" userDrawn="1">
          <p15:clr>
            <a:srgbClr val="9AA0A6"/>
          </p15:clr>
        </p15:guide>
        <p15:guide id="10" orient="horz" pos="992" userDrawn="1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C6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E8034E78-7F5D-4C2E-B375-FC64B27BC917}" styleName="Темный стиль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Темный стиль 1 — акцент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1344" y="834"/>
      </p:cViewPr>
      <p:guideLst>
        <p:guide pos="3855"/>
        <p:guide orient="horz" pos="1310"/>
        <p:guide pos="7228"/>
        <p:guide orient="horz" pos="287"/>
        <p:guide orient="horz" pos="4022"/>
        <p:guide pos="5783"/>
        <p:guide pos="482"/>
        <p:guide orient="horz" pos="766"/>
        <p:guide orient="horz" pos="383"/>
        <p:guide orient="horz" pos="99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font" Target="fonts/font3.fntdata"/><Relationship Id="rId16" Type="http://schemas.openxmlformats.org/officeDocument/2006/relationships/slide" Target="slides/slide15.xml"/><Relationship Id="rId107" Type="http://schemas.openxmlformats.org/officeDocument/2006/relationships/viewProps" Target="viewProp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font" Target="fonts/font16.fntdata"/><Relationship Id="rId5" Type="http://schemas.openxmlformats.org/officeDocument/2006/relationships/slide" Target="slides/slide4.xml"/><Relationship Id="rId90" Type="http://schemas.openxmlformats.org/officeDocument/2006/relationships/font" Target="fonts/font4.fntdata"/><Relationship Id="rId95" Type="http://schemas.openxmlformats.org/officeDocument/2006/relationships/font" Target="fonts/font9.fntdata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font" Target="fonts/font17.fntdata"/><Relationship Id="rId108" Type="http://schemas.openxmlformats.org/officeDocument/2006/relationships/theme" Target="theme/theme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font" Target="fonts/font5.fntdata"/><Relationship Id="rId96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notesMaster" Target="notesMasters/notesMaster1.xml"/><Relationship Id="rId94" Type="http://schemas.openxmlformats.org/officeDocument/2006/relationships/font" Target="fonts/font8.fntdata"/><Relationship Id="rId99" Type="http://schemas.openxmlformats.org/officeDocument/2006/relationships/font" Target="fonts/font13.fntdata"/><Relationship Id="rId101" Type="http://schemas.openxmlformats.org/officeDocument/2006/relationships/font" Target="fonts/font1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tableStyles" Target="tableStyle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font" Target="fonts/font11.fntdata"/><Relationship Id="rId104" Type="http://schemas.openxmlformats.org/officeDocument/2006/relationships/font" Target="fonts/font18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6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font" Target="fonts/font1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font" Target="fonts/font14.fntdata"/><Relationship Id="rId105" Type="http://schemas.openxmlformats.org/officeDocument/2006/relationships/font" Target="fonts/font19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font" Target="fonts/font7.fntdata"/><Relationship Id="rId98" Type="http://schemas.openxmlformats.org/officeDocument/2006/relationships/font" Target="fonts/font12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68338" y="1143000"/>
            <a:ext cx="55213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bc613ab3f7_0_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9" name="Google Shape;129;gbc613ab3f7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8338" y="1143000"/>
            <a:ext cx="55213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3974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3505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bc613ab3f7_0_3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1" name="Google Shape;161;gbc613ab3f7_0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8338" y="1143000"/>
            <a:ext cx="55213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8340755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84557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025603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66674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49747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bc613ab3f7_0_3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1" name="Google Shape;161;gbc613ab3f7_0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8338" y="1143000"/>
            <a:ext cx="55213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9829170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229696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26334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bc613ab3f7_0_3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1" name="Google Shape;161;gbc613ab3f7_0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8338" y="1143000"/>
            <a:ext cx="55213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040459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097907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773624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056882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4867244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746660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189683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224811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586063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04957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bc613ab3f7_0_3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1" name="Google Shape;161;gbc613ab3f7_0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8338" y="1143000"/>
            <a:ext cx="55213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67225893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011343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bc613ab3f7_0_3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1" name="Google Shape;161;gbc613ab3f7_0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8338" y="1143000"/>
            <a:ext cx="55213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4831218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7473929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15458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7204499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380962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651253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495989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889768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27867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495780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917140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227666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379869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270624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5512940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717933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338169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188279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011384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44213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818537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882962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58118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bc613ab3f7_0_3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1" name="Google Shape;161;gbc613ab3f7_0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8338" y="1143000"/>
            <a:ext cx="55213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9243245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503258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673082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806666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198613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251830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829000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87674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5600809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63304173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7194925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250924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bc613ab3f7_0_3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1" name="Google Shape;161;gbc613ab3f7_0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8338" y="1143000"/>
            <a:ext cx="55213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7226251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275224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7401878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6084076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9354007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527601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bc613ab3f7_0_3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1" name="Google Shape;161;gbc613ab3f7_0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8338" y="1143000"/>
            <a:ext cx="55213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723852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4320049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3867138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4813916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2988563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4182258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6327623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3770443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bc613ab3f7_0_3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1" name="Google Shape;161;gbc613ab3f7_0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8338" y="1143000"/>
            <a:ext cx="55213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929498544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2781366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6677833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22784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bc613ab3f7_0_3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1" name="Google Shape;161;gbc613ab3f7_0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8338" y="1143000"/>
            <a:ext cx="55213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290869918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bc613ab3f7_0_3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1" name="Google Shape;161;gbc613ab3f7_0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8338" y="1143000"/>
            <a:ext cx="55213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938515410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bc613ab3f7_0_3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1" name="Google Shape;161;gbc613ab3f7_0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8338" y="1143000"/>
            <a:ext cx="55213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580684767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4554448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7995090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bc613ab3f7_0_5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bc613ab3f7_0_5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70313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Обложка 1">
  <p:cSld name="3_01 - BLANK">
    <p:bg>
      <p:bgPr>
        <a:solidFill>
          <a:schemeClr val="dk1"/>
        </a:solidFill>
        <a:effectLst/>
      </p:bgPr>
    </p:bg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"/>
          <p:cNvPicPr preferRelativeResize="0"/>
          <p:nvPr/>
        </p:nvPicPr>
        <p:blipFill rotWithShape="1">
          <a:blip r:embed="rId2">
            <a:alphaModFix/>
          </a:blip>
          <a:srcRect l="30939"/>
          <a:stretch/>
        </p:blipFill>
        <p:spPr>
          <a:xfrm>
            <a:off x="4581997" y="0"/>
            <a:ext cx="7657630" cy="61970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4977" y="374371"/>
            <a:ext cx="2262636" cy="483296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"/>
          <p:cNvSpPr txBox="1">
            <a:spLocks noGrp="1"/>
          </p:cNvSpPr>
          <p:nvPr>
            <p:ph type="title"/>
          </p:nvPr>
        </p:nvSpPr>
        <p:spPr>
          <a:xfrm>
            <a:off x="767655" y="2596744"/>
            <a:ext cx="4660133" cy="1429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 Black"/>
              <a:buNone/>
              <a:defRPr sz="399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4" name="Google Shape;14;p2"/>
          <p:cNvCxnSpPr/>
          <p:nvPr/>
        </p:nvCxnSpPr>
        <p:spPr>
          <a:xfrm>
            <a:off x="764976" y="5191647"/>
            <a:ext cx="5362466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754937" y="5337770"/>
            <a:ext cx="5362466" cy="312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400"/>
              <a:buFont typeface="Montserrat"/>
              <a:buNone/>
              <a:defRPr b="1">
                <a:solidFill>
                  <a:srgbClr val="01C60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body" idx="2"/>
          </p:nvPr>
        </p:nvSpPr>
        <p:spPr>
          <a:xfrm>
            <a:off x="767520" y="5702942"/>
            <a:ext cx="5362466" cy="2153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8001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●"/>
              <a:defRPr sz="1197">
                <a:solidFill>
                  <a:schemeClr val="lt1"/>
                </a:solidFill>
              </a:defRPr>
            </a:lvl1pPr>
            <a:lvl2pPr marL="1216061" lvl="1" indent="-38001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○"/>
              <a:defRPr sz="1197">
                <a:solidFill>
                  <a:schemeClr val="lt1"/>
                </a:solidFill>
              </a:defRPr>
            </a:lvl2pPr>
            <a:lvl3pPr marL="1824091" lvl="2" indent="-38001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■"/>
              <a:defRPr sz="1197">
                <a:solidFill>
                  <a:schemeClr val="lt1"/>
                </a:solidFill>
              </a:defRPr>
            </a:lvl3pPr>
            <a:lvl4pPr marL="2432121" lvl="3" indent="-38001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●"/>
              <a:defRPr sz="1197">
                <a:solidFill>
                  <a:schemeClr val="lt1"/>
                </a:solidFill>
              </a:defRPr>
            </a:lvl4pPr>
            <a:lvl5pPr marL="3040151" lvl="4" indent="-38001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○"/>
              <a:defRPr sz="1197">
                <a:solidFill>
                  <a:schemeClr val="lt1"/>
                </a:solidFill>
              </a:defRPr>
            </a:lvl5pPr>
            <a:lvl6pPr marL="3648182" lvl="5" indent="-38001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■"/>
              <a:defRPr sz="1197">
                <a:solidFill>
                  <a:schemeClr val="lt1"/>
                </a:solidFill>
              </a:defRPr>
            </a:lvl6pPr>
            <a:lvl7pPr marL="4256212" lvl="6" indent="-38001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●"/>
              <a:defRPr sz="1197">
                <a:solidFill>
                  <a:schemeClr val="lt1"/>
                </a:solidFill>
              </a:defRPr>
            </a:lvl7pPr>
            <a:lvl8pPr marL="4864242" lvl="7" indent="-38001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○"/>
              <a:defRPr sz="1197">
                <a:solidFill>
                  <a:schemeClr val="lt1"/>
                </a:solidFill>
              </a:defRPr>
            </a:lvl8pPr>
            <a:lvl9pPr marL="5472273" lvl="8" indent="-38001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■"/>
              <a:defRPr sz="1197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orient="horz" pos="287" userDrawn="1">
          <p15:clr>
            <a:srgbClr val="FA7B17"/>
          </p15:clr>
        </p15:guide>
        <p15:guide id="3" pos="7228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pos="3855" userDrawn="1">
          <p15:clr>
            <a:srgbClr val="FA7B17"/>
          </p15:clr>
        </p15:guide>
        <p15:guide id="6" orient="horz" pos="3504" userDrawn="1">
          <p15:clr>
            <a:srgbClr val="FA7B17"/>
          </p15:clr>
        </p15:guide>
        <p15:guide id="7" orient="horz" pos="3685" userDrawn="1">
          <p15:clr>
            <a:srgbClr val="FA7B17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азвание модуля/подзаголовок/текст 2">
  <p:cSld name="CUSTOM_5_1">
    <p:bg>
      <p:bgPr>
        <a:solidFill>
          <a:srgbClr val="FFFFFF"/>
        </a:solid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1"/>
          <p:cNvSpPr txBox="1">
            <a:spLocks noGrp="1"/>
          </p:cNvSpPr>
          <p:nvPr>
            <p:ph type="subTitle" idx="1"/>
          </p:nvPr>
        </p:nvSpPr>
        <p:spPr>
          <a:xfrm>
            <a:off x="767654" y="460087"/>
            <a:ext cx="5354836" cy="21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None/>
              <a:defRPr sz="1197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11"/>
          <p:cNvSpPr txBox="1">
            <a:spLocks noGrp="1"/>
          </p:cNvSpPr>
          <p:nvPr>
            <p:ph type="subTitle" idx="2"/>
          </p:nvPr>
        </p:nvSpPr>
        <p:spPr>
          <a:xfrm>
            <a:off x="761128" y="985744"/>
            <a:ext cx="5354836" cy="61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61" name="Google Shape;61;p11"/>
          <p:cNvSpPr txBox="1">
            <a:spLocks noGrp="1"/>
          </p:cNvSpPr>
          <p:nvPr>
            <p:ph type="body" idx="3"/>
          </p:nvPr>
        </p:nvSpPr>
        <p:spPr>
          <a:xfrm>
            <a:off x="761128" y="1729120"/>
            <a:ext cx="5361261" cy="4655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pos="7228" userDrawn="1">
          <p15:clr>
            <a:srgbClr val="FA7B17"/>
          </p15:clr>
        </p15:guide>
        <p15:guide id="3" orient="horz" pos="287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  <p15:guide id="8" orient="horz" pos="1468" userDrawn="1">
          <p15:clr>
            <a:srgbClr val="FA7B17"/>
          </p15:clr>
        </p15:guide>
        <p15:guide id="9" orient="horz" pos="1758" userDrawn="1">
          <p15:clr>
            <a:srgbClr val="FA7B17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азвание модуля/заголовок/подзаголовок/текст/место для иконок 1">
  <p:cSld name="CUSTOM_4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2"/>
          <p:cNvSpPr txBox="1">
            <a:spLocks noGrp="1"/>
          </p:cNvSpPr>
          <p:nvPr>
            <p:ph type="subTitle" idx="1"/>
          </p:nvPr>
        </p:nvSpPr>
        <p:spPr>
          <a:xfrm>
            <a:off x="767654" y="460087"/>
            <a:ext cx="5354836" cy="21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None/>
              <a:defRPr sz="1197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2"/>
          <p:cNvSpPr txBox="1">
            <a:spLocks noGrp="1"/>
          </p:cNvSpPr>
          <p:nvPr>
            <p:ph type="title"/>
          </p:nvPr>
        </p:nvSpPr>
        <p:spPr>
          <a:xfrm>
            <a:off x="780102" y="918243"/>
            <a:ext cx="5354836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800"/>
              <a:buFont typeface="Montserrat Black"/>
              <a:buNone/>
              <a:defRPr sz="2394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2"/>
          <p:cNvSpPr txBox="1">
            <a:spLocks noGrp="1"/>
          </p:cNvSpPr>
          <p:nvPr>
            <p:ph type="subTitle" idx="2"/>
          </p:nvPr>
        </p:nvSpPr>
        <p:spPr>
          <a:xfrm>
            <a:off x="761128" y="2098111"/>
            <a:ext cx="5354836" cy="61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66" name="Google Shape;66;p12"/>
          <p:cNvSpPr txBox="1">
            <a:spLocks noGrp="1"/>
          </p:cNvSpPr>
          <p:nvPr>
            <p:ph type="body" idx="3"/>
          </p:nvPr>
        </p:nvSpPr>
        <p:spPr>
          <a:xfrm>
            <a:off x="1529953" y="2791507"/>
            <a:ext cx="4592269" cy="3777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pos="7228" userDrawn="1">
          <p15:clr>
            <a:srgbClr val="FA7B17"/>
          </p15:clr>
        </p15:guide>
        <p15:guide id="3" orient="horz" pos="287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  <p15:guide id="8" orient="horz" pos="1468" userDrawn="1">
          <p15:clr>
            <a:srgbClr val="FA7B17"/>
          </p15:clr>
        </p15:guide>
        <p15:guide id="9" orient="horz" pos="1758" userDrawn="1">
          <p15:clr>
            <a:srgbClr val="FA7B17"/>
          </p15:clr>
        </p15:guide>
        <p15:guide id="10" pos="964" userDrawn="1">
          <p15:clr>
            <a:srgbClr val="FA7B17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азвание модуля/заголовок/подзаголовок/текст/место для иконок 2">
  <p:cSld name="CUSTOM_4_1">
    <p:bg>
      <p:bgPr>
        <a:solidFill>
          <a:srgbClr val="FFFFFF"/>
        </a:solid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3"/>
          <p:cNvSpPr txBox="1">
            <a:spLocks noGrp="1"/>
          </p:cNvSpPr>
          <p:nvPr>
            <p:ph type="subTitle" idx="1"/>
          </p:nvPr>
        </p:nvSpPr>
        <p:spPr>
          <a:xfrm>
            <a:off x="767654" y="460087"/>
            <a:ext cx="5354836" cy="21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None/>
              <a:defRPr sz="1197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title"/>
          </p:nvPr>
        </p:nvSpPr>
        <p:spPr>
          <a:xfrm>
            <a:off x="780102" y="918243"/>
            <a:ext cx="5354836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800"/>
              <a:buFont typeface="Montserrat Black"/>
              <a:buNone/>
              <a:defRPr sz="2394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subTitle" idx="2"/>
          </p:nvPr>
        </p:nvSpPr>
        <p:spPr>
          <a:xfrm>
            <a:off x="761128" y="2098111"/>
            <a:ext cx="5354836" cy="61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body" idx="3"/>
          </p:nvPr>
        </p:nvSpPr>
        <p:spPr>
          <a:xfrm>
            <a:off x="1529953" y="2791507"/>
            <a:ext cx="4592269" cy="3777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pos="7228" userDrawn="1">
          <p15:clr>
            <a:srgbClr val="FA7B17"/>
          </p15:clr>
        </p15:guide>
        <p15:guide id="3" orient="horz" pos="287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  <p15:guide id="8" orient="horz" pos="1468" userDrawn="1">
          <p15:clr>
            <a:srgbClr val="FA7B17"/>
          </p15:clr>
        </p15:guide>
        <p15:guide id="9" orient="horz" pos="1758" userDrawn="1">
          <p15:clr>
            <a:srgbClr val="FA7B17"/>
          </p15:clr>
        </p15:guide>
        <p15:guide id="10" pos="964" userDrawn="1">
          <p15:clr>
            <a:srgbClr val="FA7B17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азвание модуля/заголовок/подзаголовок/текст/задание 1">
  <p:cSld name="CUSTOM_3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>
            <a:spLocks noGrp="1"/>
          </p:cNvSpPr>
          <p:nvPr>
            <p:ph type="subTitle" idx="1"/>
          </p:nvPr>
        </p:nvSpPr>
        <p:spPr>
          <a:xfrm>
            <a:off x="767654" y="460087"/>
            <a:ext cx="5354836" cy="21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None/>
              <a:defRPr sz="1197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4"/>
          <p:cNvSpPr txBox="1">
            <a:spLocks noGrp="1"/>
          </p:cNvSpPr>
          <p:nvPr>
            <p:ph type="title"/>
          </p:nvPr>
        </p:nvSpPr>
        <p:spPr>
          <a:xfrm>
            <a:off x="780102" y="918243"/>
            <a:ext cx="5354836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800"/>
              <a:buFont typeface="Montserrat Black"/>
              <a:buNone/>
              <a:defRPr sz="2394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4"/>
          <p:cNvSpPr txBox="1">
            <a:spLocks noGrp="1"/>
          </p:cNvSpPr>
          <p:nvPr>
            <p:ph type="subTitle" idx="2"/>
          </p:nvPr>
        </p:nvSpPr>
        <p:spPr>
          <a:xfrm>
            <a:off x="761128" y="2098111"/>
            <a:ext cx="5354836" cy="61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6" name="Google Shape;76;p14"/>
          <p:cNvSpPr txBox="1">
            <a:spLocks noGrp="1"/>
          </p:cNvSpPr>
          <p:nvPr>
            <p:ph type="body" idx="3"/>
          </p:nvPr>
        </p:nvSpPr>
        <p:spPr>
          <a:xfrm>
            <a:off x="761128" y="2791509"/>
            <a:ext cx="5354836" cy="230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cxnSp>
        <p:nvCxnSpPr>
          <p:cNvPr id="77" name="Google Shape;77;p14"/>
          <p:cNvCxnSpPr/>
          <p:nvPr/>
        </p:nvCxnSpPr>
        <p:spPr>
          <a:xfrm>
            <a:off x="774279" y="5092733"/>
            <a:ext cx="5363269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8" name="Google Shape;78;p14"/>
          <p:cNvSpPr txBox="1">
            <a:spLocks noGrp="1"/>
          </p:cNvSpPr>
          <p:nvPr>
            <p:ph type="subTitle" idx="4"/>
          </p:nvPr>
        </p:nvSpPr>
        <p:spPr>
          <a:xfrm>
            <a:off x="754937" y="5284811"/>
            <a:ext cx="5363269" cy="309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200"/>
              <a:buFont typeface="Montserrat"/>
              <a:buNone/>
              <a:defRPr sz="1596" b="1">
                <a:solidFill>
                  <a:srgbClr val="01C60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4"/>
          <p:cNvSpPr txBox="1">
            <a:spLocks noGrp="1"/>
          </p:cNvSpPr>
          <p:nvPr>
            <p:ph type="body" idx="5"/>
          </p:nvPr>
        </p:nvSpPr>
        <p:spPr>
          <a:xfrm>
            <a:off x="761128" y="5594419"/>
            <a:ext cx="5363269" cy="230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pos="7228" userDrawn="1">
          <p15:clr>
            <a:srgbClr val="FA7B17"/>
          </p15:clr>
        </p15:guide>
        <p15:guide id="3" orient="horz" pos="287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  <p15:guide id="8" orient="horz" pos="1468" userDrawn="1">
          <p15:clr>
            <a:srgbClr val="FA7B17"/>
          </p15:clr>
        </p15:guide>
        <p15:guide id="9" orient="horz" pos="1758" userDrawn="1">
          <p15:clr>
            <a:srgbClr val="FA7B17"/>
          </p15:clr>
        </p15:guide>
        <p15:guide id="10" orient="horz" pos="3460" userDrawn="1">
          <p15:clr>
            <a:srgbClr val="FA7B17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азвание модуля/заголовок/подзаголовок/текст/задание 2">
  <p:cSld name="CUSTOM_3_1">
    <p:bg>
      <p:bgPr>
        <a:solidFill>
          <a:srgbClr val="FFFFFF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 txBox="1">
            <a:spLocks noGrp="1"/>
          </p:cNvSpPr>
          <p:nvPr>
            <p:ph type="subTitle" idx="1"/>
          </p:nvPr>
        </p:nvSpPr>
        <p:spPr>
          <a:xfrm>
            <a:off x="767654" y="460087"/>
            <a:ext cx="5354836" cy="21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None/>
              <a:defRPr sz="1197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2" name="Google Shape;82;p15"/>
          <p:cNvSpPr txBox="1">
            <a:spLocks noGrp="1"/>
          </p:cNvSpPr>
          <p:nvPr>
            <p:ph type="title"/>
          </p:nvPr>
        </p:nvSpPr>
        <p:spPr>
          <a:xfrm>
            <a:off x="780102" y="918243"/>
            <a:ext cx="5354836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800"/>
              <a:buFont typeface="Montserrat Black"/>
              <a:buNone/>
              <a:defRPr sz="2394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5"/>
          <p:cNvSpPr txBox="1">
            <a:spLocks noGrp="1"/>
          </p:cNvSpPr>
          <p:nvPr>
            <p:ph type="subTitle" idx="2"/>
          </p:nvPr>
        </p:nvSpPr>
        <p:spPr>
          <a:xfrm>
            <a:off x="761128" y="2098111"/>
            <a:ext cx="5354836" cy="61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84" name="Google Shape;84;p15"/>
          <p:cNvSpPr txBox="1">
            <a:spLocks noGrp="1"/>
          </p:cNvSpPr>
          <p:nvPr>
            <p:ph type="body" idx="3"/>
          </p:nvPr>
        </p:nvSpPr>
        <p:spPr>
          <a:xfrm>
            <a:off x="761128" y="2791509"/>
            <a:ext cx="5354836" cy="230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cxnSp>
        <p:nvCxnSpPr>
          <p:cNvPr id="85" name="Google Shape;85;p15"/>
          <p:cNvCxnSpPr/>
          <p:nvPr/>
        </p:nvCxnSpPr>
        <p:spPr>
          <a:xfrm>
            <a:off x="774279" y="5092733"/>
            <a:ext cx="536326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6" name="Google Shape;86;p15"/>
          <p:cNvSpPr txBox="1">
            <a:spLocks noGrp="1"/>
          </p:cNvSpPr>
          <p:nvPr>
            <p:ph type="subTitle" idx="4"/>
          </p:nvPr>
        </p:nvSpPr>
        <p:spPr>
          <a:xfrm>
            <a:off x="754937" y="5284811"/>
            <a:ext cx="5363269" cy="309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200"/>
              <a:buFont typeface="Montserrat"/>
              <a:buNone/>
              <a:defRPr sz="1596" b="1">
                <a:solidFill>
                  <a:srgbClr val="01C60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5"/>
          <p:cNvSpPr txBox="1">
            <a:spLocks noGrp="1"/>
          </p:cNvSpPr>
          <p:nvPr>
            <p:ph type="body" idx="5"/>
          </p:nvPr>
        </p:nvSpPr>
        <p:spPr>
          <a:xfrm>
            <a:off x="761128" y="5594419"/>
            <a:ext cx="5363269" cy="230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pos="7228" userDrawn="1">
          <p15:clr>
            <a:srgbClr val="FA7B17"/>
          </p15:clr>
        </p15:guide>
        <p15:guide id="3" orient="horz" pos="287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  <p15:guide id="8" orient="horz" pos="1468" userDrawn="1">
          <p15:clr>
            <a:srgbClr val="FA7B17"/>
          </p15:clr>
        </p15:guide>
        <p15:guide id="9" orient="horz" pos="1758" userDrawn="1">
          <p15:clr>
            <a:srgbClr val="FA7B17"/>
          </p15:clr>
        </p15:guide>
        <p15:guide id="10" orient="horz" pos="3460" userDrawn="1">
          <p15:clr>
            <a:srgbClr val="FA7B17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азвание модуля/заголовок/подзаголовок/текст 2">
  <p:cSld name="CUSTOM_2">
    <p:bg>
      <p:bgPr>
        <a:solidFill>
          <a:schemeClr val="lt1"/>
        </a:soli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6"/>
          <p:cNvSpPr txBox="1">
            <a:spLocks noGrp="1"/>
          </p:cNvSpPr>
          <p:nvPr>
            <p:ph type="subTitle" idx="1"/>
          </p:nvPr>
        </p:nvSpPr>
        <p:spPr>
          <a:xfrm>
            <a:off x="767654" y="460087"/>
            <a:ext cx="5354836" cy="21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None/>
              <a:defRPr sz="1197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16"/>
          <p:cNvSpPr txBox="1">
            <a:spLocks noGrp="1"/>
          </p:cNvSpPr>
          <p:nvPr>
            <p:ph type="title"/>
          </p:nvPr>
        </p:nvSpPr>
        <p:spPr>
          <a:xfrm>
            <a:off x="780102" y="918243"/>
            <a:ext cx="5354836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800"/>
              <a:buFont typeface="Montserrat Black"/>
              <a:buNone/>
              <a:defRPr sz="2394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6"/>
          <p:cNvSpPr txBox="1">
            <a:spLocks noGrp="1"/>
          </p:cNvSpPr>
          <p:nvPr>
            <p:ph type="subTitle" idx="2"/>
          </p:nvPr>
        </p:nvSpPr>
        <p:spPr>
          <a:xfrm>
            <a:off x="761128" y="2098111"/>
            <a:ext cx="5354836" cy="61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92" name="Google Shape;92;p16"/>
          <p:cNvSpPr txBox="1">
            <a:spLocks noGrp="1"/>
          </p:cNvSpPr>
          <p:nvPr>
            <p:ph type="body" idx="3"/>
          </p:nvPr>
        </p:nvSpPr>
        <p:spPr>
          <a:xfrm>
            <a:off x="761128" y="2791507"/>
            <a:ext cx="5361261" cy="35928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pos="7228" userDrawn="1">
          <p15:clr>
            <a:srgbClr val="FA7B17"/>
          </p15:clr>
        </p15:guide>
        <p15:guide id="3" orient="horz" pos="287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  <p15:guide id="8" orient="horz" pos="1468" userDrawn="1">
          <p15:clr>
            <a:srgbClr val="FA7B17"/>
          </p15:clr>
        </p15:guide>
        <p15:guide id="9" orient="horz" pos="1758" userDrawn="1">
          <p15:clr>
            <a:srgbClr val="FA7B17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 1.1">
  <p:cSld name="CUSTOM_6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7"/>
          <p:cNvPicPr preferRelativeResize="0"/>
          <p:nvPr/>
        </p:nvPicPr>
        <p:blipFill rotWithShape="1">
          <a:blip r:embed="rId2">
            <a:alphaModFix/>
          </a:blip>
          <a:srcRect l="30939"/>
          <a:stretch/>
        </p:blipFill>
        <p:spPr>
          <a:xfrm flipH="1">
            <a:off x="2" y="1"/>
            <a:ext cx="5181024" cy="4192862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7"/>
          <p:cNvSpPr txBox="1">
            <a:spLocks noGrp="1"/>
          </p:cNvSpPr>
          <p:nvPr>
            <p:ph type="title"/>
          </p:nvPr>
        </p:nvSpPr>
        <p:spPr>
          <a:xfrm>
            <a:off x="767453" y="4432217"/>
            <a:ext cx="5354836" cy="2174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 Black"/>
              <a:buNone/>
              <a:defRPr sz="399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55" userDrawn="1">
          <p15:clr>
            <a:srgbClr val="FA7B17"/>
          </p15:clr>
        </p15:guide>
        <p15:guide id="2" pos="3855" userDrawn="1">
          <p15:clr>
            <a:srgbClr val="FA7B17"/>
          </p15:clr>
        </p15:guide>
        <p15:guide id="3" pos="482" userDrawn="1">
          <p15:clr>
            <a:srgbClr val="FA7B17"/>
          </p15:clr>
        </p15:guide>
        <p15:guide id="4" orient="horz" pos="3862" userDrawn="1">
          <p15:clr>
            <a:srgbClr val="FA7B17"/>
          </p15:clr>
        </p15:guide>
        <p15:guide id="5" orient="horz" pos="3099" userDrawn="1">
          <p15:clr>
            <a:srgbClr val="FA7B17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 1.2">
  <p:cSld name="CUSTOM_6_2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 txBox="1">
            <a:spLocks noGrp="1"/>
          </p:cNvSpPr>
          <p:nvPr>
            <p:ph type="title"/>
          </p:nvPr>
        </p:nvSpPr>
        <p:spPr>
          <a:xfrm>
            <a:off x="764977" y="729822"/>
            <a:ext cx="5354836" cy="2174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 Black"/>
              <a:buNone/>
              <a:defRPr sz="399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98" name="Google Shape;98;p18"/>
          <p:cNvPicPr preferRelativeResize="0"/>
          <p:nvPr/>
        </p:nvPicPr>
        <p:blipFill rotWithShape="1">
          <a:blip r:embed="rId2">
            <a:alphaModFix/>
          </a:blip>
          <a:srcRect l="30939"/>
          <a:stretch/>
        </p:blipFill>
        <p:spPr>
          <a:xfrm rot="10800000">
            <a:off x="2" y="2718394"/>
            <a:ext cx="5093618" cy="41221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55" userDrawn="1">
          <p15:clr>
            <a:srgbClr val="FA7B17"/>
          </p15:clr>
        </p15:guide>
        <p15:guide id="2" pos="3855" userDrawn="1">
          <p15:clr>
            <a:srgbClr val="FA7B17"/>
          </p15:clr>
        </p15:guide>
        <p15:guide id="3" pos="482" userDrawn="1">
          <p15:clr>
            <a:srgbClr val="FA7B17"/>
          </p15:clr>
        </p15:guide>
        <p15:guide id="4" orient="horz" pos="3862" userDrawn="1">
          <p15:clr>
            <a:srgbClr val="FA7B17"/>
          </p15:clr>
        </p15:guide>
        <p15:guide id="5" orient="horz" pos="3099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 2.1">
  <p:cSld name="CUSTOM_6_2_1">
    <p:bg>
      <p:bgPr>
        <a:solidFill>
          <a:srgbClr val="FFFFFF"/>
        </a:soli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 txBox="1">
            <a:spLocks noGrp="1"/>
          </p:cNvSpPr>
          <p:nvPr>
            <p:ph type="title"/>
          </p:nvPr>
        </p:nvSpPr>
        <p:spPr>
          <a:xfrm>
            <a:off x="764977" y="729822"/>
            <a:ext cx="5354836" cy="2174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Black"/>
              <a:buNone/>
              <a:defRPr sz="399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01" name="Google Shape;101;p19"/>
          <p:cNvPicPr preferRelativeResize="0"/>
          <p:nvPr/>
        </p:nvPicPr>
        <p:blipFill rotWithShape="1">
          <a:blip r:embed="rId2">
            <a:alphaModFix/>
          </a:blip>
          <a:srcRect l="30939"/>
          <a:stretch/>
        </p:blipFill>
        <p:spPr>
          <a:xfrm rot="10800000">
            <a:off x="2" y="2718394"/>
            <a:ext cx="5093618" cy="41221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55" userDrawn="1">
          <p15:clr>
            <a:srgbClr val="FA7B17"/>
          </p15:clr>
        </p15:guide>
        <p15:guide id="2" pos="3855" userDrawn="1">
          <p15:clr>
            <a:srgbClr val="FA7B17"/>
          </p15:clr>
        </p15:guide>
        <p15:guide id="3" pos="482" userDrawn="1">
          <p15:clr>
            <a:srgbClr val="FA7B17"/>
          </p15:clr>
        </p15:guide>
        <p15:guide id="4" orient="horz" pos="3862" userDrawn="1">
          <p15:clr>
            <a:srgbClr val="FA7B17"/>
          </p15:clr>
        </p15:guide>
        <p15:guide id="5" orient="horz" pos="3099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 2.2">
  <p:cSld name="CUSTOM_6_1">
    <p:bg>
      <p:bgPr>
        <a:solidFill>
          <a:srgbClr val="FFFFFF"/>
        </a:solid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20"/>
          <p:cNvPicPr preferRelativeResize="0"/>
          <p:nvPr/>
        </p:nvPicPr>
        <p:blipFill rotWithShape="1">
          <a:blip r:embed="rId2">
            <a:alphaModFix/>
          </a:blip>
          <a:srcRect l="30939"/>
          <a:stretch/>
        </p:blipFill>
        <p:spPr>
          <a:xfrm flipH="1">
            <a:off x="2" y="1"/>
            <a:ext cx="5181024" cy="4192862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20"/>
          <p:cNvSpPr txBox="1">
            <a:spLocks noGrp="1"/>
          </p:cNvSpPr>
          <p:nvPr>
            <p:ph type="title"/>
          </p:nvPr>
        </p:nvSpPr>
        <p:spPr>
          <a:xfrm>
            <a:off x="767453" y="4432217"/>
            <a:ext cx="5354836" cy="2174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Black"/>
              <a:buNone/>
              <a:defRPr sz="399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55" userDrawn="1">
          <p15:clr>
            <a:srgbClr val="FA7B17"/>
          </p15:clr>
        </p15:guide>
        <p15:guide id="2" pos="3855" userDrawn="1">
          <p15:clr>
            <a:srgbClr val="FA7B17"/>
          </p15:clr>
        </p15:guide>
        <p15:guide id="3" pos="482" userDrawn="1">
          <p15:clr>
            <a:srgbClr val="FA7B17"/>
          </p15:clr>
        </p15:guide>
        <p15:guide id="4" orient="horz" pos="3862" userDrawn="1">
          <p15:clr>
            <a:srgbClr val="FA7B17"/>
          </p15:clr>
        </p15:guide>
        <p15:guide id="5" orient="horz" pos="3099" userDrawn="1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Обложка 2">
  <p:cSld name="3_01 - BLANK_1">
    <p:bg>
      <p:bgPr>
        <a:solidFill>
          <a:schemeClr val="lt1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3"/>
          <p:cNvPicPr preferRelativeResize="0"/>
          <p:nvPr/>
        </p:nvPicPr>
        <p:blipFill rotWithShape="1">
          <a:blip r:embed="rId2">
            <a:alphaModFix/>
          </a:blip>
          <a:srcRect l="30939"/>
          <a:stretch/>
        </p:blipFill>
        <p:spPr>
          <a:xfrm>
            <a:off x="4581997" y="0"/>
            <a:ext cx="7657630" cy="6197082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3"/>
          <p:cNvSpPr txBox="1">
            <a:spLocks noGrp="1"/>
          </p:cNvSpPr>
          <p:nvPr>
            <p:ph type="title"/>
          </p:nvPr>
        </p:nvSpPr>
        <p:spPr>
          <a:xfrm>
            <a:off x="767655" y="2596744"/>
            <a:ext cx="4660133" cy="1429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Black"/>
              <a:buNone/>
              <a:defRPr sz="399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20" name="Google Shape;20;p3"/>
          <p:cNvCxnSpPr/>
          <p:nvPr/>
        </p:nvCxnSpPr>
        <p:spPr>
          <a:xfrm>
            <a:off x="764976" y="5191647"/>
            <a:ext cx="5362466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Google Shape;21;p3"/>
          <p:cNvSpPr txBox="1">
            <a:spLocks noGrp="1"/>
          </p:cNvSpPr>
          <p:nvPr>
            <p:ph type="subTitle" idx="1"/>
          </p:nvPr>
        </p:nvSpPr>
        <p:spPr>
          <a:xfrm>
            <a:off x="754937" y="5337770"/>
            <a:ext cx="5362466" cy="312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400"/>
              <a:buFont typeface="Montserrat"/>
              <a:buNone/>
              <a:defRPr b="1">
                <a:solidFill>
                  <a:srgbClr val="01C60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body" idx="2"/>
          </p:nvPr>
        </p:nvSpPr>
        <p:spPr>
          <a:xfrm>
            <a:off x="767520" y="5702942"/>
            <a:ext cx="5362466" cy="2153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8001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1197">
                <a:solidFill>
                  <a:schemeClr val="dk1"/>
                </a:solidFill>
              </a:defRPr>
            </a:lvl1pPr>
            <a:lvl2pPr marL="1216061" lvl="1" indent="-38001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1197">
                <a:solidFill>
                  <a:schemeClr val="dk1"/>
                </a:solidFill>
              </a:defRPr>
            </a:lvl2pPr>
            <a:lvl3pPr marL="1824091" lvl="2" indent="-38001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1197">
                <a:solidFill>
                  <a:schemeClr val="dk1"/>
                </a:solidFill>
              </a:defRPr>
            </a:lvl3pPr>
            <a:lvl4pPr marL="2432121" lvl="3" indent="-38001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1197">
                <a:solidFill>
                  <a:schemeClr val="dk1"/>
                </a:solidFill>
              </a:defRPr>
            </a:lvl4pPr>
            <a:lvl5pPr marL="3040151" lvl="4" indent="-38001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1197">
                <a:solidFill>
                  <a:schemeClr val="dk1"/>
                </a:solidFill>
              </a:defRPr>
            </a:lvl5pPr>
            <a:lvl6pPr marL="3648182" lvl="5" indent="-38001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1197">
                <a:solidFill>
                  <a:schemeClr val="dk1"/>
                </a:solidFill>
              </a:defRPr>
            </a:lvl6pPr>
            <a:lvl7pPr marL="4256212" lvl="6" indent="-38001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1197">
                <a:solidFill>
                  <a:schemeClr val="dk1"/>
                </a:solidFill>
              </a:defRPr>
            </a:lvl7pPr>
            <a:lvl8pPr marL="4864242" lvl="7" indent="-38001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1197">
                <a:solidFill>
                  <a:schemeClr val="dk1"/>
                </a:solidFill>
              </a:defRPr>
            </a:lvl8pPr>
            <a:lvl9pPr marL="5472273" lvl="8" indent="-38001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1197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pic>
        <p:nvPicPr>
          <p:cNvPr id="23" name="Google Shape;23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7646" y="456034"/>
            <a:ext cx="2259960" cy="4829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orient="horz" pos="287" userDrawn="1">
          <p15:clr>
            <a:srgbClr val="FA7B17"/>
          </p15:clr>
        </p15:guide>
        <p15:guide id="3" pos="7228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pos="3855" userDrawn="1">
          <p15:clr>
            <a:srgbClr val="FA7B17"/>
          </p15:clr>
        </p15:guide>
        <p15:guide id="6" orient="horz" pos="3504" userDrawn="1">
          <p15:clr>
            <a:srgbClr val="FA7B17"/>
          </p15:clr>
        </p15:guide>
        <p15:guide id="7" orient="horz" pos="3685" userDrawn="1">
          <p15:clr>
            <a:srgbClr val="FA7B17"/>
          </p15:clr>
        </p15:guide>
        <p15:guide id="8" pos="1907" userDrawn="1">
          <p15:clr>
            <a:srgbClr val="FA7B17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 для инструкций в шаблоне">
  <p:cSld name="3_DEFAULT - Title">
    <p:bg>
      <p:bgPr>
        <a:solidFill>
          <a:srgbClr val="FFFFFF"/>
        </a:solid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7" userDrawn="1">
          <p15:clr>
            <a:srgbClr val="FA7B17"/>
          </p15:clr>
        </p15:guide>
        <p15:guide id="2" orient="horz" pos="4022" userDrawn="1">
          <p15:clr>
            <a:srgbClr val="FA7B17"/>
          </p15:clr>
        </p15:guide>
        <p15:guide id="3" pos="482" userDrawn="1">
          <p15:clr>
            <a:srgbClr val="FA7B17"/>
          </p15:clr>
        </p15:guide>
        <p15:guide id="4" pos="7228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>
            <a:spLocks noGrp="1"/>
          </p:cNvSpPr>
          <p:nvPr>
            <p:ph type="title"/>
          </p:nvPr>
        </p:nvSpPr>
        <p:spPr>
          <a:xfrm>
            <a:off x="417224" y="591856"/>
            <a:ext cx="11405178" cy="761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8" name="Google Shape;108;p22"/>
          <p:cNvSpPr txBox="1">
            <a:spLocks noGrp="1"/>
          </p:cNvSpPr>
          <p:nvPr>
            <p:ph type="body" idx="1"/>
          </p:nvPr>
        </p:nvSpPr>
        <p:spPr>
          <a:xfrm>
            <a:off x="417224" y="1532721"/>
            <a:ext cx="11405178" cy="4543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608030" lvl="0" indent="-42224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1216061" lvl="1" indent="-42224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4091" lvl="2" indent="-42224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2121" lvl="3" indent="-42224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0151" lvl="4" indent="-42224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48182" lvl="5" indent="-42224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56212" lvl="6" indent="-42224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64242" lvl="7" indent="-42224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72273" lvl="8" indent="-42224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9" name="Google Shape;109;p22"/>
          <p:cNvSpPr txBox="1">
            <a:spLocks noGrp="1"/>
          </p:cNvSpPr>
          <p:nvPr>
            <p:ph type="sldNum" idx="12"/>
          </p:nvPr>
        </p:nvSpPr>
        <p:spPr>
          <a:xfrm>
            <a:off x="11340738" y="6201791"/>
            <a:ext cx="734458" cy="523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ш макет 1">
  <p:cSld name="CUSTOM_1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азвание модуля/заголовок/подзаголовок/текст 1">
  <p:cSld name="CUSTOM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subTitle" idx="1"/>
          </p:nvPr>
        </p:nvSpPr>
        <p:spPr>
          <a:xfrm>
            <a:off x="767654" y="460087"/>
            <a:ext cx="5354836" cy="21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None/>
              <a:defRPr sz="1197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780102" y="918243"/>
            <a:ext cx="5354836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800"/>
              <a:buFont typeface="Montserrat Black"/>
              <a:buNone/>
              <a:defRPr sz="2394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ubTitle" idx="2"/>
          </p:nvPr>
        </p:nvSpPr>
        <p:spPr>
          <a:xfrm>
            <a:off x="761128" y="2098111"/>
            <a:ext cx="5354836" cy="61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3"/>
          </p:nvPr>
        </p:nvSpPr>
        <p:spPr>
          <a:xfrm>
            <a:off x="761128" y="2791507"/>
            <a:ext cx="5361261" cy="35928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pos="7228" userDrawn="1">
          <p15:clr>
            <a:srgbClr val="FA7B17"/>
          </p15:clr>
        </p15:guide>
        <p15:guide id="3" orient="horz" pos="287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  <p15:guide id="8" orient="horz" pos="1468" userDrawn="1">
          <p15:clr>
            <a:srgbClr val="FA7B17"/>
          </p15:clr>
        </p15:guide>
        <p15:guide id="9" orient="horz" pos="1758" userDrawn="1">
          <p15:clr>
            <a:srgbClr val="FA7B17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азвание модуля/заголовок/подзаголовок/текст+инфографика или картинка 1">
  <p:cSld name="CUSTOM_7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>
            <a:spLocks noGrp="1"/>
          </p:cNvSpPr>
          <p:nvPr>
            <p:ph type="subTitle" idx="1"/>
          </p:nvPr>
        </p:nvSpPr>
        <p:spPr>
          <a:xfrm>
            <a:off x="767654" y="460087"/>
            <a:ext cx="5354836" cy="21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None/>
              <a:defRPr sz="1197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title"/>
          </p:nvPr>
        </p:nvSpPr>
        <p:spPr>
          <a:xfrm>
            <a:off x="780102" y="918243"/>
            <a:ext cx="5354836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800"/>
              <a:buFont typeface="Montserrat Black"/>
              <a:buNone/>
              <a:defRPr sz="2394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subTitle" idx="2"/>
          </p:nvPr>
        </p:nvSpPr>
        <p:spPr>
          <a:xfrm>
            <a:off x="761128" y="2098111"/>
            <a:ext cx="5354836" cy="61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body" idx="3"/>
          </p:nvPr>
        </p:nvSpPr>
        <p:spPr>
          <a:xfrm>
            <a:off x="761128" y="2791508"/>
            <a:ext cx="5361261" cy="1221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pos="7228" userDrawn="1">
          <p15:clr>
            <a:srgbClr val="FA7B17"/>
          </p15:clr>
        </p15:guide>
        <p15:guide id="3" orient="horz" pos="287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  <p15:guide id="8" orient="horz" pos="1468" userDrawn="1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азвание модуля/заголовок/подзаголовок/текст+инфографика или картинка 2">
  <p:cSld name="CUSTOM_7_1">
    <p:bg>
      <p:bgPr>
        <a:solidFill>
          <a:srgbClr val="FFFFFF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"/>
          <p:cNvSpPr txBox="1">
            <a:spLocks noGrp="1"/>
          </p:cNvSpPr>
          <p:nvPr>
            <p:ph type="subTitle" idx="1"/>
          </p:nvPr>
        </p:nvSpPr>
        <p:spPr>
          <a:xfrm>
            <a:off x="767654" y="460087"/>
            <a:ext cx="5354836" cy="21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None/>
              <a:defRPr sz="1197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title"/>
          </p:nvPr>
        </p:nvSpPr>
        <p:spPr>
          <a:xfrm>
            <a:off x="780102" y="918243"/>
            <a:ext cx="5354836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800"/>
              <a:buFont typeface="Montserrat Black"/>
              <a:buNone/>
              <a:defRPr sz="2394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subTitle" idx="2"/>
          </p:nvPr>
        </p:nvSpPr>
        <p:spPr>
          <a:xfrm>
            <a:off x="761128" y="2098111"/>
            <a:ext cx="5354836" cy="61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body" idx="3"/>
          </p:nvPr>
        </p:nvSpPr>
        <p:spPr>
          <a:xfrm>
            <a:off x="761128" y="2791508"/>
            <a:ext cx="5361261" cy="1221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pos="7228" userDrawn="1">
          <p15:clr>
            <a:srgbClr val="FA7B17"/>
          </p15:clr>
        </p15:guide>
        <p15:guide id="3" orient="horz" pos="287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  <p15:guide id="8" orient="horz" pos="1468" userDrawn="1">
          <p15:clr>
            <a:srgbClr val="FA7B17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азвание модуля/подзаголовок/текст 1">
  <p:cSld name="CUSTOM_5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 txBox="1">
            <a:spLocks noGrp="1"/>
          </p:cNvSpPr>
          <p:nvPr>
            <p:ph type="subTitle" idx="1"/>
          </p:nvPr>
        </p:nvSpPr>
        <p:spPr>
          <a:xfrm>
            <a:off x="767654" y="460087"/>
            <a:ext cx="5354836" cy="21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None/>
              <a:defRPr sz="1197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subTitle" idx="2"/>
          </p:nvPr>
        </p:nvSpPr>
        <p:spPr>
          <a:xfrm>
            <a:off x="761128" y="985744"/>
            <a:ext cx="5354836" cy="61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43" name="Google Shape;43;p8"/>
          <p:cNvSpPr txBox="1">
            <a:spLocks noGrp="1"/>
          </p:cNvSpPr>
          <p:nvPr>
            <p:ph type="body" idx="3"/>
          </p:nvPr>
        </p:nvSpPr>
        <p:spPr>
          <a:xfrm>
            <a:off x="761128" y="1729120"/>
            <a:ext cx="5361261" cy="4655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pos="7228" userDrawn="1">
          <p15:clr>
            <a:srgbClr val="FA7B17"/>
          </p15:clr>
        </p15:guide>
        <p15:guide id="3" orient="horz" pos="287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  <p15:guide id="8" orient="horz" pos="1468" userDrawn="1">
          <p15:clr>
            <a:srgbClr val="FA7B17"/>
          </p15:clr>
        </p15:guide>
        <p15:guide id="9" orient="horz" pos="1758" userDrawn="1">
          <p15:clr>
            <a:srgbClr val="FA7B17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азвание модуля/подзаголовок/текст/задание 1">
  <p:cSld name="CUSTOM_5_2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 txBox="1">
            <a:spLocks noGrp="1"/>
          </p:cNvSpPr>
          <p:nvPr>
            <p:ph type="subTitle" idx="1"/>
          </p:nvPr>
        </p:nvSpPr>
        <p:spPr>
          <a:xfrm>
            <a:off x="767654" y="460087"/>
            <a:ext cx="5354836" cy="21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None/>
              <a:defRPr sz="1197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subTitle" idx="2"/>
          </p:nvPr>
        </p:nvSpPr>
        <p:spPr>
          <a:xfrm>
            <a:off x="761128" y="985744"/>
            <a:ext cx="5354836" cy="61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body" idx="3"/>
          </p:nvPr>
        </p:nvSpPr>
        <p:spPr>
          <a:xfrm>
            <a:off x="761128" y="1729120"/>
            <a:ext cx="5361261" cy="4655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cxnSp>
        <p:nvCxnSpPr>
          <p:cNvPr id="48" name="Google Shape;48;p9"/>
          <p:cNvCxnSpPr/>
          <p:nvPr/>
        </p:nvCxnSpPr>
        <p:spPr>
          <a:xfrm>
            <a:off x="774279" y="5092733"/>
            <a:ext cx="5363269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" name="Google Shape;49;p9"/>
          <p:cNvSpPr txBox="1">
            <a:spLocks noGrp="1"/>
          </p:cNvSpPr>
          <p:nvPr>
            <p:ph type="subTitle" idx="4"/>
          </p:nvPr>
        </p:nvSpPr>
        <p:spPr>
          <a:xfrm>
            <a:off x="754937" y="5284811"/>
            <a:ext cx="5363269" cy="309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200"/>
              <a:buFont typeface="Montserrat"/>
              <a:buNone/>
              <a:defRPr sz="1596" b="1">
                <a:solidFill>
                  <a:srgbClr val="01C60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body" idx="5"/>
          </p:nvPr>
        </p:nvSpPr>
        <p:spPr>
          <a:xfrm>
            <a:off x="761128" y="5594419"/>
            <a:ext cx="5363269" cy="230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pos="7228" userDrawn="1">
          <p15:clr>
            <a:srgbClr val="FA7B17"/>
          </p15:clr>
        </p15:guide>
        <p15:guide id="3" orient="horz" pos="287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  <p15:guide id="8" orient="horz" pos="1468" userDrawn="1">
          <p15:clr>
            <a:srgbClr val="FA7B17"/>
          </p15:clr>
        </p15:guide>
        <p15:guide id="9" orient="horz" pos="1758" userDrawn="1">
          <p15:clr>
            <a:srgbClr val="FA7B17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азвание модуля/подзаголовок/текст/задание 2">
  <p:cSld name="CUSTOM_5_2_1">
    <p:bg>
      <p:bgPr>
        <a:solidFill>
          <a:srgbClr val="FFFFFF"/>
        </a:soli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0"/>
          <p:cNvSpPr txBox="1">
            <a:spLocks noGrp="1"/>
          </p:cNvSpPr>
          <p:nvPr>
            <p:ph type="subTitle" idx="1"/>
          </p:nvPr>
        </p:nvSpPr>
        <p:spPr>
          <a:xfrm>
            <a:off x="767654" y="460087"/>
            <a:ext cx="5354836" cy="21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None/>
              <a:defRPr sz="1197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10"/>
          <p:cNvSpPr txBox="1">
            <a:spLocks noGrp="1"/>
          </p:cNvSpPr>
          <p:nvPr>
            <p:ph type="subTitle" idx="2"/>
          </p:nvPr>
        </p:nvSpPr>
        <p:spPr>
          <a:xfrm>
            <a:off x="761128" y="985744"/>
            <a:ext cx="5354836" cy="61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54" name="Google Shape;54;p10"/>
          <p:cNvSpPr txBox="1">
            <a:spLocks noGrp="1"/>
          </p:cNvSpPr>
          <p:nvPr>
            <p:ph type="body" idx="3"/>
          </p:nvPr>
        </p:nvSpPr>
        <p:spPr>
          <a:xfrm>
            <a:off x="761128" y="1729120"/>
            <a:ext cx="5361261" cy="4655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cxnSp>
        <p:nvCxnSpPr>
          <p:cNvPr id="55" name="Google Shape;55;p10"/>
          <p:cNvCxnSpPr/>
          <p:nvPr/>
        </p:nvCxnSpPr>
        <p:spPr>
          <a:xfrm>
            <a:off x="774279" y="5092733"/>
            <a:ext cx="536326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6" name="Google Shape;56;p10"/>
          <p:cNvSpPr txBox="1">
            <a:spLocks noGrp="1"/>
          </p:cNvSpPr>
          <p:nvPr>
            <p:ph type="subTitle" idx="4"/>
          </p:nvPr>
        </p:nvSpPr>
        <p:spPr>
          <a:xfrm>
            <a:off x="754937" y="5284811"/>
            <a:ext cx="5363269" cy="309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200"/>
              <a:buFont typeface="Montserrat"/>
              <a:buNone/>
              <a:defRPr sz="1596" b="1">
                <a:solidFill>
                  <a:srgbClr val="01C60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0"/>
          <p:cNvSpPr txBox="1">
            <a:spLocks noGrp="1"/>
          </p:cNvSpPr>
          <p:nvPr>
            <p:ph type="body" idx="5"/>
          </p:nvPr>
        </p:nvSpPr>
        <p:spPr>
          <a:xfrm>
            <a:off x="761128" y="5594419"/>
            <a:ext cx="5363269" cy="230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pos="7228" userDrawn="1">
          <p15:clr>
            <a:srgbClr val="FA7B17"/>
          </p15:clr>
        </p15:guide>
        <p15:guide id="3" orient="horz" pos="287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  <p15:guide id="8" orient="horz" pos="1468" userDrawn="1">
          <p15:clr>
            <a:srgbClr val="FA7B17"/>
          </p15:clr>
        </p15:guide>
        <p15:guide id="9" orient="horz" pos="1758" userDrawn="1">
          <p15:clr>
            <a:srgbClr val="FA7B17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13.gif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2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1.xml"/><Relationship Id="rId5" Type="http://schemas.microsoft.com/office/2007/relationships/hdphoto" Target="../media/hdphoto1.wdp"/><Relationship Id="rId4" Type="http://schemas.openxmlformats.org/officeDocument/2006/relationships/image" Target="../media/image4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45.png"/><Relationship Id="rId5" Type="http://schemas.openxmlformats.org/officeDocument/2006/relationships/image" Target="../media/image35.png"/><Relationship Id="rId4" Type="http://schemas.openxmlformats.org/officeDocument/2006/relationships/image" Target="../media/image4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1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2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47.png"/><Relationship Id="rId5" Type="http://schemas.openxmlformats.org/officeDocument/2006/relationships/image" Target="../media/image35.png"/><Relationship Id="rId4" Type="http://schemas.openxmlformats.org/officeDocument/2006/relationships/image" Target="../media/image4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5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5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emf"/><Relationship Id="rId3" Type="http://schemas.openxmlformats.org/officeDocument/2006/relationships/image" Target="../media/image2.png"/><Relationship Id="rId7" Type="http://schemas.openxmlformats.org/officeDocument/2006/relationships/image" Target="../media/image63.png"/><Relationship Id="rId12" Type="http://schemas.openxmlformats.org/officeDocument/2006/relationships/image" Target="../media/image68.emf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62.png"/><Relationship Id="rId11" Type="http://schemas.openxmlformats.org/officeDocument/2006/relationships/image" Target="../media/image67.emf"/><Relationship Id="rId5" Type="http://schemas.openxmlformats.org/officeDocument/2006/relationships/image" Target="../media/image61.png"/><Relationship Id="rId10" Type="http://schemas.openxmlformats.org/officeDocument/2006/relationships/image" Target="../media/image66.emf"/><Relationship Id="rId4" Type="http://schemas.openxmlformats.org/officeDocument/2006/relationships/image" Target="../media/image60.png"/><Relationship Id="rId9" Type="http://schemas.openxmlformats.org/officeDocument/2006/relationships/image" Target="../media/image6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72.gif"/><Relationship Id="rId4" Type="http://schemas.openxmlformats.org/officeDocument/2006/relationships/image" Target="../media/image71.gi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7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74.gi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2.png"/><Relationship Id="rId7" Type="http://schemas.openxmlformats.org/officeDocument/2006/relationships/image" Target="../media/image8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Relationship Id="rId9" Type="http://schemas.openxmlformats.org/officeDocument/2006/relationships/image" Target="../media/image8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83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2.png"/><Relationship Id="rId7" Type="http://schemas.openxmlformats.org/officeDocument/2006/relationships/image" Target="../media/image87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10" Type="http://schemas.openxmlformats.org/officeDocument/2006/relationships/image" Target="../media/image90.png"/><Relationship Id="rId4" Type="http://schemas.openxmlformats.org/officeDocument/2006/relationships/image" Target="../media/image84.png"/><Relationship Id="rId9" Type="http://schemas.openxmlformats.org/officeDocument/2006/relationships/image" Target="../media/image8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image" Target="../media/image2.png"/><Relationship Id="rId7" Type="http://schemas.openxmlformats.org/officeDocument/2006/relationships/image" Target="../media/image97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Relationship Id="rId9" Type="http://schemas.openxmlformats.org/officeDocument/2006/relationships/image" Target="../media/image99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13" Type="http://schemas.openxmlformats.org/officeDocument/2006/relationships/image" Target="../media/image109.png"/><Relationship Id="rId3" Type="http://schemas.openxmlformats.org/officeDocument/2006/relationships/image" Target="../media/image2.png"/><Relationship Id="rId7" Type="http://schemas.openxmlformats.org/officeDocument/2006/relationships/image" Target="../media/image103.png"/><Relationship Id="rId12" Type="http://schemas.openxmlformats.org/officeDocument/2006/relationships/image" Target="../media/image108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02.png"/><Relationship Id="rId11" Type="http://schemas.openxmlformats.org/officeDocument/2006/relationships/image" Target="../media/image107.png"/><Relationship Id="rId5" Type="http://schemas.openxmlformats.org/officeDocument/2006/relationships/image" Target="../media/image101.png"/><Relationship Id="rId10" Type="http://schemas.openxmlformats.org/officeDocument/2006/relationships/image" Target="../media/image106.png"/><Relationship Id="rId4" Type="http://schemas.openxmlformats.org/officeDocument/2006/relationships/image" Target="../media/image100.png"/><Relationship Id="rId9" Type="http://schemas.openxmlformats.org/officeDocument/2006/relationships/image" Target="../media/image105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3" Type="http://schemas.openxmlformats.org/officeDocument/2006/relationships/image" Target="../media/image2.png"/><Relationship Id="rId7" Type="http://schemas.openxmlformats.org/officeDocument/2006/relationships/image" Target="../media/image113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12.png"/><Relationship Id="rId11" Type="http://schemas.openxmlformats.org/officeDocument/2006/relationships/image" Target="../media/image117.png"/><Relationship Id="rId5" Type="http://schemas.openxmlformats.org/officeDocument/2006/relationships/image" Target="../media/image111.png"/><Relationship Id="rId10" Type="http://schemas.openxmlformats.org/officeDocument/2006/relationships/image" Target="../media/image116.png"/><Relationship Id="rId4" Type="http://schemas.openxmlformats.org/officeDocument/2006/relationships/image" Target="../media/image110.png"/><Relationship Id="rId9" Type="http://schemas.openxmlformats.org/officeDocument/2006/relationships/image" Target="../media/image115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18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19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0.png"/><Relationship Id="rId13" Type="http://schemas.openxmlformats.org/officeDocument/2006/relationships/image" Target="../media/image590.png"/><Relationship Id="rId18" Type="http://schemas.openxmlformats.org/officeDocument/2006/relationships/image" Target="../media/image64.png"/><Relationship Id="rId3" Type="http://schemas.openxmlformats.org/officeDocument/2006/relationships/image" Target="../media/image2.png"/><Relationship Id="rId7" Type="http://schemas.openxmlformats.org/officeDocument/2006/relationships/image" Target="../media/image530.png"/><Relationship Id="rId12" Type="http://schemas.openxmlformats.org/officeDocument/2006/relationships/image" Target="../media/image580.png"/><Relationship Id="rId17" Type="http://schemas.openxmlformats.org/officeDocument/2006/relationships/image" Target="../media/image630.png"/><Relationship Id="rId2" Type="http://schemas.openxmlformats.org/officeDocument/2006/relationships/notesSlide" Target="../notesSlides/notesSlide64.xml"/><Relationship Id="rId16" Type="http://schemas.openxmlformats.org/officeDocument/2006/relationships/image" Target="../media/image620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520.png"/><Relationship Id="rId11" Type="http://schemas.openxmlformats.org/officeDocument/2006/relationships/image" Target="../media/image120.emf"/><Relationship Id="rId5" Type="http://schemas.openxmlformats.org/officeDocument/2006/relationships/image" Target="../media/image510.png"/><Relationship Id="rId15" Type="http://schemas.openxmlformats.org/officeDocument/2006/relationships/image" Target="../media/image610.png"/><Relationship Id="rId10" Type="http://schemas.openxmlformats.org/officeDocument/2006/relationships/image" Target="../media/image560.png"/><Relationship Id="rId4" Type="http://schemas.openxmlformats.org/officeDocument/2006/relationships/image" Target="../media/image500.png"/><Relationship Id="rId9" Type="http://schemas.openxmlformats.org/officeDocument/2006/relationships/image" Target="../media/image550.png"/><Relationship Id="rId14" Type="http://schemas.openxmlformats.org/officeDocument/2006/relationships/image" Target="../media/image600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image" Target="../media/image2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10" Type="http://schemas.openxmlformats.org/officeDocument/2006/relationships/image" Target="../media/image71.png"/><Relationship Id="rId4" Type="http://schemas.openxmlformats.org/officeDocument/2006/relationships/image" Target="../media/image650.png"/><Relationship Id="rId9" Type="http://schemas.openxmlformats.org/officeDocument/2006/relationships/image" Target="../media/image700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24.png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3" Type="http://schemas.openxmlformats.org/officeDocument/2006/relationships/image" Target="../media/image2.png"/><Relationship Id="rId7" Type="http://schemas.openxmlformats.org/officeDocument/2006/relationships/image" Target="../media/image128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27.png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32.png"/><Relationship Id="rId5" Type="http://schemas.openxmlformats.org/officeDocument/2006/relationships/image" Target="../media/image131.png"/><Relationship Id="rId4" Type="http://schemas.openxmlformats.org/officeDocument/2006/relationships/image" Target="../media/image130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35.png"/><Relationship Id="rId5" Type="http://schemas.openxmlformats.org/officeDocument/2006/relationships/image" Target="../media/image134.png"/><Relationship Id="rId4" Type="http://schemas.openxmlformats.org/officeDocument/2006/relationships/image" Target="../media/image133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3" Type="http://schemas.openxmlformats.org/officeDocument/2006/relationships/image" Target="../media/image2.png"/><Relationship Id="rId7" Type="http://schemas.openxmlformats.org/officeDocument/2006/relationships/image" Target="../media/image139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38.png"/><Relationship Id="rId5" Type="http://schemas.openxmlformats.org/officeDocument/2006/relationships/image" Target="../media/image137.png"/><Relationship Id="rId4" Type="http://schemas.openxmlformats.org/officeDocument/2006/relationships/image" Target="../media/image136.png"/><Relationship Id="rId9" Type="http://schemas.openxmlformats.org/officeDocument/2006/relationships/image" Target="../media/image141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3" Type="http://schemas.openxmlformats.org/officeDocument/2006/relationships/image" Target="../media/image2.png"/><Relationship Id="rId7" Type="http://schemas.openxmlformats.org/officeDocument/2006/relationships/image" Target="../media/image145.png"/><Relationship Id="rId12" Type="http://schemas.openxmlformats.org/officeDocument/2006/relationships/image" Target="../media/image150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44.png"/><Relationship Id="rId11" Type="http://schemas.openxmlformats.org/officeDocument/2006/relationships/image" Target="../media/image149.png"/><Relationship Id="rId5" Type="http://schemas.openxmlformats.org/officeDocument/2006/relationships/image" Target="../media/image143.png"/><Relationship Id="rId10" Type="http://schemas.openxmlformats.org/officeDocument/2006/relationships/image" Target="../media/image148.png"/><Relationship Id="rId4" Type="http://schemas.openxmlformats.org/officeDocument/2006/relationships/image" Target="../media/image142.png"/><Relationship Id="rId9" Type="http://schemas.openxmlformats.org/officeDocument/2006/relationships/image" Target="../media/image147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51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55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54.png"/><Relationship Id="rId5" Type="http://schemas.openxmlformats.org/officeDocument/2006/relationships/image" Target="../media/image153.png"/><Relationship Id="rId4" Type="http://schemas.openxmlformats.org/officeDocument/2006/relationships/image" Target="../media/image152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0.xml"/><Relationship Id="rId4" Type="http://schemas.openxmlformats.org/officeDocument/2006/relationships/hyperlink" Target="https://forms.yandex.ru/u/646cabaf69387205314c2d2d/" TargetMode="Externa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1.xml"/><Relationship Id="rId4" Type="http://schemas.openxmlformats.org/officeDocument/2006/relationships/hyperlink" Target="https://lms.skillfactory.ru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2327"/>
        </a:solidFill>
        <a:effectLst/>
      </p:bgPr>
    </p:bg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16;p23"/>
          <p:cNvSpPr txBox="1"/>
          <p:nvPr/>
        </p:nvSpPr>
        <p:spPr>
          <a:xfrm>
            <a:off x="519475" y="2578288"/>
            <a:ext cx="6646256" cy="24609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60811" bIns="60811" anchor="t" anchorCtr="0">
            <a:noAutofit/>
          </a:bodyPr>
          <a:lstStyle/>
          <a:p>
            <a:pPr lvl="0"/>
            <a:r>
              <a:rPr lang="ru-RU" sz="3990" dirty="0">
                <a:solidFill>
                  <a:schemeClr val="bg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Математические основы </a:t>
            </a:r>
            <a:r>
              <a:rPr lang="en-US" sz="3990" dirty="0">
                <a:solidFill>
                  <a:schemeClr val="bg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ML</a:t>
            </a:r>
            <a:endParaRPr lang="ru-RU" sz="3990" dirty="0">
              <a:solidFill>
                <a:schemeClr val="bg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  <a:p>
            <a:r>
              <a:rPr lang="en-US" sz="3990" dirty="0" smtClean="0">
                <a:solidFill>
                  <a:schemeClr val="bg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2</a:t>
            </a:r>
            <a:r>
              <a:rPr lang="ru-RU" sz="3990" dirty="0" smtClean="0">
                <a:solidFill>
                  <a:schemeClr val="bg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.1</a:t>
            </a:r>
            <a:r>
              <a:rPr lang="en-US" sz="3990" dirty="0" smtClean="0">
                <a:solidFill>
                  <a:schemeClr val="bg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0</a:t>
            </a:r>
            <a:r>
              <a:rPr lang="ru-RU" sz="3990" dirty="0" smtClean="0">
                <a:solidFill>
                  <a:schemeClr val="bg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r>
              <a:rPr lang="ru-RU" sz="3990" dirty="0">
                <a:solidFill>
                  <a:schemeClr val="bg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Итоги Семестра</a:t>
            </a:r>
            <a:endParaRPr lang="ru-RU" sz="3990" dirty="0">
              <a:solidFill>
                <a:schemeClr val="bg1"/>
              </a:solidFill>
              <a:latin typeface="Montserrat Black"/>
            </a:endParaRPr>
          </a:p>
        </p:txBody>
      </p:sp>
      <p:sp>
        <p:nvSpPr>
          <p:cNvPr id="6" name="Google Shape;114;p23"/>
          <p:cNvSpPr txBox="1"/>
          <p:nvPr/>
        </p:nvSpPr>
        <p:spPr>
          <a:xfrm>
            <a:off x="800059" y="5191647"/>
            <a:ext cx="6761884" cy="1005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>
              <a:lnSpc>
                <a:spcPct val="141818"/>
              </a:lnSpc>
              <a:spcBef>
                <a:spcPts val="1330"/>
              </a:spcBef>
            </a:pPr>
            <a:r>
              <a:rPr lang="ru-RU" sz="2400" b="1" dirty="0">
                <a:solidFill>
                  <a:srgbClr val="01C601"/>
                </a:solidFill>
                <a:latin typeface="Montserrat"/>
                <a:ea typeface="Montserrat"/>
                <a:cs typeface="Montserrat"/>
                <a:sym typeface="Montserrat"/>
              </a:rPr>
              <a:t>Долганов Антон Юрьевич</a:t>
            </a:r>
            <a:endParaRPr sz="2400" b="1" dirty="0">
              <a:solidFill>
                <a:srgbClr val="01C60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ru-RU" altLang="ru-RU" sz="1800" dirty="0" err="1">
                <a:solidFill>
                  <a:schemeClr val="bg1"/>
                </a:solidFill>
              </a:rPr>
              <a:t>УрФУ</a:t>
            </a:r>
            <a:r>
              <a:rPr lang="ru-RU" altLang="ru-RU" sz="1800" dirty="0">
                <a:solidFill>
                  <a:schemeClr val="bg1"/>
                </a:solidFill>
              </a:rPr>
              <a:t>, ИРИТ-РТФ, к.т.н.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ru-RU" sz="1800" dirty="0">
                <a:solidFill>
                  <a:schemeClr val="bg1"/>
                </a:solidFill>
              </a:rPr>
              <a:t>anton.dolganov@urfu.ru</a:t>
            </a:r>
            <a:endParaRPr lang="ru-RU" altLang="ru-RU" sz="1800" dirty="0">
              <a:solidFill>
                <a:schemeClr val="bg1"/>
              </a:solidFill>
            </a:endParaRPr>
          </a:p>
          <a:p>
            <a:pPr>
              <a:spcBef>
                <a:spcPct val="0"/>
              </a:spcBef>
            </a:pPr>
            <a:r>
              <a:rPr lang="en-US" altLang="ru-RU" sz="1800" dirty="0">
                <a:solidFill>
                  <a:schemeClr val="bg1"/>
                </a:solidFill>
              </a:rPr>
              <a:t>@</a:t>
            </a:r>
            <a:r>
              <a:rPr lang="en-US" altLang="ru-RU" sz="1800" dirty="0" err="1">
                <a:solidFill>
                  <a:schemeClr val="bg1"/>
                </a:solidFill>
              </a:rPr>
              <a:t>not_olga</a:t>
            </a:r>
            <a:endParaRPr lang="ru-RU" altLang="ru-RU" sz="1800" dirty="0">
              <a:solidFill>
                <a:schemeClr val="bg1"/>
              </a:solidFill>
            </a:endParaRPr>
          </a:p>
          <a:p>
            <a:pPr>
              <a:spcBef>
                <a:spcPct val="0"/>
              </a:spcBef>
              <a:buFontTx/>
              <a:buNone/>
            </a:pPr>
            <a:endParaRPr lang="en-US" altLang="ru-RU" sz="1800" u="sng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0000500000000000000" pitchFamily="2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8565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0222" y="860341"/>
            <a:ext cx="8100355" cy="5285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602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0000500000000000000" pitchFamily="2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8565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B283A49-32AC-4B33-8A5B-970C45FBD1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1052" y="653234"/>
            <a:ext cx="9427478" cy="5359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304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7"/>
          <p:cNvSpPr txBox="1"/>
          <p:nvPr/>
        </p:nvSpPr>
        <p:spPr>
          <a:xfrm>
            <a:off x="1400205" y="1918861"/>
            <a:ext cx="10730063" cy="4711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В предыдущей серии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Общие Рекомендации</a:t>
            </a:r>
            <a:r>
              <a:rPr lang="en-US" sz="2261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: </a:t>
            </a:r>
            <a:r>
              <a:rPr lang="ru-RU" sz="2261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Получение Данных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n-US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Q&amp;A</a:t>
            </a:r>
            <a:endParaRPr sz="2261" dirty="0">
              <a:solidFill>
                <a:schemeClr val="tx1">
                  <a:lumMod val="90000"/>
                  <a:lumOff val="1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Рефлексия</a:t>
            </a:r>
            <a:endParaRPr sz="2261" dirty="0">
              <a:solidFill>
                <a:schemeClr val="tx1">
                  <a:lumMod val="90000"/>
                  <a:lumOff val="1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4" name="Google Shape;164;p27"/>
          <p:cNvSpPr txBox="1"/>
          <p:nvPr/>
        </p:nvSpPr>
        <p:spPr>
          <a:xfrm>
            <a:off x="799394" y="800509"/>
            <a:ext cx="5320418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План</a:t>
            </a:r>
            <a:r>
              <a:rPr lang="en-US" sz="2394" dirty="0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вебинара</a:t>
            </a:r>
            <a:endParaRPr sz="2394" dirty="0">
              <a:solidFill>
                <a:srgbClr val="01C60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65" name="Google Shape;165;p27"/>
          <p:cNvSpPr/>
          <p:nvPr/>
        </p:nvSpPr>
        <p:spPr>
          <a:xfrm>
            <a:off x="751918" y="2160578"/>
            <a:ext cx="390417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00" y="72"/>
                </a:moveTo>
                <a:cubicBezTo>
                  <a:pt x="140" y="72"/>
                  <a:pt x="140" y="72"/>
                  <a:pt x="140" y="72"/>
                </a:cubicBezTo>
                <a:cubicBezTo>
                  <a:pt x="142" y="72"/>
                  <a:pt x="144" y="70"/>
                  <a:pt x="144" y="68"/>
                </a:cubicBezTo>
                <a:cubicBezTo>
                  <a:pt x="144" y="66"/>
                  <a:pt x="142" y="64"/>
                  <a:pt x="140" y="64"/>
                </a:cubicBezTo>
                <a:cubicBezTo>
                  <a:pt x="100" y="64"/>
                  <a:pt x="100" y="64"/>
                  <a:pt x="100" y="64"/>
                </a:cubicBezTo>
                <a:cubicBezTo>
                  <a:pt x="98" y="64"/>
                  <a:pt x="96" y="66"/>
                  <a:pt x="96" y="68"/>
                </a:cubicBezTo>
                <a:cubicBezTo>
                  <a:pt x="96" y="70"/>
                  <a:pt x="98" y="72"/>
                  <a:pt x="100" y="72"/>
                </a:cubicBezTo>
                <a:moveTo>
                  <a:pt x="100" y="56"/>
                </a:moveTo>
                <a:cubicBezTo>
                  <a:pt x="124" y="56"/>
                  <a:pt x="124" y="56"/>
                  <a:pt x="124" y="56"/>
                </a:cubicBezTo>
                <a:cubicBezTo>
                  <a:pt x="126" y="56"/>
                  <a:pt x="128" y="54"/>
                  <a:pt x="128" y="52"/>
                </a:cubicBezTo>
                <a:cubicBezTo>
                  <a:pt x="128" y="50"/>
                  <a:pt x="126" y="48"/>
                  <a:pt x="124" y="48"/>
                </a:cubicBezTo>
                <a:cubicBezTo>
                  <a:pt x="100" y="48"/>
                  <a:pt x="100" y="48"/>
                  <a:pt x="100" y="48"/>
                </a:cubicBezTo>
                <a:cubicBezTo>
                  <a:pt x="98" y="48"/>
                  <a:pt x="96" y="50"/>
                  <a:pt x="96" y="52"/>
                </a:cubicBezTo>
                <a:cubicBezTo>
                  <a:pt x="96" y="54"/>
                  <a:pt x="98" y="56"/>
                  <a:pt x="100" y="56"/>
                </a:cubicBezTo>
                <a:moveTo>
                  <a:pt x="100" y="88"/>
                </a:moveTo>
                <a:cubicBezTo>
                  <a:pt x="116" y="88"/>
                  <a:pt x="116" y="88"/>
                  <a:pt x="116" y="88"/>
                </a:cubicBezTo>
                <a:cubicBezTo>
                  <a:pt x="118" y="88"/>
                  <a:pt x="120" y="86"/>
                  <a:pt x="120" y="84"/>
                </a:cubicBezTo>
                <a:cubicBezTo>
                  <a:pt x="120" y="82"/>
                  <a:pt x="118" y="80"/>
                  <a:pt x="116" y="80"/>
                </a:cubicBezTo>
                <a:cubicBezTo>
                  <a:pt x="100" y="80"/>
                  <a:pt x="100" y="80"/>
                  <a:pt x="100" y="80"/>
                </a:cubicBezTo>
                <a:cubicBezTo>
                  <a:pt x="98" y="80"/>
                  <a:pt x="96" y="82"/>
                  <a:pt x="96" y="84"/>
                </a:cubicBezTo>
                <a:cubicBezTo>
                  <a:pt x="96" y="86"/>
                  <a:pt x="98" y="88"/>
                  <a:pt x="100" y="88"/>
                </a:cubicBezTo>
                <a:moveTo>
                  <a:pt x="40" y="104"/>
                </a:moveTo>
                <a:cubicBezTo>
                  <a:pt x="72" y="104"/>
                  <a:pt x="72" y="104"/>
                  <a:pt x="72" y="104"/>
                </a:cubicBezTo>
                <a:cubicBezTo>
                  <a:pt x="76" y="104"/>
                  <a:pt x="80" y="100"/>
                  <a:pt x="80" y="96"/>
                </a:cubicBezTo>
                <a:cubicBezTo>
                  <a:pt x="80" y="56"/>
                  <a:pt x="80" y="56"/>
                  <a:pt x="80" y="56"/>
                </a:cubicBezTo>
                <a:cubicBezTo>
                  <a:pt x="80" y="52"/>
                  <a:pt x="76" y="48"/>
                  <a:pt x="72" y="48"/>
                </a:cubicBezTo>
                <a:cubicBezTo>
                  <a:pt x="40" y="48"/>
                  <a:pt x="40" y="48"/>
                  <a:pt x="40" y="48"/>
                </a:cubicBezTo>
                <a:cubicBezTo>
                  <a:pt x="36" y="48"/>
                  <a:pt x="32" y="52"/>
                  <a:pt x="32" y="56"/>
                </a:cubicBezTo>
                <a:cubicBezTo>
                  <a:pt x="32" y="96"/>
                  <a:pt x="32" y="96"/>
                  <a:pt x="32" y="96"/>
                </a:cubicBezTo>
                <a:cubicBezTo>
                  <a:pt x="32" y="100"/>
                  <a:pt x="36" y="104"/>
                  <a:pt x="40" y="104"/>
                </a:cubicBezTo>
                <a:moveTo>
                  <a:pt x="40" y="56"/>
                </a:moveTo>
                <a:cubicBezTo>
                  <a:pt x="72" y="56"/>
                  <a:pt x="72" y="56"/>
                  <a:pt x="72" y="56"/>
                </a:cubicBezTo>
                <a:cubicBezTo>
                  <a:pt x="72" y="96"/>
                  <a:pt x="72" y="96"/>
                  <a:pt x="72" y="96"/>
                </a:cubicBezTo>
                <a:cubicBezTo>
                  <a:pt x="40" y="96"/>
                  <a:pt x="40" y="96"/>
                  <a:pt x="40" y="96"/>
                </a:cubicBezTo>
                <a:lnTo>
                  <a:pt x="40" y="56"/>
                </a:lnTo>
                <a:close/>
                <a:moveTo>
                  <a:pt x="100" y="104"/>
                </a:moveTo>
                <a:cubicBezTo>
                  <a:pt x="140" y="104"/>
                  <a:pt x="140" y="104"/>
                  <a:pt x="140" y="104"/>
                </a:cubicBezTo>
                <a:cubicBezTo>
                  <a:pt x="142" y="104"/>
                  <a:pt x="144" y="102"/>
                  <a:pt x="144" y="100"/>
                </a:cubicBezTo>
                <a:cubicBezTo>
                  <a:pt x="144" y="98"/>
                  <a:pt x="142" y="96"/>
                  <a:pt x="140" y="96"/>
                </a:cubicBezTo>
                <a:cubicBezTo>
                  <a:pt x="100" y="96"/>
                  <a:pt x="100" y="96"/>
                  <a:pt x="100" y="96"/>
                </a:cubicBezTo>
                <a:cubicBezTo>
                  <a:pt x="98" y="96"/>
                  <a:pt x="96" y="98"/>
                  <a:pt x="96" y="100"/>
                </a:cubicBezTo>
                <a:cubicBezTo>
                  <a:pt x="96" y="102"/>
                  <a:pt x="98" y="104"/>
                  <a:pt x="100" y="104"/>
                </a:cubicBezTo>
                <a:moveTo>
                  <a:pt x="168" y="8"/>
                </a:moveTo>
                <a:cubicBezTo>
                  <a:pt x="96" y="8"/>
                  <a:pt x="96" y="8"/>
                  <a:pt x="96" y="8"/>
                </a:cubicBezTo>
                <a:cubicBezTo>
                  <a:pt x="96" y="4"/>
                  <a:pt x="92" y="0"/>
                  <a:pt x="88" y="0"/>
                </a:cubicBezTo>
                <a:cubicBezTo>
                  <a:pt x="84" y="0"/>
                  <a:pt x="80" y="4"/>
                  <a:pt x="80" y="8"/>
                </a:cubicBezTo>
                <a:cubicBezTo>
                  <a:pt x="8" y="8"/>
                  <a:pt x="8" y="8"/>
                  <a:pt x="8" y="8"/>
                </a:cubicBezTo>
                <a:cubicBezTo>
                  <a:pt x="4" y="8"/>
                  <a:pt x="0" y="12"/>
                  <a:pt x="0" y="16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28"/>
                  <a:pt x="4" y="32"/>
                  <a:pt x="8" y="32"/>
                </a:cubicBezTo>
                <a:cubicBezTo>
                  <a:pt x="8" y="128"/>
                  <a:pt x="8" y="128"/>
                  <a:pt x="8" y="128"/>
                </a:cubicBezTo>
                <a:cubicBezTo>
                  <a:pt x="8" y="132"/>
                  <a:pt x="12" y="136"/>
                  <a:pt x="16" y="136"/>
                </a:cubicBezTo>
                <a:cubicBezTo>
                  <a:pt x="84" y="136"/>
                  <a:pt x="84" y="136"/>
                  <a:pt x="84" y="136"/>
                </a:cubicBezTo>
                <a:cubicBezTo>
                  <a:pt x="84" y="146"/>
                  <a:pt x="84" y="146"/>
                  <a:pt x="84" y="146"/>
                </a:cubicBezTo>
                <a:cubicBezTo>
                  <a:pt x="61" y="169"/>
                  <a:pt x="61" y="169"/>
                  <a:pt x="61" y="169"/>
                </a:cubicBezTo>
                <a:cubicBezTo>
                  <a:pt x="60" y="170"/>
                  <a:pt x="60" y="171"/>
                  <a:pt x="60" y="172"/>
                </a:cubicBezTo>
                <a:cubicBezTo>
                  <a:pt x="60" y="174"/>
                  <a:pt x="62" y="176"/>
                  <a:pt x="64" y="176"/>
                </a:cubicBezTo>
                <a:cubicBezTo>
                  <a:pt x="65" y="176"/>
                  <a:pt x="66" y="176"/>
                  <a:pt x="67" y="175"/>
                </a:cubicBezTo>
                <a:cubicBezTo>
                  <a:pt x="88" y="154"/>
                  <a:pt x="88" y="154"/>
                  <a:pt x="88" y="154"/>
                </a:cubicBezTo>
                <a:cubicBezTo>
                  <a:pt x="109" y="175"/>
                  <a:pt x="109" y="175"/>
                  <a:pt x="109" y="175"/>
                </a:cubicBezTo>
                <a:cubicBezTo>
                  <a:pt x="110" y="176"/>
                  <a:pt x="111" y="176"/>
                  <a:pt x="112" y="176"/>
                </a:cubicBezTo>
                <a:cubicBezTo>
                  <a:pt x="114" y="176"/>
                  <a:pt x="116" y="174"/>
                  <a:pt x="116" y="172"/>
                </a:cubicBezTo>
                <a:cubicBezTo>
                  <a:pt x="116" y="171"/>
                  <a:pt x="116" y="170"/>
                  <a:pt x="115" y="169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92" y="136"/>
                  <a:pt x="92" y="136"/>
                  <a:pt x="92" y="136"/>
                </a:cubicBezTo>
                <a:cubicBezTo>
                  <a:pt x="160" y="136"/>
                  <a:pt x="160" y="136"/>
                  <a:pt x="160" y="136"/>
                </a:cubicBezTo>
                <a:cubicBezTo>
                  <a:pt x="164" y="136"/>
                  <a:pt x="168" y="132"/>
                  <a:pt x="168" y="128"/>
                </a:cubicBezTo>
                <a:cubicBezTo>
                  <a:pt x="168" y="32"/>
                  <a:pt x="168" y="32"/>
                  <a:pt x="168" y="32"/>
                </a:cubicBezTo>
                <a:cubicBezTo>
                  <a:pt x="172" y="32"/>
                  <a:pt x="176" y="28"/>
                  <a:pt x="176" y="24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12"/>
                  <a:pt x="172" y="8"/>
                  <a:pt x="168" y="8"/>
                </a:cubicBezTo>
                <a:moveTo>
                  <a:pt x="160" y="128"/>
                </a:moveTo>
                <a:cubicBezTo>
                  <a:pt x="16" y="128"/>
                  <a:pt x="16" y="128"/>
                  <a:pt x="16" y="128"/>
                </a:cubicBezTo>
                <a:cubicBezTo>
                  <a:pt x="16" y="32"/>
                  <a:pt x="16" y="32"/>
                  <a:pt x="16" y="32"/>
                </a:cubicBezTo>
                <a:cubicBezTo>
                  <a:pt x="160" y="32"/>
                  <a:pt x="160" y="32"/>
                  <a:pt x="160" y="32"/>
                </a:cubicBezTo>
                <a:lnTo>
                  <a:pt x="160" y="128"/>
                </a:lnTo>
                <a:close/>
                <a:moveTo>
                  <a:pt x="168" y="24"/>
                </a:moveTo>
                <a:cubicBezTo>
                  <a:pt x="8" y="24"/>
                  <a:pt x="8" y="24"/>
                  <a:pt x="8" y="24"/>
                </a:cubicBezTo>
                <a:cubicBezTo>
                  <a:pt x="8" y="16"/>
                  <a:pt x="8" y="16"/>
                  <a:pt x="8" y="16"/>
                </a:cubicBezTo>
                <a:cubicBezTo>
                  <a:pt x="168" y="16"/>
                  <a:pt x="168" y="16"/>
                  <a:pt x="168" y="16"/>
                </a:cubicBezTo>
                <a:lnTo>
                  <a:pt x="168" y="24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6" name="Google Shape;166;p27"/>
          <p:cNvSpPr/>
          <p:nvPr/>
        </p:nvSpPr>
        <p:spPr>
          <a:xfrm>
            <a:off x="712806" y="2831499"/>
            <a:ext cx="391429" cy="391430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60" y="0"/>
                </a:move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160"/>
                  <a:pt x="0" y="160"/>
                  <a:pt x="0" y="160"/>
                </a:cubicBezTo>
                <a:cubicBezTo>
                  <a:pt x="0" y="169"/>
                  <a:pt x="7" y="176"/>
                  <a:pt x="16" y="176"/>
                </a:cubicBezTo>
                <a:cubicBezTo>
                  <a:pt x="160" y="176"/>
                  <a:pt x="160" y="176"/>
                  <a:pt x="160" y="176"/>
                </a:cubicBezTo>
                <a:cubicBezTo>
                  <a:pt x="169" y="176"/>
                  <a:pt x="176" y="169"/>
                  <a:pt x="176" y="160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7"/>
                  <a:pt x="169" y="0"/>
                  <a:pt x="160" y="0"/>
                </a:cubicBezTo>
                <a:moveTo>
                  <a:pt x="168" y="160"/>
                </a:moveTo>
                <a:cubicBezTo>
                  <a:pt x="168" y="164"/>
                  <a:pt x="164" y="168"/>
                  <a:pt x="160" y="168"/>
                </a:cubicBezTo>
                <a:cubicBezTo>
                  <a:pt x="16" y="168"/>
                  <a:pt x="16" y="168"/>
                  <a:pt x="16" y="168"/>
                </a:cubicBezTo>
                <a:cubicBezTo>
                  <a:pt x="12" y="168"/>
                  <a:pt x="8" y="164"/>
                  <a:pt x="8" y="160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2"/>
                  <a:pt x="12" y="8"/>
                  <a:pt x="16" y="8"/>
                </a:cubicBezTo>
                <a:cubicBezTo>
                  <a:pt x="160" y="8"/>
                  <a:pt x="160" y="8"/>
                  <a:pt x="160" y="8"/>
                </a:cubicBezTo>
                <a:cubicBezTo>
                  <a:pt x="164" y="8"/>
                  <a:pt x="168" y="12"/>
                  <a:pt x="168" y="16"/>
                </a:cubicBezTo>
                <a:lnTo>
                  <a:pt x="168" y="160"/>
                </a:lnTo>
                <a:close/>
                <a:moveTo>
                  <a:pt x="80" y="100"/>
                </a:moveTo>
                <a:cubicBezTo>
                  <a:pt x="80" y="99"/>
                  <a:pt x="79" y="98"/>
                  <a:pt x="78" y="97"/>
                </a:cubicBezTo>
                <a:cubicBezTo>
                  <a:pt x="78" y="97"/>
                  <a:pt x="78" y="97"/>
                  <a:pt x="78" y="97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2"/>
                  <a:pt x="45" y="72"/>
                  <a:pt x="44" y="72"/>
                </a:cubicBezTo>
                <a:cubicBezTo>
                  <a:pt x="42" y="72"/>
                  <a:pt x="40" y="74"/>
                  <a:pt x="40" y="76"/>
                </a:cubicBezTo>
                <a:cubicBezTo>
                  <a:pt x="40" y="77"/>
                  <a:pt x="41" y="78"/>
                  <a:pt x="42" y="79"/>
                </a:cubicBezTo>
                <a:cubicBezTo>
                  <a:pt x="42" y="79"/>
                  <a:pt x="42" y="79"/>
                  <a:pt x="42" y="79"/>
                </a:cubicBezTo>
                <a:cubicBezTo>
                  <a:pt x="69" y="100"/>
                  <a:pt x="69" y="100"/>
                  <a:pt x="69" y="100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1" y="122"/>
                  <a:pt x="40" y="123"/>
                  <a:pt x="40" y="124"/>
                </a:cubicBezTo>
                <a:cubicBezTo>
                  <a:pt x="40" y="126"/>
                  <a:pt x="42" y="128"/>
                  <a:pt x="44" y="128"/>
                </a:cubicBezTo>
                <a:cubicBezTo>
                  <a:pt x="45" y="128"/>
                  <a:pt x="46" y="128"/>
                  <a:pt x="46" y="127"/>
                </a:cubicBezTo>
                <a:cubicBezTo>
                  <a:pt x="46" y="127"/>
                  <a:pt x="46" y="127"/>
                  <a:pt x="46" y="127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9" y="102"/>
                  <a:pt x="80" y="101"/>
                  <a:pt x="80" y="100"/>
                </a:cubicBezTo>
                <a:moveTo>
                  <a:pt x="108" y="128"/>
                </a:moveTo>
                <a:cubicBezTo>
                  <a:pt x="84" y="128"/>
                  <a:pt x="84" y="128"/>
                  <a:pt x="84" y="128"/>
                </a:cubicBezTo>
                <a:cubicBezTo>
                  <a:pt x="82" y="128"/>
                  <a:pt x="80" y="130"/>
                  <a:pt x="80" y="132"/>
                </a:cubicBezTo>
                <a:cubicBezTo>
                  <a:pt x="80" y="134"/>
                  <a:pt x="82" y="136"/>
                  <a:pt x="84" y="136"/>
                </a:cubicBezTo>
                <a:cubicBezTo>
                  <a:pt x="108" y="136"/>
                  <a:pt x="108" y="136"/>
                  <a:pt x="108" y="136"/>
                </a:cubicBezTo>
                <a:cubicBezTo>
                  <a:pt x="110" y="136"/>
                  <a:pt x="112" y="134"/>
                  <a:pt x="112" y="132"/>
                </a:cubicBezTo>
                <a:cubicBezTo>
                  <a:pt x="112" y="130"/>
                  <a:pt x="110" y="128"/>
                  <a:pt x="108" y="128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7" name="Google Shape;167;p27"/>
          <p:cNvSpPr/>
          <p:nvPr/>
        </p:nvSpPr>
        <p:spPr>
          <a:xfrm>
            <a:off x="660712" y="4370417"/>
            <a:ext cx="399091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76" y="88"/>
                </a:moveTo>
                <a:cubicBezTo>
                  <a:pt x="176" y="83"/>
                  <a:pt x="173" y="79"/>
                  <a:pt x="170" y="77"/>
                </a:cubicBezTo>
                <a:cubicBezTo>
                  <a:pt x="170" y="77"/>
                  <a:pt x="170" y="77"/>
                  <a:pt x="170" y="77"/>
                </a:cubicBezTo>
                <a:cubicBezTo>
                  <a:pt x="156" y="70"/>
                  <a:pt x="156" y="70"/>
                  <a:pt x="156" y="70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3" y="61"/>
                  <a:pt x="176" y="57"/>
                  <a:pt x="176" y="52"/>
                </a:cubicBezTo>
                <a:cubicBezTo>
                  <a:pt x="176" y="47"/>
                  <a:pt x="173" y="43"/>
                  <a:pt x="170" y="41"/>
                </a:cubicBezTo>
                <a:cubicBezTo>
                  <a:pt x="170" y="41"/>
                  <a:pt x="170" y="41"/>
                  <a:pt x="170" y="41"/>
                </a:cubicBezTo>
                <a:cubicBezTo>
                  <a:pt x="94" y="1"/>
                  <a:pt x="94" y="1"/>
                  <a:pt x="94" y="1"/>
                </a:cubicBezTo>
                <a:cubicBezTo>
                  <a:pt x="94" y="1"/>
                  <a:pt x="94" y="1"/>
                  <a:pt x="94" y="1"/>
                </a:cubicBezTo>
                <a:cubicBezTo>
                  <a:pt x="92" y="1"/>
                  <a:pt x="90" y="0"/>
                  <a:pt x="88" y="0"/>
                </a:cubicBezTo>
                <a:cubicBezTo>
                  <a:pt x="86" y="0"/>
                  <a:pt x="84" y="1"/>
                  <a:pt x="82" y="1"/>
                </a:cubicBezTo>
                <a:cubicBezTo>
                  <a:pt x="82" y="1"/>
                  <a:pt x="82" y="1"/>
                  <a:pt x="82" y="1"/>
                </a:cubicBezTo>
                <a:cubicBezTo>
                  <a:pt x="6" y="41"/>
                  <a:pt x="6" y="41"/>
                  <a:pt x="6" y="41"/>
                </a:cubicBezTo>
                <a:cubicBezTo>
                  <a:pt x="6" y="41"/>
                  <a:pt x="6" y="41"/>
                  <a:pt x="6" y="41"/>
                </a:cubicBezTo>
                <a:cubicBezTo>
                  <a:pt x="3" y="43"/>
                  <a:pt x="0" y="47"/>
                  <a:pt x="0" y="52"/>
                </a:cubicBezTo>
                <a:cubicBezTo>
                  <a:pt x="0" y="57"/>
                  <a:pt x="3" y="61"/>
                  <a:pt x="6" y="63"/>
                </a:cubicBezTo>
                <a:cubicBezTo>
                  <a:pt x="6" y="63"/>
                  <a:pt x="6" y="63"/>
                  <a:pt x="6" y="63"/>
                </a:cubicBezTo>
                <a:cubicBezTo>
                  <a:pt x="20" y="70"/>
                  <a:pt x="20" y="70"/>
                  <a:pt x="20" y="70"/>
                </a:cubicBezTo>
                <a:cubicBezTo>
                  <a:pt x="6" y="77"/>
                  <a:pt x="6" y="77"/>
                  <a:pt x="6" y="77"/>
                </a:cubicBezTo>
                <a:cubicBezTo>
                  <a:pt x="6" y="77"/>
                  <a:pt x="6" y="77"/>
                  <a:pt x="6" y="77"/>
                </a:cubicBezTo>
                <a:cubicBezTo>
                  <a:pt x="3" y="79"/>
                  <a:pt x="0" y="83"/>
                  <a:pt x="0" y="88"/>
                </a:cubicBezTo>
                <a:cubicBezTo>
                  <a:pt x="0" y="93"/>
                  <a:pt x="3" y="97"/>
                  <a:pt x="6" y="99"/>
                </a:cubicBezTo>
                <a:cubicBezTo>
                  <a:pt x="6" y="99"/>
                  <a:pt x="6" y="99"/>
                  <a:pt x="6" y="99"/>
                </a:cubicBezTo>
                <a:cubicBezTo>
                  <a:pt x="20" y="106"/>
                  <a:pt x="20" y="106"/>
                  <a:pt x="20" y="106"/>
                </a:cubicBezTo>
                <a:cubicBezTo>
                  <a:pt x="6" y="113"/>
                  <a:pt x="6" y="113"/>
                  <a:pt x="6" y="113"/>
                </a:cubicBezTo>
                <a:cubicBezTo>
                  <a:pt x="6" y="113"/>
                  <a:pt x="6" y="113"/>
                  <a:pt x="6" y="113"/>
                </a:cubicBezTo>
                <a:cubicBezTo>
                  <a:pt x="3" y="115"/>
                  <a:pt x="0" y="119"/>
                  <a:pt x="0" y="124"/>
                </a:cubicBezTo>
                <a:cubicBezTo>
                  <a:pt x="0" y="129"/>
                  <a:pt x="3" y="133"/>
                  <a:pt x="6" y="135"/>
                </a:cubicBezTo>
                <a:cubicBezTo>
                  <a:pt x="6" y="135"/>
                  <a:pt x="6" y="135"/>
                  <a:pt x="6" y="13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4" y="175"/>
                  <a:pt x="86" y="176"/>
                  <a:pt x="88" y="176"/>
                </a:cubicBezTo>
                <a:cubicBezTo>
                  <a:pt x="90" y="176"/>
                  <a:pt x="92" y="175"/>
                  <a:pt x="94" y="175"/>
                </a:cubicBezTo>
                <a:cubicBezTo>
                  <a:pt x="94" y="175"/>
                  <a:pt x="94" y="175"/>
                  <a:pt x="94" y="17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3" y="133"/>
                  <a:pt x="176" y="129"/>
                  <a:pt x="176" y="124"/>
                </a:cubicBezTo>
                <a:cubicBezTo>
                  <a:pt x="176" y="119"/>
                  <a:pt x="173" y="115"/>
                  <a:pt x="170" y="113"/>
                </a:cubicBezTo>
                <a:cubicBezTo>
                  <a:pt x="170" y="113"/>
                  <a:pt x="170" y="113"/>
                  <a:pt x="170" y="113"/>
                </a:cubicBezTo>
                <a:cubicBezTo>
                  <a:pt x="156" y="106"/>
                  <a:pt x="156" y="106"/>
                  <a:pt x="156" y="106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3" y="97"/>
                  <a:pt x="176" y="93"/>
                  <a:pt x="176" y="88"/>
                </a:cubicBezTo>
                <a:moveTo>
                  <a:pt x="10" y="56"/>
                </a:moveTo>
                <a:cubicBezTo>
                  <a:pt x="10" y="55"/>
                  <a:pt x="10" y="55"/>
                  <a:pt x="10" y="55"/>
                </a:cubicBezTo>
                <a:cubicBezTo>
                  <a:pt x="9" y="55"/>
                  <a:pt x="8" y="54"/>
                  <a:pt x="8" y="52"/>
                </a:cubicBezTo>
                <a:cubicBezTo>
                  <a:pt x="8" y="50"/>
                  <a:pt x="9" y="49"/>
                  <a:pt x="10" y="49"/>
                </a:cubicBezTo>
                <a:cubicBezTo>
                  <a:pt x="10" y="48"/>
                  <a:pt x="10" y="48"/>
                  <a:pt x="10" y="48"/>
                </a:cubicBezTo>
                <a:cubicBezTo>
                  <a:pt x="86" y="8"/>
                  <a:pt x="86" y="8"/>
                  <a:pt x="86" y="8"/>
                </a:cubicBezTo>
                <a:cubicBezTo>
                  <a:pt x="86" y="9"/>
                  <a:pt x="86" y="9"/>
                  <a:pt x="86" y="9"/>
                </a:cubicBezTo>
                <a:cubicBezTo>
                  <a:pt x="87" y="8"/>
                  <a:pt x="87" y="8"/>
                  <a:pt x="88" y="8"/>
                </a:cubicBezTo>
                <a:cubicBezTo>
                  <a:pt x="89" y="8"/>
                  <a:pt x="89" y="8"/>
                  <a:pt x="90" y="9"/>
                </a:cubicBezTo>
                <a:cubicBezTo>
                  <a:pt x="90" y="8"/>
                  <a:pt x="90" y="8"/>
                  <a:pt x="90" y="8"/>
                </a:cubicBezTo>
                <a:cubicBezTo>
                  <a:pt x="166" y="48"/>
                  <a:pt x="166" y="48"/>
                  <a:pt x="166" y="48"/>
                </a:cubicBezTo>
                <a:cubicBezTo>
                  <a:pt x="166" y="49"/>
                  <a:pt x="166" y="49"/>
                  <a:pt x="166" y="49"/>
                </a:cubicBezTo>
                <a:cubicBezTo>
                  <a:pt x="167" y="49"/>
                  <a:pt x="168" y="50"/>
                  <a:pt x="168" y="52"/>
                </a:cubicBezTo>
                <a:cubicBezTo>
                  <a:pt x="168" y="54"/>
                  <a:pt x="167" y="55"/>
                  <a:pt x="166" y="55"/>
                </a:cubicBezTo>
                <a:cubicBezTo>
                  <a:pt x="166" y="56"/>
                  <a:pt x="166" y="56"/>
                  <a:pt x="166" y="56"/>
                </a:cubicBezTo>
                <a:cubicBezTo>
                  <a:pt x="90" y="96"/>
                  <a:pt x="90" y="96"/>
                  <a:pt x="90" y="96"/>
                </a:cubicBezTo>
                <a:cubicBezTo>
                  <a:pt x="90" y="95"/>
                  <a:pt x="90" y="95"/>
                  <a:pt x="90" y="95"/>
                </a:cubicBezTo>
                <a:cubicBezTo>
                  <a:pt x="89" y="96"/>
                  <a:pt x="89" y="96"/>
                  <a:pt x="88" y="96"/>
                </a:cubicBezTo>
                <a:cubicBezTo>
                  <a:pt x="87" y="96"/>
                  <a:pt x="87" y="96"/>
                  <a:pt x="86" y="95"/>
                </a:cubicBezTo>
                <a:cubicBezTo>
                  <a:pt x="86" y="96"/>
                  <a:pt x="86" y="96"/>
                  <a:pt x="86" y="96"/>
                </a:cubicBezTo>
                <a:lnTo>
                  <a:pt x="10" y="56"/>
                </a:lnTo>
                <a:close/>
                <a:moveTo>
                  <a:pt x="166" y="120"/>
                </a:moveTo>
                <a:cubicBezTo>
                  <a:pt x="166" y="121"/>
                  <a:pt x="166" y="121"/>
                  <a:pt x="166" y="121"/>
                </a:cubicBezTo>
                <a:cubicBezTo>
                  <a:pt x="167" y="121"/>
                  <a:pt x="168" y="122"/>
                  <a:pt x="168" y="124"/>
                </a:cubicBezTo>
                <a:cubicBezTo>
                  <a:pt x="168" y="126"/>
                  <a:pt x="167" y="127"/>
                  <a:pt x="166" y="127"/>
                </a:cubicBezTo>
                <a:cubicBezTo>
                  <a:pt x="166" y="128"/>
                  <a:pt x="166" y="128"/>
                  <a:pt x="166" y="128"/>
                </a:cubicBezTo>
                <a:cubicBezTo>
                  <a:pt x="90" y="168"/>
                  <a:pt x="90" y="168"/>
                  <a:pt x="90" y="168"/>
                </a:cubicBezTo>
                <a:cubicBezTo>
                  <a:pt x="90" y="167"/>
                  <a:pt x="90" y="167"/>
                  <a:pt x="90" y="167"/>
                </a:cubicBezTo>
                <a:cubicBezTo>
                  <a:pt x="89" y="168"/>
                  <a:pt x="89" y="168"/>
                  <a:pt x="88" y="168"/>
                </a:cubicBezTo>
                <a:cubicBezTo>
                  <a:pt x="87" y="168"/>
                  <a:pt x="87" y="168"/>
                  <a:pt x="86" y="167"/>
                </a:cubicBezTo>
                <a:cubicBezTo>
                  <a:pt x="86" y="168"/>
                  <a:pt x="86" y="168"/>
                  <a:pt x="86" y="168"/>
                </a:cubicBezTo>
                <a:cubicBezTo>
                  <a:pt x="10" y="128"/>
                  <a:pt x="10" y="128"/>
                  <a:pt x="10" y="128"/>
                </a:cubicBezTo>
                <a:cubicBezTo>
                  <a:pt x="10" y="127"/>
                  <a:pt x="10" y="127"/>
                  <a:pt x="10" y="127"/>
                </a:cubicBezTo>
                <a:cubicBezTo>
                  <a:pt x="9" y="127"/>
                  <a:pt x="8" y="126"/>
                  <a:pt x="8" y="124"/>
                </a:cubicBezTo>
                <a:cubicBezTo>
                  <a:pt x="8" y="122"/>
                  <a:pt x="9" y="121"/>
                  <a:pt x="10" y="121"/>
                </a:cubicBezTo>
                <a:cubicBezTo>
                  <a:pt x="10" y="120"/>
                  <a:pt x="10" y="120"/>
                  <a:pt x="10" y="120"/>
                </a:cubicBezTo>
                <a:cubicBezTo>
                  <a:pt x="29" y="111"/>
                  <a:pt x="29" y="111"/>
                  <a:pt x="29" y="111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4" y="139"/>
                  <a:pt x="86" y="140"/>
                  <a:pt x="88" y="140"/>
                </a:cubicBezTo>
                <a:cubicBezTo>
                  <a:pt x="90" y="140"/>
                  <a:pt x="92" y="139"/>
                  <a:pt x="94" y="139"/>
                </a:cubicBezTo>
                <a:cubicBezTo>
                  <a:pt x="94" y="139"/>
                  <a:pt x="94" y="139"/>
                  <a:pt x="94" y="139"/>
                </a:cubicBezTo>
                <a:cubicBezTo>
                  <a:pt x="147" y="111"/>
                  <a:pt x="147" y="111"/>
                  <a:pt x="147" y="111"/>
                </a:cubicBezTo>
                <a:lnTo>
                  <a:pt x="166" y="120"/>
                </a:lnTo>
                <a:close/>
                <a:moveTo>
                  <a:pt x="166" y="91"/>
                </a:moveTo>
                <a:cubicBezTo>
                  <a:pt x="166" y="92"/>
                  <a:pt x="166" y="92"/>
                  <a:pt x="166" y="92"/>
                </a:cubicBezTo>
                <a:cubicBezTo>
                  <a:pt x="90" y="132"/>
                  <a:pt x="90" y="132"/>
                  <a:pt x="90" y="132"/>
                </a:cubicBezTo>
                <a:cubicBezTo>
                  <a:pt x="90" y="131"/>
                  <a:pt x="90" y="131"/>
                  <a:pt x="90" y="131"/>
                </a:cubicBezTo>
                <a:cubicBezTo>
                  <a:pt x="89" y="132"/>
                  <a:pt x="89" y="132"/>
                  <a:pt x="88" y="132"/>
                </a:cubicBezTo>
                <a:cubicBezTo>
                  <a:pt x="87" y="132"/>
                  <a:pt x="87" y="132"/>
                  <a:pt x="86" y="131"/>
                </a:cubicBezTo>
                <a:cubicBezTo>
                  <a:pt x="86" y="132"/>
                  <a:pt x="86" y="132"/>
                  <a:pt x="86" y="132"/>
                </a:cubicBezTo>
                <a:cubicBezTo>
                  <a:pt x="10" y="92"/>
                  <a:pt x="10" y="92"/>
                  <a:pt x="10" y="92"/>
                </a:cubicBezTo>
                <a:cubicBezTo>
                  <a:pt x="10" y="91"/>
                  <a:pt x="10" y="91"/>
                  <a:pt x="10" y="91"/>
                </a:cubicBezTo>
                <a:cubicBezTo>
                  <a:pt x="9" y="91"/>
                  <a:pt x="8" y="90"/>
                  <a:pt x="8" y="88"/>
                </a:cubicBezTo>
                <a:cubicBezTo>
                  <a:pt x="8" y="86"/>
                  <a:pt x="9" y="85"/>
                  <a:pt x="10" y="85"/>
                </a:cubicBezTo>
                <a:cubicBezTo>
                  <a:pt x="10" y="84"/>
                  <a:pt x="10" y="84"/>
                  <a:pt x="10" y="84"/>
                </a:cubicBezTo>
                <a:cubicBezTo>
                  <a:pt x="29" y="75"/>
                  <a:pt x="29" y="75"/>
                  <a:pt x="29" y="75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4" y="103"/>
                  <a:pt x="86" y="104"/>
                  <a:pt x="88" y="104"/>
                </a:cubicBezTo>
                <a:cubicBezTo>
                  <a:pt x="90" y="104"/>
                  <a:pt x="92" y="103"/>
                  <a:pt x="94" y="103"/>
                </a:cubicBezTo>
                <a:cubicBezTo>
                  <a:pt x="94" y="103"/>
                  <a:pt x="94" y="103"/>
                  <a:pt x="94" y="103"/>
                </a:cubicBezTo>
                <a:cubicBezTo>
                  <a:pt x="147" y="75"/>
                  <a:pt x="147" y="75"/>
                  <a:pt x="147" y="75"/>
                </a:cubicBezTo>
                <a:cubicBezTo>
                  <a:pt x="166" y="84"/>
                  <a:pt x="166" y="84"/>
                  <a:pt x="166" y="84"/>
                </a:cubicBezTo>
                <a:cubicBezTo>
                  <a:pt x="166" y="85"/>
                  <a:pt x="166" y="85"/>
                  <a:pt x="166" y="85"/>
                </a:cubicBezTo>
                <a:cubicBezTo>
                  <a:pt x="167" y="85"/>
                  <a:pt x="168" y="86"/>
                  <a:pt x="168" y="88"/>
                </a:cubicBezTo>
                <a:cubicBezTo>
                  <a:pt x="168" y="90"/>
                  <a:pt x="167" y="91"/>
                  <a:pt x="166" y="91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8" name="Google Shape;168;p27"/>
          <p:cNvSpPr/>
          <p:nvPr/>
        </p:nvSpPr>
        <p:spPr>
          <a:xfrm>
            <a:off x="674189" y="3685924"/>
            <a:ext cx="391429" cy="356636"/>
          </a:xfrm>
          <a:custGeom>
            <a:avLst/>
            <a:gdLst/>
            <a:ahLst/>
            <a:cxnLst/>
            <a:rect l="l" t="t" r="r" b="b"/>
            <a:pathLst>
              <a:path w="176" h="160" extrusionOk="0">
                <a:moveTo>
                  <a:pt x="88" y="0"/>
                </a:moveTo>
                <a:cubicBezTo>
                  <a:pt x="39" y="0"/>
                  <a:pt x="0" y="36"/>
                  <a:pt x="0" y="80"/>
                </a:cubicBezTo>
                <a:cubicBezTo>
                  <a:pt x="0" y="124"/>
                  <a:pt x="39" y="160"/>
                  <a:pt x="88" y="160"/>
                </a:cubicBezTo>
                <a:cubicBezTo>
                  <a:pt x="137" y="160"/>
                  <a:pt x="176" y="124"/>
                  <a:pt x="176" y="80"/>
                </a:cubicBezTo>
                <a:cubicBezTo>
                  <a:pt x="176" y="36"/>
                  <a:pt x="137" y="0"/>
                  <a:pt x="88" y="0"/>
                </a:cubicBezTo>
                <a:moveTo>
                  <a:pt x="88" y="152"/>
                </a:moveTo>
                <a:cubicBezTo>
                  <a:pt x="60" y="152"/>
                  <a:pt x="36" y="139"/>
                  <a:pt x="21" y="120"/>
                </a:cubicBezTo>
                <a:cubicBezTo>
                  <a:pt x="81" y="120"/>
                  <a:pt x="81" y="120"/>
                  <a:pt x="81" y="120"/>
                </a:cubicBezTo>
                <a:cubicBezTo>
                  <a:pt x="85" y="128"/>
                  <a:pt x="100" y="140"/>
                  <a:pt x="110" y="140"/>
                </a:cubicBezTo>
                <a:cubicBezTo>
                  <a:pt x="122" y="140"/>
                  <a:pt x="132" y="132"/>
                  <a:pt x="132" y="116"/>
                </a:cubicBezTo>
                <a:cubicBezTo>
                  <a:pt x="132" y="100"/>
                  <a:pt x="122" y="92"/>
                  <a:pt x="110" y="92"/>
                </a:cubicBezTo>
                <a:cubicBezTo>
                  <a:pt x="100" y="92"/>
                  <a:pt x="85" y="104"/>
                  <a:pt x="81" y="112"/>
                </a:cubicBezTo>
                <a:cubicBezTo>
                  <a:pt x="16" y="112"/>
                  <a:pt x="16" y="112"/>
                  <a:pt x="16" y="112"/>
                </a:cubicBezTo>
                <a:cubicBezTo>
                  <a:pt x="11" y="102"/>
                  <a:pt x="8" y="92"/>
                  <a:pt x="8" y="80"/>
                </a:cubicBezTo>
                <a:cubicBezTo>
                  <a:pt x="8" y="68"/>
                  <a:pt x="11" y="58"/>
                  <a:pt x="16" y="48"/>
                </a:cubicBezTo>
                <a:cubicBezTo>
                  <a:pt x="81" y="48"/>
                  <a:pt x="81" y="48"/>
                  <a:pt x="81" y="48"/>
                </a:cubicBezTo>
                <a:cubicBezTo>
                  <a:pt x="85" y="56"/>
                  <a:pt x="100" y="68"/>
                  <a:pt x="110" y="68"/>
                </a:cubicBezTo>
                <a:cubicBezTo>
                  <a:pt x="122" y="68"/>
                  <a:pt x="132" y="60"/>
                  <a:pt x="132" y="44"/>
                </a:cubicBezTo>
                <a:cubicBezTo>
                  <a:pt x="132" y="28"/>
                  <a:pt x="122" y="20"/>
                  <a:pt x="110" y="20"/>
                </a:cubicBezTo>
                <a:cubicBezTo>
                  <a:pt x="100" y="20"/>
                  <a:pt x="85" y="32"/>
                  <a:pt x="81" y="40"/>
                </a:cubicBezTo>
                <a:cubicBezTo>
                  <a:pt x="21" y="40"/>
                  <a:pt x="21" y="40"/>
                  <a:pt x="21" y="40"/>
                </a:cubicBezTo>
                <a:cubicBezTo>
                  <a:pt x="36" y="21"/>
                  <a:pt x="60" y="8"/>
                  <a:pt x="88" y="8"/>
                </a:cubicBezTo>
                <a:cubicBezTo>
                  <a:pt x="131" y="8"/>
                  <a:pt x="165" y="38"/>
                  <a:pt x="168" y="76"/>
                </a:cubicBezTo>
                <a:cubicBezTo>
                  <a:pt x="87" y="76"/>
                  <a:pt x="87" y="76"/>
                  <a:pt x="87" y="76"/>
                </a:cubicBezTo>
                <a:cubicBezTo>
                  <a:pt x="83" y="68"/>
                  <a:pt x="68" y="56"/>
                  <a:pt x="58" y="56"/>
                </a:cubicBezTo>
                <a:cubicBezTo>
                  <a:pt x="46" y="56"/>
                  <a:pt x="36" y="64"/>
                  <a:pt x="36" y="80"/>
                </a:cubicBezTo>
                <a:cubicBezTo>
                  <a:pt x="36" y="96"/>
                  <a:pt x="46" y="104"/>
                  <a:pt x="58" y="104"/>
                </a:cubicBezTo>
                <a:cubicBezTo>
                  <a:pt x="68" y="104"/>
                  <a:pt x="83" y="92"/>
                  <a:pt x="87" y="84"/>
                </a:cubicBezTo>
                <a:cubicBezTo>
                  <a:pt x="168" y="84"/>
                  <a:pt x="168" y="84"/>
                  <a:pt x="168" y="84"/>
                </a:cubicBezTo>
                <a:cubicBezTo>
                  <a:pt x="165" y="122"/>
                  <a:pt x="131" y="152"/>
                  <a:pt x="88" y="152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9" name="Google Shape;169;p27"/>
          <p:cNvSpPr/>
          <p:nvPr/>
        </p:nvSpPr>
        <p:spPr>
          <a:xfrm>
            <a:off x="718632" y="5551980"/>
            <a:ext cx="399081" cy="337026"/>
          </a:xfrm>
          <a:custGeom>
            <a:avLst/>
            <a:gdLst/>
            <a:ahLst/>
            <a:cxnLst/>
            <a:rect l="l" t="t" r="r" b="b"/>
            <a:pathLst>
              <a:path w="176" h="144" extrusionOk="0">
                <a:moveTo>
                  <a:pt x="60" y="32"/>
                </a:moveTo>
                <a:cubicBezTo>
                  <a:pt x="116" y="32"/>
                  <a:pt x="116" y="32"/>
                  <a:pt x="116" y="32"/>
                </a:cubicBezTo>
                <a:cubicBezTo>
                  <a:pt x="118" y="32"/>
                  <a:pt x="120" y="30"/>
                  <a:pt x="120" y="28"/>
                </a:cubicBezTo>
                <a:cubicBezTo>
                  <a:pt x="120" y="26"/>
                  <a:pt x="118" y="24"/>
                  <a:pt x="116" y="24"/>
                </a:cubicBezTo>
                <a:cubicBezTo>
                  <a:pt x="60" y="24"/>
                  <a:pt x="60" y="24"/>
                  <a:pt x="60" y="24"/>
                </a:cubicBezTo>
                <a:cubicBezTo>
                  <a:pt x="58" y="24"/>
                  <a:pt x="56" y="26"/>
                  <a:pt x="56" y="28"/>
                </a:cubicBezTo>
                <a:cubicBezTo>
                  <a:pt x="56" y="30"/>
                  <a:pt x="58" y="32"/>
                  <a:pt x="60" y="32"/>
                </a:cubicBezTo>
                <a:moveTo>
                  <a:pt x="52" y="48"/>
                </a:moveTo>
                <a:cubicBezTo>
                  <a:pt x="124" y="48"/>
                  <a:pt x="124" y="48"/>
                  <a:pt x="124" y="48"/>
                </a:cubicBezTo>
                <a:cubicBezTo>
                  <a:pt x="126" y="48"/>
                  <a:pt x="128" y="46"/>
                  <a:pt x="128" y="44"/>
                </a:cubicBezTo>
                <a:cubicBezTo>
                  <a:pt x="128" y="42"/>
                  <a:pt x="126" y="40"/>
                  <a:pt x="124" y="40"/>
                </a:cubicBezTo>
                <a:cubicBezTo>
                  <a:pt x="52" y="40"/>
                  <a:pt x="52" y="40"/>
                  <a:pt x="52" y="40"/>
                </a:cubicBezTo>
                <a:cubicBezTo>
                  <a:pt x="50" y="40"/>
                  <a:pt x="48" y="42"/>
                  <a:pt x="48" y="44"/>
                </a:cubicBezTo>
                <a:cubicBezTo>
                  <a:pt x="48" y="46"/>
                  <a:pt x="50" y="48"/>
                  <a:pt x="52" y="48"/>
                </a:cubicBezTo>
                <a:moveTo>
                  <a:pt x="136" y="60"/>
                </a:moveTo>
                <a:cubicBezTo>
                  <a:pt x="136" y="58"/>
                  <a:pt x="134" y="56"/>
                  <a:pt x="132" y="56"/>
                </a:cubicBezTo>
                <a:cubicBezTo>
                  <a:pt x="44" y="56"/>
                  <a:pt x="44" y="56"/>
                  <a:pt x="44" y="56"/>
                </a:cubicBezTo>
                <a:cubicBezTo>
                  <a:pt x="42" y="56"/>
                  <a:pt x="40" y="58"/>
                  <a:pt x="40" y="60"/>
                </a:cubicBezTo>
                <a:cubicBezTo>
                  <a:pt x="40" y="62"/>
                  <a:pt x="42" y="64"/>
                  <a:pt x="44" y="64"/>
                </a:cubicBezTo>
                <a:cubicBezTo>
                  <a:pt x="132" y="64"/>
                  <a:pt x="132" y="64"/>
                  <a:pt x="132" y="64"/>
                </a:cubicBezTo>
                <a:cubicBezTo>
                  <a:pt x="134" y="64"/>
                  <a:pt x="136" y="62"/>
                  <a:pt x="136" y="60"/>
                </a:cubicBezTo>
                <a:moveTo>
                  <a:pt x="176" y="82"/>
                </a:moveTo>
                <a:cubicBezTo>
                  <a:pt x="176" y="82"/>
                  <a:pt x="176" y="82"/>
                  <a:pt x="176" y="8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5" y="1"/>
                  <a:pt x="134" y="0"/>
                  <a:pt x="132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42" y="0"/>
                  <a:pt x="41" y="1"/>
                  <a:pt x="40" y="2"/>
                </a:cubicBezTo>
                <a:cubicBezTo>
                  <a:pt x="40" y="2"/>
                  <a:pt x="40" y="2"/>
                  <a:pt x="40" y="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3"/>
                  <a:pt x="0" y="83"/>
                  <a:pt x="0" y="84"/>
                </a:cubicBezTo>
                <a:cubicBezTo>
                  <a:pt x="0" y="140"/>
                  <a:pt x="0" y="140"/>
                  <a:pt x="0" y="140"/>
                </a:cubicBezTo>
                <a:cubicBezTo>
                  <a:pt x="0" y="142"/>
                  <a:pt x="2" y="144"/>
                  <a:pt x="4" y="144"/>
                </a:cubicBezTo>
                <a:cubicBezTo>
                  <a:pt x="172" y="144"/>
                  <a:pt x="172" y="144"/>
                  <a:pt x="172" y="144"/>
                </a:cubicBezTo>
                <a:cubicBezTo>
                  <a:pt x="174" y="144"/>
                  <a:pt x="176" y="142"/>
                  <a:pt x="176" y="140"/>
                </a:cubicBezTo>
                <a:cubicBezTo>
                  <a:pt x="176" y="84"/>
                  <a:pt x="176" y="84"/>
                  <a:pt x="176" y="84"/>
                </a:cubicBezTo>
                <a:cubicBezTo>
                  <a:pt x="176" y="83"/>
                  <a:pt x="176" y="83"/>
                  <a:pt x="176" y="82"/>
                </a:cubicBezTo>
                <a:moveTo>
                  <a:pt x="46" y="8"/>
                </a:moveTo>
                <a:cubicBezTo>
                  <a:pt x="130" y="8"/>
                  <a:pt x="130" y="8"/>
                  <a:pt x="130" y="8"/>
                </a:cubicBezTo>
                <a:cubicBezTo>
                  <a:pt x="166" y="80"/>
                  <a:pt x="166" y="80"/>
                  <a:pt x="166" y="80"/>
                </a:cubicBezTo>
                <a:cubicBezTo>
                  <a:pt x="116" y="80"/>
                  <a:pt x="116" y="80"/>
                  <a:pt x="116" y="80"/>
                </a:cubicBezTo>
                <a:cubicBezTo>
                  <a:pt x="114" y="80"/>
                  <a:pt x="112" y="82"/>
                  <a:pt x="112" y="84"/>
                </a:cubicBezTo>
                <a:cubicBezTo>
                  <a:pt x="112" y="97"/>
                  <a:pt x="101" y="108"/>
                  <a:pt x="88" y="108"/>
                </a:cubicBezTo>
                <a:cubicBezTo>
                  <a:pt x="75" y="108"/>
                  <a:pt x="64" y="97"/>
                  <a:pt x="64" y="84"/>
                </a:cubicBezTo>
                <a:cubicBezTo>
                  <a:pt x="64" y="82"/>
                  <a:pt x="62" y="80"/>
                  <a:pt x="60" y="80"/>
                </a:cubicBezTo>
                <a:cubicBezTo>
                  <a:pt x="10" y="80"/>
                  <a:pt x="10" y="80"/>
                  <a:pt x="10" y="80"/>
                </a:cubicBezTo>
                <a:lnTo>
                  <a:pt x="46" y="8"/>
                </a:lnTo>
                <a:close/>
                <a:moveTo>
                  <a:pt x="168" y="136"/>
                </a:moveTo>
                <a:cubicBezTo>
                  <a:pt x="8" y="136"/>
                  <a:pt x="8" y="136"/>
                  <a:pt x="8" y="136"/>
                </a:cubicBezTo>
                <a:cubicBezTo>
                  <a:pt x="8" y="88"/>
                  <a:pt x="8" y="88"/>
                  <a:pt x="8" y="88"/>
                </a:cubicBezTo>
                <a:cubicBezTo>
                  <a:pt x="56" y="88"/>
                  <a:pt x="56" y="88"/>
                  <a:pt x="56" y="88"/>
                </a:cubicBezTo>
                <a:cubicBezTo>
                  <a:pt x="58" y="104"/>
                  <a:pt x="72" y="116"/>
                  <a:pt x="88" y="116"/>
                </a:cubicBezTo>
                <a:cubicBezTo>
                  <a:pt x="104" y="116"/>
                  <a:pt x="118" y="104"/>
                  <a:pt x="120" y="88"/>
                </a:cubicBezTo>
                <a:cubicBezTo>
                  <a:pt x="168" y="88"/>
                  <a:pt x="168" y="88"/>
                  <a:pt x="168" y="88"/>
                </a:cubicBezTo>
                <a:lnTo>
                  <a:pt x="168" y="136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0" name="Google Shape;170;p27"/>
          <p:cNvSpPr txBox="1"/>
          <p:nvPr/>
        </p:nvSpPr>
        <p:spPr>
          <a:xfrm>
            <a:off x="799394" y="339334"/>
            <a:ext cx="6206955" cy="471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pPr lvl="0"/>
            <a:r>
              <a:rPr lang="ru-RU" sz="1197" dirty="0" smtClean="0">
                <a:solidFill>
                  <a:schemeClr val="bg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2.10 Итоги Семестра</a:t>
            </a:r>
            <a:endParaRPr lang="ru-RU" sz="1197" dirty="0">
              <a:solidFill>
                <a:schemeClr val="bg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</p:spTree>
    <p:extLst>
      <p:ext uri="{BB962C8B-B14F-4D97-AF65-F5344CB8AC3E}">
        <p14:creationId xmlns:p14="http://schemas.microsoft.com/office/powerpoint/2010/main" val="18240353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0000500000000000000" pitchFamily="2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8565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36A31773-24E0-491B-AFCB-4A6C9EA73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9372" y="579200"/>
            <a:ext cx="7920880" cy="827739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Ознакомьтесь с данными</a:t>
            </a:r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9DED3895-95A9-4447-AF4D-A5784BDD37CD}"/>
              </a:ext>
            </a:extLst>
          </p:cNvPr>
          <p:cNvSpPr txBox="1">
            <a:spLocks/>
          </p:cNvSpPr>
          <p:nvPr/>
        </p:nvSpPr>
        <p:spPr>
          <a:xfrm>
            <a:off x="458168" y="1394920"/>
            <a:ext cx="43204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4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Библиотека </a:t>
            </a:r>
            <a:r>
              <a:rPr lang="en-US" sz="24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Pandas</a:t>
            </a:r>
            <a:endParaRPr lang="ru-RU" sz="2400" b="1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5D6AAC6D-CDA2-47C7-9688-048298E5C418}"/>
              </a:ext>
            </a:extLst>
          </p:cNvPr>
          <p:cNvSpPr txBox="1">
            <a:spLocks/>
          </p:cNvSpPr>
          <p:nvPr/>
        </p:nvSpPr>
        <p:spPr>
          <a:xfrm>
            <a:off x="840723" y="1945078"/>
            <a:ext cx="2640632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dirty="0" err="1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DataFrame</a:t>
            </a:r>
            <a:endParaRPr lang="ru-RU" sz="24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56BC73BE-AEF7-4394-9613-47B9DE83CDD9}"/>
              </a:ext>
            </a:extLst>
          </p:cNvPr>
          <p:cNvSpPr txBox="1">
            <a:spLocks/>
          </p:cNvSpPr>
          <p:nvPr/>
        </p:nvSpPr>
        <p:spPr>
          <a:xfrm>
            <a:off x="5856645" y="1299432"/>
            <a:ext cx="43204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Информация о данных</a:t>
            </a:r>
          </a:p>
        </p:txBody>
      </p: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C3E854CE-3A70-4411-B072-A87ADD5C88BC}"/>
              </a:ext>
            </a:extLst>
          </p:cNvPr>
          <p:cNvSpPr txBox="1">
            <a:spLocks/>
          </p:cNvSpPr>
          <p:nvPr/>
        </p:nvSpPr>
        <p:spPr>
          <a:xfrm>
            <a:off x="6515795" y="1770370"/>
            <a:ext cx="320040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dirty="0">
                <a:solidFill>
                  <a:schemeClr val="bg1"/>
                </a:solidFill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DF.info()</a:t>
            </a:r>
            <a:endParaRPr lang="ru-RU" sz="3200" dirty="0">
              <a:solidFill>
                <a:schemeClr val="bg1"/>
              </a:solidFill>
              <a:latin typeface="Courier New" panose="02070309020205020404" pitchFamily="49" charset="0"/>
              <a:ea typeface="Verdana" panose="020B0604030504040204" pitchFamily="34" charset="0"/>
              <a:cs typeface="Courier New" panose="02070309020205020404" pitchFamily="49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6503368" y="2564904"/>
            <a:ext cx="5688632" cy="3877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&lt;</a:t>
            </a:r>
            <a:r>
              <a:rPr lang="ru-RU" sz="1600" dirty="0" err="1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class</a:t>
            </a:r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'</a:t>
            </a:r>
            <a:r>
              <a:rPr lang="ru-RU" sz="1600" dirty="0" err="1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pandas.core.frame.DataFrame</a:t>
            </a:r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'&gt;</a:t>
            </a:r>
          </a:p>
          <a:p>
            <a:r>
              <a:rPr lang="ru-RU" sz="1600" dirty="0" err="1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RangeIndex</a:t>
            </a:r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: 7 </a:t>
            </a:r>
            <a:r>
              <a:rPr lang="ru-RU" sz="1600" dirty="0" err="1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entries</a:t>
            </a:r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, 0 </a:t>
            </a:r>
            <a:r>
              <a:rPr lang="ru-RU" sz="1600" dirty="0" err="1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to</a:t>
            </a:r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6</a:t>
            </a:r>
          </a:p>
          <a:p>
            <a:r>
              <a:rPr lang="ru-RU" sz="1600" dirty="0" err="1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Data</a:t>
            </a:r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</a:t>
            </a:r>
            <a:r>
              <a:rPr lang="ru-RU" sz="1600" dirty="0" err="1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columns</a:t>
            </a:r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(</a:t>
            </a:r>
            <a:r>
              <a:rPr lang="ru-RU" sz="1600" dirty="0" err="1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total</a:t>
            </a:r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8 </a:t>
            </a:r>
            <a:r>
              <a:rPr lang="ru-RU" sz="1600" dirty="0" err="1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columns</a:t>
            </a:r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):</a:t>
            </a:r>
          </a:p>
          <a:p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#   </a:t>
            </a:r>
            <a:r>
              <a:rPr lang="ru-RU" sz="1600" dirty="0" err="1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Column</a:t>
            </a:r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    </a:t>
            </a:r>
            <a:r>
              <a:rPr lang="ru-RU" sz="1600" dirty="0" err="1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Non-Null</a:t>
            </a:r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</a:t>
            </a:r>
            <a:r>
              <a:rPr lang="ru-RU" sz="1600" dirty="0" err="1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Count</a:t>
            </a:r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 </a:t>
            </a:r>
            <a:r>
              <a:rPr lang="ru-RU" sz="1600" dirty="0" err="1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Dtype</a:t>
            </a:r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 </a:t>
            </a:r>
          </a:p>
          <a:p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---  ------     --------------  -----  </a:t>
            </a:r>
          </a:p>
          <a:p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0   </a:t>
            </a:r>
            <a:r>
              <a:rPr lang="ru-RU" sz="1600" dirty="0" err="1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id</a:t>
            </a:r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        7 </a:t>
            </a:r>
            <a:r>
              <a:rPr lang="ru-RU" sz="1600" dirty="0" err="1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non-null</a:t>
            </a:r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     int64  </a:t>
            </a:r>
          </a:p>
          <a:p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1   признак 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1</a:t>
            </a:r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 7 </a:t>
            </a:r>
            <a:r>
              <a:rPr lang="ru-RU" sz="1600" dirty="0" err="1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non-null</a:t>
            </a:r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     </a:t>
            </a:r>
            <a:r>
              <a:rPr lang="ru-RU" sz="1600" dirty="0" err="1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object</a:t>
            </a:r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</a:t>
            </a:r>
          </a:p>
          <a:p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2   признак 2  1 </a:t>
            </a:r>
            <a:r>
              <a:rPr lang="ru-RU" sz="1600" dirty="0" err="1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non-null</a:t>
            </a:r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     float64</a:t>
            </a:r>
          </a:p>
          <a:p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3   признак 3  6 </a:t>
            </a:r>
            <a:r>
              <a:rPr lang="ru-RU" sz="1600" dirty="0" err="1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non-null</a:t>
            </a:r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     float64</a:t>
            </a:r>
          </a:p>
          <a:p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4   признак 4  7 </a:t>
            </a:r>
            <a:r>
              <a:rPr lang="ru-RU" sz="1600" dirty="0" err="1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non-null</a:t>
            </a:r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     </a:t>
            </a:r>
            <a:r>
              <a:rPr lang="ru-RU" sz="1600" dirty="0" err="1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object</a:t>
            </a:r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</a:t>
            </a:r>
          </a:p>
          <a:p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5   признак 5  6 </a:t>
            </a:r>
            <a:r>
              <a:rPr lang="ru-RU" sz="1600" dirty="0" err="1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non-null</a:t>
            </a:r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     </a:t>
            </a:r>
            <a:r>
              <a:rPr lang="ru-RU" sz="1600" dirty="0" err="1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object</a:t>
            </a:r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</a:t>
            </a:r>
          </a:p>
          <a:p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6   признак 6  7 </a:t>
            </a:r>
            <a:r>
              <a:rPr lang="ru-RU" sz="1600" dirty="0" err="1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non-null</a:t>
            </a:r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     </a:t>
            </a:r>
            <a:r>
              <a:rPr lang="ru-RU" sz="1600" dirty="0" err="1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object</a:t>
            </a:r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</a:t>
            </a:r>
          </a:p>
          <a:p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7   цель       6 </a:t>
            </a:r>
            <a:r>
              <a:rPr lang="ru-RU" sz="1600" dirty="0" err="1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non-null</a:t>
            </a:r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     </a:t>
            </a:r>
            <a:r>
              <a:rPr lang="ru-RU" sz="1600" dirty="0" err="1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object</a:t>
            </a:r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</a:t>
            </a:r>
          </a:p>
          <a:p>
            <a:r>
              <a:rPr lang="ru-RU" sz="1600" dirty="0" err="1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dtypes</a:t>
            </a:r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: float64(2), int64(1), </a:t>
            </a:r>
            <a:r>
              <a:rPr lang="ru-RU" sz="1600" dirty="0" err="1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object</a:t>
            </a:r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(5)</a:t>
            </a:r>
          </a:p>
          <a:p>
            <a:r>
              <a:rPr lang="ru-RU" sz="1600" dirty="0" err="1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memory</a:t>
            </a:r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</a:t>
            </a:r>
            <a:r>
              <a:rPr lang="ru-RU" sz="1600" dirty="0" err="1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usage</a:t>
            </a:r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: 576.0+ </a:t>
            </a:r>
            <a:r>
              <a:rPr lang="ru-RU" sz="1600" dirty="0" err="1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bytes</a:t>
            </a:r>
            <a:endParaRPr lang="ru-RU" sz="1600" dirty="0">
              <a:solidFill>
                <a:schemeClr val="bg1"/>
              </a:solidFill>
              <a:latin typeface="Courier New" panose="02070309020205020404" pitchFamily="49" charset="0"/>
              <a:ea typeface="Cambria" panose="02040503050406030204" pitchFamily="18" charset="0"/>
              <a:cs typeface="Courier New" panose="02070309020205020404" pitchFamily="49" charset="0"/>
            </a:endParaRPr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336" y="2780928"/>
            <a:ext cx="6237107" cy="2664296"/>
          </a:xfrm>
          <a:prstGeom prst="rect">
            <a:avLst/>
          </a:prstGeom>
        </p:spPr>
      </p:pic>
      <p:sp>
        <p:nvSpPr>
          <p:cNvPr id="15" name="Заголовок 1">
            <a:extLst>
              <a:ext uri="{FF2B5EF4-FFF2-40B4-BE49-F238E27FC236}">
                <a16:creationId xmlns:a16="http://schemas.microsoft.com/office/drawing/2014/main" id="{94095195-79B6-4BB7-B7C2-456AB312F089}"/>
              </a:ext>
            </a:extLst>
          </p:cNvPr>
          <p:cNvSpPr txBox="1">
            <a:spLocks/>
          </p:cNvSpPr>
          <p:nvPr/>
        </p:nvSpPr>
        <p:spPr>
          <a:xfrm>
            <a:off x="1255059" y="5495003"/>
            <a:ext cx="4920004" cy="12079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b="1" dirty="0" smtClean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Пропуски?</a:t>
            </a:r>
          </a:p>
          <a:p>
            <a:r>
              <a:rPr lang="ru-RU" sz="2400" b="1" dirty="0" smtClean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Проблемы с типом данных?</a:t>
            </a:r>
            <a:endParaRPr lang="ru-RU" sz="2400" b="1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5551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8" grpId="0"/>
      <p:bldP spid="9" grpId="0"/>
      <p:bldP spid="10" grpId="0"/>
      <p:bldP spid="11" grpId="0"/>
      <p:bldP spid="13" grpId="0"/>
      <p:bldP spid="1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0000500000000000000" pitchFamily="2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8565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E34588E2-7404-427F-B4AC-424B6044EB62}"/>
              </a:ext>
            </a:extLst>
          </p:cNvPr>
          <p:cNvSpPr/>
          <p:nvPr/>
        </p:nvSpPr>
        <p:spPr>
          <a:xfrm>
            <a:off x="2054651" y="1072075"/>
            <a:ext cx="165942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DF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.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std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()</a:t>
            </a:r>
            <a:endParaRPr lang="tr-TR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3A7E3FF4-D388-43DC-83F1-7A2F04C17B04}"/>
              </a:ext>
            </a:extLst>
          </p:cNvPr>
          <p:cNvSpPr/>
          <p:nvPr/>
        </p:nvSpPr>
        <p:spPr>
          <a:xfrm>
            <a:off x="2051997" y="2533389"/>
            <a:ext cx="19442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DF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.corr()</a:t>
            </a:r>
            <a:endParaRPr lang="tr-TR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94095195-79B6-4BB7-B7C2-456AB312F089}"/>
              </a:ext>
            </a:extLst>
          </p:cNvPr>
          <p:cNvSpPr txBox="1">
            <a:spLocks/>
          </p:cNvSpPr>
          <p:nvPr/>
        </p:nvSpPr>
        <p:spPr>
          <a:xfrm>
            <a:off x="650441" y="567891"/>
            <a:ext cx="7392144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8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Получите базовую статистику по данным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395842D-5437-42B1-AF71-1F4B260760C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9478"/>
          <a:stretch/>
        </p:blipFill>
        <p:spPr>
          <a:xfrm>
            <a:off x="1552217" y="1654619"/>
            <a:ext cx="2664296" cy="782203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D7D7C657-FD5B-491B-91C8-AC09F85D44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2104" y="3106048"/>
            <a:ext cx="4349674" cy="864096"/>
          </a:xfrm>
          <a:prstGeom prst="rect">
            <a:avLst/>
          </a:prstGeom>
        </p:spPr>
      </p:pic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86C93F56-09AC-4683-B511-2AB5D49681FA}"/>
              </a:ext>
            </a:extLst>
          </p:cNvPr>
          <p:cNvSpPr/>
          <p:nvPr/>
        </p:nvSpPr>
        <p:spPr>
          <a:xfrm>
            <a:off x="351270" y="4162981"/>
            <a:ext cx="11089232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6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Получите статистику по своим данным по «ключевому слову»</a:t>
            </a: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5581DDF8-8524-463E-80E3-1F120DAB6996}"/>
              </a:ext>
            </a:extLst>
          </p:cNvPr>
          <p:cNvSpPr/>
          <p:nvPr/>
        </p:nvSpPr>
        <p:spPr>
          <a:xfrm>
            <a:off x="960487" y="4647397"/>
            <a:ext cx="682109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DF.groupby</a:t>
            </a:r>
            <a:r>
              <a:rPr lang="en-US" sz="2400" dirty="0">
                <a:solidFill>
                  <a:srgbClr val="DCDCDC"/>
                </a:solidFill>
                <a:latin typeface="Courier New" panose="02070309020205020404" pitchFamily="49" charset="0"/>
              </a:rPr>
              <a:t>([</a:t>
            </a:r>
            <a:r>
              <a:rPr lang="en-US" sz="2400" dirty="0">
                <a:solidFill>
                  <a:srgbClr val="CE9178"/>
                </a:solidFill>
                <a:latin typeface="Courier New" panose="02070309020205020404" pitchFamily="49" charset="0"/>
              </a:rPr>
              <a:t>'</a:t>
            </a:r>
            <a:r>
              <a:rPr lang="en-US" sz="2400" dirty="0" err="1">
                <a:solidFill>
                  <a:srgbClr val="CE9178"/>
                </a:solidFill>
                <a:latin typeface="Courier New" panose="02070309020205020404" pitchFamily="49" charset="0"/>
              </a:rPr>
              <a:t>target_names</a:t>
            </a:r>
            <a:r>
              <a:rPr lang="en-US" sz="2400" dirty="0">
                <a:solidFill>
                  <a:srgbClr val="CE9178"/>
                </a:solidFill>
                <a:latin typeface="Courier New" panose="02070309020205020404" pitchFamily="49" charset="0"/>
              </a:rPr>
              <a:t>'</a:t>
            </a:r>
            <a:r>
              <a:rPr lang="en-US" sz="2400" dirty="0">
                <a:solidFill>
                  <a:srgbClr val="DCDCDC"/>
                </a:solidFill>
                <a:latin typeface="Courier New" panose="02070309020205020404" pitchFamily="49" charset="0"/>
              </a:rPr>
              <a:t>],)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.mean</a:t>
            </a:r>
            <a:r>
              <a:rPr lang="en-US" sz="2400" dirty="0">
                <a:solidFill>
                  <a:srgbClr val="DCDCDC"/>
                </a:solidFill>
                <a:latin typeface="Courier New" panose="02070309020205020404" pitchFamily="49" charset="0"/>
              </a:rPr>
              <a:t>()</a:t>
            </a:r>
            <a:endParaRPr lang="en-US" sz="2400" dirty="0">
              <a:solidFill>
                <a:srgbClr val="D4D4D4"/>
              </a:solidFill>
              <a:latin typeface="Courier New" panose="02070309020205020404" pitchFamily="49" charset="0"/>
            </a:endParaRP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88E16773-DD6C-4B04-A8FC-987939CFAF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83631" y="5192047"/>
            <a:ext cx="5897954" cy="1383642"/>
          </a:xfrm>
          <a:prstGeom prst="rect">
            <a:avLst/>
          </a:prstGeom>
        </p:spPr>
      </p:pic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E34588E2-7404-427F-B4AC-424B6044EB62}"/>
              </a:ext>
            </a:extLst>
          </p:cNvPr>
          <p:cNvSpPr/>
          <p:nvPr/>
        </p:nvSpPr>
        <p:spPr>
          <a:xfrm>
            <a:off x="6865639" y="1181848"/>
            <a:ext cx="258115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DF</a:t>
            </a:r>
            <a:r>
              <a:rPr lang="tr-TR" sz="2400" dirty="0" smtClean="0">
                <a:solidFill>
                  <a:srgbClr val="D4D4D4"/>
                </a:solidFill>
                <a:latin typeface="Courier New" panose="02070309020205020404" pitchFamily="49" charset="0"/>
              </a:rPr>
              <a:t>.</a:t>
            </a:r>
            <a:r>
              <a:rPr lang="en-US" sz="2400" dirty="0" smtClean="0">
                <a:solidFill>
                  <a:srgbClr val="D4D4D4"/>
                </a:solidFill>
                <a:latin typeface="Courier New" panose="02070309020205020404" pitchFamily="49" charset="0"/>
              </a:rPr>
              <a:t>describe</a:t>
            </a:r>
            <a:r>
              <a:rPr lang="tr-TR" sz="2400" dirty="0" smtClean="0">
                <a:solidFill>
                  <a:srgbClr val="DCDCDC"/>
                </a:solidFill>
                <a:latin typeface="Courier New" panose="02070309020205020404" pitchFamily="49" charset="0"/>
              </a:rPr>
              <a:t>()</a:t>
            </a:r>
            <a:endParaRPr lang="tr-TR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80422" y="1605539"/>
            <a:ext cx="3406884" cy="2344261"/>
          </a:xfrm>
          <a:prstGeom prst="rect">
            <a:avLst/>
          </a:prstGeom>
        </p:spPr>
      </p:pic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94095195-79B6-4BB7-B7C2-456AB312F089}"/>
              </a:ext>
            </a:extLst>
          </p:cNvPr>
          <p:cNvSpPr txBox="1">
            <a:spLocks/>
          </p:cNvSpPr>
          <p:nvPr/>
        </p:nvSpPr>
        <p:spPr>
          <a:xfrm>
            <a:off x="9187306" y="2299269"/>
            <a:ext cx="2792830" cy="12079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b="1" dirty="0" smtClean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Аномальные значения?</a:t>
            </a:r>
            <a:endParaRPr lang="ru-RU" sz="2400" b="1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696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6" grpId="0"/>
      <p:bldP spid="7" grpId="0"/>
      <p:bldP spid="8" grpId="0"/>
      <p:bldP spid="11" grpId="0"/>
      <p:bldP spid="12" grpId="0"/>
      <p:bldP spid="14" grpId="0"/>
      <p:bldP spid="1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0000500000000000000" pitchFamily="2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8565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6ACEE8F3-94C9-4FEA-B2CF-085398E5D2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Визуализация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F564DFED-C8B5-493F-9EAE-7AE5FDA63D96}"/>
              </a:ext>
            </a:extLst>
          </p:cNvPr>
          <p:cNvSpPr/>
          <p:nvPr/>
        </p:nvSpPr>
        <p:spPr>
          <a:xfrm>
            <a:off x="572080" y="3392269"/>
            <a:ext cx="519390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400" dirty="0">
                <a:solidFill>
                  <a:schemeClr val="bg1"/>
                </a:solidFill>
                <a:latin typeface="Courier New" panose="02070309020205020404" pitchFamily="49" charset="0"/>
              </a:rPr>
              <a:t>seaborn.pairplot(</a:t>
            </a:r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</a:rPr>
              <a:t>data = </a:t>
            </a:r>
            <a:r>
              <a:rPr lang="tr-TR" sz="2400" dirty="0">
                <a:solidFill>
                  <a:srgbClr val="04C41F"/>
                </a:solidFill>
                <a:latin typeface="Courier New" panose="02070309020205020404" pitchFamily="49" charset="0"/>
              </a:rPr>
              <a:t>DF</a:t>
            </a:r>
            <a:r>
              <a:rPr lang="tr-TR" sz="2400" dirty="0">
                <a:solidFill>
                  <a:schemeClr val="bg1"/>
                </a:solidFill>
                <a:latin typeface="Courier New" panose="02070309020205020404" pitchFamily="49" charset="0"/>
              </a:rPr>
              <a:t>,</a:t>
            </a:r>
            <a:endParaRPr lang="en-US" sz="2400" dirty="0">
              <a:solidFill>
                <a:schemeClr val="bg1"/>
              </a:solidFill>
              <a:latin typeface="Courier New" panose="02070309020205020404" pitchFamily="49" charset="0"/>
            </a:endParaRPr>
          </a:p>
          <a:p>
            <a:r>
              <a:rPr lang="tr-TR" sz="2400" dirty="0">
                <a:solidFill>
                  <a:schemeClr val="bg1"/>
                </a:solidFill>
                <a:latin typeface="Courier New" panose="02070309020205020404" pitchFamily="49" charset="0"/>
              </a:rPr>
              <a:t>hue=</a:t>
            </a:r>
            <a:r>
              <a:rPr lang="tr-TR" sz="2000" dirty="0">
                <a:solidFill>
                  <a:srgbClr val="FF0000"/>
                </a:solidFill>
                <a:latin typeface="Courier New" panose="02070309020205020404" pitchFamily="49" charset="0"/>
                <a:ea typeface="+mj-ea"/>
                <a:cs typeface="+mj-cs"/>
              </a:rPr>
              <a:t>'target'</a:t>
            </a:r>
            <a:r>
              <a:rPr lang="tr-TR" sz="2400" dirty="0">
                <a:solidFill>
                  <a:schemeClr val="bg1"/>
                </a:solidFill>
                <a:latin typeface="Courier New" panose="02070309020205020404" pitchFamily="49" charset="0"/>
              </a:rPr>
              <a:t>)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65BCC67F-7D88-47E7-AECB-082E746297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9976" y="1700809"/>
            <a:ext cx="5538832" cy="4902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8686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0000500000000000000" pitchFamily="2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8565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191344" y="5589240"/>
            <a:ext cx="80648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https://en.wikipedia.org/wiki/Anscombe%27s_quartet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</a:blip>
          <a:srcRect l="-10009" t="4047" r="-91" b="1980"/>
          <a:stretch/>
        </p:blipFill>
        <p:spPr>
          <a:xfrm>
            <a:off x="-600744" y="2060848"/>
            <a:ext cx="5400600" cy="3352765"/>
          </a:xfrm>
          <a:prstGeom prst="rect">
            <a:avLst/>
          </a:prstGeom>
        </p:spPr>
      </p:pic>
      <p:sp>
        <p:nvSpPr>
          <p:cNvPr id="12" name="Прямоугольник 11"/>
          <p:cNvSpPr/>
          <p:nvPr/>
        </p:nvSpPr>
        <p:spPr>
          <a:xfrm>
            <a:off x="-744760" y="1412776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24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Anscombe's</a:t>
            </a:r>
            <a:r>
              <a:rPr lang="en-US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quartet</a:t>
            </a:r>
          </a:p>
        </p:txBody>
      </p:sp>
      <p:pic>
        <p:nvPicPr>
          <p:cNvPr id="13" name="Picture 2" descr="The Datasaurus Dozen (Revolutions)"/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5880" y="2204864"/>
            <a:ext cx="6995401" cy="2808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Прямоугольник 13"/>
          <p:cNvSpPr/>
          <p:nvPr/>
        </p:nvSpPr>
        <p:spPr>
          <a:xfrm>
            <a:off x="5015880" y="5157192"/>
            <a:ext cx="80648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https://blog.revolutionanalytics.com/2017/05/the-datasaurus-dozen.html</a:t>
            </a:r>
          </a:p>
        </p:txBody>
      </p:sp>
    </p:spTree>
    <p:extLst>
      <p:ext uri="{BB962C8B-B14F-4D97-AF65-F5344CB8AC3E}">
        <p14:creationId xmlns:p14="http://schemas.microsoft.com/office/powerpoint/2010/main" val="2813763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7"/>
          <p:cNvSpPr txBox="1"/>
          <p:nvPr/>
        </p:nvSpPr>
        <p:spPr>
          <a:xfrm>
            <a:off x="1400205" y="1918861"/>
            <a:ext cx="10730063" cy="4711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В предыдущей серии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Общие Рекомендации</a:t>
            </a:r>
            <a:r>
              <a:rPr lang="en-US" sz="2261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: </a:t>
            </a:r>
            <a:r>
              <a:rPr lang="ru-RU" sz="2261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Предварительная Обработка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n-US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Q&amp;A</a:t>
            </a:r>
            <a:endParaRPr sz="2261" dirty="0">
              <a:solidFill>
                <a:schemeClr val="tx1">
                  <a:lumMod val="90000"/>
                  <a:lumOff val="1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Рефлексия</a:t>
            </a:r>
            <a:endParaRPr sz="2261" dirty="0">
              <a:solidFill>
                <a:schemeClr val="tx1">
                  <a:lumMod val="90000"/>
                  <a:lumOff val="1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4" name="Google Shape;164;p27"/>
          <p:cNvSpPr txBox="1"/>
          <p:nvPr/>
        </p:nvSpPr>
        <p:spPr>
          <a:xfrm>
            <a:off x="799394" y="800509"/>
            <a:ext cx="5320418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План</a:t>
            </a:r>
            <a:r>
              <a:rPr lang="en-US" sz="2394" dirty="0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вебинара</a:t>
            </a:r>
            <a:endParaRPr sz="2394" dirty="0">
              <a:solidFill>
                <a:srgbClr val="01C60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65" name="Google Shape;165;p27"/>
          <p:cNvSpPr/>
          <p:nvPr/>
        </p:nvSpPr>
        <p:spPr>
          <a:xfrm>
            <a:off x="751918" y="2160578"/>
            <a:ext cx="390417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00" y="72"/>
                </a:moveTo>
                <a:cubicBezTo>
                  <a:pt x="140" y="72"/>
                  <a:pt x="140" y="72"/>
                  <a:pt x="140" y="72"/>
                </a:cubicBezTo>
                <a:cubicBezTo>
                  <a:pt x="142" y="72"/>
                  <a:pt x="144" y="70"/>
                  <a:pt x="144" y="68"/>
                </a:cubicBezTo>
                <a:cubicBezTo>
                  <a:pt x="144" y="66"/>
                  <a:pt x="142" y="64"/>
                  <a:pt x="140" y="64"/>
                </a:cubicBezTo>
                <a:cubicBezTo>
                  <a:pt x="100" y="64"/>
                  <a:pt x="100" y="64"/>
                  <a:pt x="100" y="64"/>
                </a:cubicBezTo>
                <a:cubicBezTo>
                  <a:pt x="98" y="64"/>
                  <a:pt x="96" y="66"/>
                  <a:pt x="96" y="68"/>
                </a:cubicBezTo>
                <a:cubicBezTo>
                  <a:pt x="96" y="70"/>
                  <a:pt x="98" y="72"/>
                  <a:pt x="100" y="72"/>
                </a:cubicBezTo>
                <a:moveTo>
                  <a:pt x="100" y="56"/>
                </a:moveTo>
                <a:cubicBezTo>
                  <a:pt x="124" y="56"/>
                  <a:pt x="124" y="56"/>
                  <a:pt x="124" y="56"/>
                </a:cubicBezTo>
                <a:cubicBezTo>
                  <a:pt x="126" y="56"/>
                  <a:pt x="128" y="54"/>
                  <a:pt x="128" y="52"/>
                </a:cubicBezTo>
                <a:cubicBezTo>
                  <a:pt x="128" y="50"/>
                  <a:pt x="126" y="48"/>
                  <a:pt x="124" y="48"/>
                </a:cubicBezTo>
                <a:cubicBezTo>
                  <a:pt x="100" y="48"/>
                  <a:pt x="100" y="48"/>
                  <a:pt x="100" y="48"/>
                </a:cubicBezTo>
                <a:cubicBezTo>
                  <a:pt x="98" y="48"/>
                  <a:pt x="96" y="50"/>
                  <a:pt x="96" y="52"/>
                </a:cubicBezTo>
                <a:cubicBezTo>
                  <a:pt x="96" y="54"/>
                  <a:pt x="98" y="56"/>
                  <a:pt x="100" y="56"/>
                </a:cubicBezTo>
                <a:moveTo>
                  <a:pt x="100" y="88"/>
                </a:moveTo>
                <a:cubicBezTo>
                  <a:pt x="116" y="88"/>
                  <a:pt x="116" y="88"/>
                  <a:pt x="116" y="88"/>
                </a:cubicBezTo>
                <a:cubicBezTo>
                  <a:pt x="118" y="88"/>
                  <a:pt x="120" y="86"/>
                  <a:pt x="120" y="84"/>
                </a:cubicBezTo>
                <a:cubicBezTo>
                  <a:pt x="120" y="82"/>
                  <a:pt x="118" y="80"/>
                  <a:pt x="116" y="80"/>
                </a:cubicBezTo>
                <a:cubicBezTo>
                  <a:pt x="100" y="80"/>
                  <a:pt x="100" y="80"/>
                  <a:pt x="100" y="80"/>
                </a:cubicBezTo>
                <a:cubicBezTo>
                  <a:pt x="98" y="80"/>
                  <a:pt x="96" y="82"/>
                  <a:pt x="96" y="84"/>
                </a:cubicBezTo>
                <a:cubicBezTo>
                  <a:pt x="96" y="86"/>
                  <a:pt x="98" y="88"/>
                  <a:pt x="100" y="88"/>
                </a:cubicBezTo>
                <a:moveTo>
                  <a:pt x="40" y="104"/>
                </a:moveTo>
                <a:cubicBezTo>
                  <a:pt x="72" y="104"/>
                  <a:pt x="72" y="104"/>
                  <a:pt x="72" y="104"/>
                </a:cubicBezTo>
                <a:cubicBezTo>
                  <a:pt x="76" y="104"/>
                  <a:pt x="80" y="100"/>
                  <a:pt x="80" y="96"/>
                </a:cubicBezTo>
                <a:cubicBezTo>
                  <a:pt x="80" y="56"/>
                  <a:pt x="80" y="56"/>
                  <a:pt x="80" y="56"/>
                </a:cubicBezTo>
                <a:cubicBezTo>
                  <a:pt x="80" y="52"/>
                  <a:pt x="76" y="48"/>
                  <a:pt x="72" y="48"/>
                </a:cubicBezTo>
                <a:cubicBezTo>
                  <a:pt x="40" y="48"/>
                  <a:pt x="40" y="48"/>
                  <a:pt x="40" y="48"/>
                </a:cubicBezTo>
                <a:cubicBezTo>
                  <a:pt x="36" y="48"/>
                  <a:pt x="32" y="52"/>
                  <a:pt x="32" y="56"/>
                </a:cubicBezTo>
                <a:cubicBezTo>
                  <a:pt x="32" y="96"/>
                  <a:pt x="32" y="96"/>
                  <a:pt x="32" y="96"/>
                </a:cubicBezTo>
                <a:cubicBezTo>
                  <a:pt x="32" y="100"/>
                  <a:pt x="36" y="104"/>
                  <a:pt x="40" y="104"/>
                </a:cubicBezTo>
                <a:moveTo>
                  <a:pt x="40" y="56"/>
                </a:moveTo>
                <a:cubicBezTo>
                  <a:pt x="72" y="56"/>
                  <a:pt x="72" y="56"/>
                  <a:pt x="72" y="56"/>
                </a:cubicBezTo>
                <a:cubicBezTo>
                  <a:pt x="72" y="96"/>
                  <a:pt x="72" y="96"/>
                  <a:pt x="72" y="96"/>
                </a:cubicBezTo>
                <a:cubicBezTo>
                  <a:pt x="40" y="96"/>
                  <a:pt x="40" y="96"/>
                  <a:pt x="40" y="96"/>
                </a:cubicBezTo>
                <a:lnTo>
                  <a:pt x="40" y="56"/>
                </a:lnTo>
                <a:close/>
                <a:moveTo>
                  <a:pt x="100" y="104"/>
                </a:moveTo>
                <a:cubicBezTo>
                  <a:pt x="140" y="104"/>
                  <a:pt x="140" y="104"/>
                  <a:pt x="140" y="104"/>
                </a:cubicBezTo>
                <a:cubicBezTo>
                  <a:pt x="142" y="104"/>
                  <a:pt x="144" y="102"/>
                  <a:pt x="144" y="100"/>
                </a:cubicBezTo>
                <a:cubicBezTo>
                  <a:pt x="144" y="98"/>
                  <a:pt x="142" y="96"/>
                  <a:pt x="140" y="96"/>
                </a:cubicBezTo>
                <a:cubicBezTo>
                  <a:pt x="100" y="96"/>
                  <a:pt x="100" y="96"/>
                  <a:pt x="100" y="96"/>
                </a:cubicBezTo>
                <a:cubicBezTo>
                  <a:pt x="98" y="96"/>
                  <a:pt x="96" y="98"/>
                  <a:pt x="96" y="100"/>
                </a:cubicBezTo>
                <a:cubicBezTo>
                  <a:pt x="96" y="102"/>
                  <a:pt x="98" y="104"/>
                  <a:pt x="100" y="104"/>
                </a:cubicBezTo>
                <a:moveTo>
                  <a:pt x="168" y="8"/>
                </a:moveTo>
                <a:cubicBezTo>
                  <a:pt x="96" y="8"/>
                  <a:pt x="96" y="8"/>
                  <a:pt x="96" y="8"/>
                </a:cubicBezTo>
                <a:cubicBezTo>
                  <a:pt x="96" y="4"/>
                  <a:pt x="92" y="0"/>
                  <a:pt x="88" y="0"/>
                </a:cubicBezTo>
                <a:cubicBezTo>
                  <a:pt x="84" y="0"/>
                  <a:pt x="80" y="4"/>
                  <a:pt x="80" y="8"/>
                </a:cubicBezTo>
                <a:cubicBezTo>
                  <a:pt x="8" y="8"/>
                  <a:pt x="8" y="8"/>
                  <a:pt x="8" y="8"/>
                </a:cubicBezTo>
                <a:cubicBezTo>
                  <a:pt x="4" y="8"/>
                  <a:pt x="0" y="12"/>
                  <a:pt x="0" y="16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28"/>
                  <a:pt x="4" y="32"/>
                  <a:pt x="8" y="32"/>
                </a:cubicBezTo>
                <a:cubicBezTo>
                  <a:pt x="8" y="128"/>
                  <a:pt x="8" y="128"/>
                  <a:pt x="8" y="128"/>
                </a:cubicBezTo>
                <a:cubicBezTo>
                  <a:pt x="8" y="132"/>
                  <a:pt x="12" y="136"/>
                  <a:pt x="16" y="136"/>
                </a:cubicBezTo>
                <a:cubicBezTo>
                  <a:pt x="84" y="136"/>
                  <a:pt x="84" y="136"/>
                  <a:pt x="84" y="136"/>
                </a:cubicBezTo>
                <a:cubicBezTo>
                  <a:pt x="84" y="146"/>
                  <a:pt x="84" y="146"/>
                  <a:pt x="84" y="146"/>
                </a:cubicBezTo>
                <a:cubicBezTo>
                  <a:pt x="61" y="169"/>
                  <a:pt x="61" y="169"/>
                  <a:pt x="61" y="169"/>
                </a:cubicBezTo>
                <a:cubicBezTo>
                  <a:pt x="60" y="170"/>
                  <a:pt x="60" y="171"/>
                  <a:pt x="60" y="172"/>
                </a:cubicBezTo>
                <a:cubicBezTo>
                  <a:pt x="60" y="174"/>
                  <a:pt x="62" y="176"/>
                  <a:pt x="64" y="176"/>
                </a:cubicBezTo>
                <a:cubicBezTo>
                  <a:pt x="65" y="176"/>
                  <a:pt x="66" y="176"/>
                  <a:pt x="67" y="175"/>
                </a:cubicBezTo>
                <a:cubicBezTo>
                  <a:pt x="88" y="154"/>
                  <a:pt x="88" y="154"/>
                  <a:pt x="88" y="154"/>
                </a:cubicBezTo>
                <a:cubicBezTo>
                  <a:pt x="109" y="175"/>
                  <a:pt x="109" y="175"/>
                  <a:pt x="109" y="175"/>
                </a:cubicBezTo>
                <a:cubicBezTo>
                  <a:pt x="110" y="176"/>
                  <a:pt x="111" y="176"/>
                  <a:pt x="112" y="176"/>
                </a:cubicBezTo>
                <a:cubicBezTo>
                  <a:pt x="114" y="176"/>
                  <a:pt x="116" y="174"/>
                  <a:pt x="116" y="172"/>
                </a:cubicBezTo>
                <a:cubicBezTo>
                  <a:pt x="116" y="171"/>
                  <a:pt x="116" y="170"/>
                  <a:pt x="115" y="169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92" y="136"/>
                  <a:pt x="92" y="136"/>
                  <a:pt x="92" y="136"/>
                </a:cubicBezTo>
                <a:cubicBezTo>
                  <a:pt x="160" y="136"/>
                  <a:pt x="160" y="136"/>
                  <a:pt x="160" y="136"/>
                </a:cubicBezTo>
                <a:cubicBezTo>
                  <a:pt x="164" y="136"/>
                  <a:pt x="168" y="132"/>
                  <a:pt x="168" y="128"/>
                </a:cubicBezTo>
                <a:cubicBezTo>
                  <a:pt x="168" y="32"/>
                  <a:pt x="168" y="32"/>
                  <a:pt x="168" y="32"/>
                </a:cubicBezTo>
                <a:cubicBezTo>
                  <a:pt x="172" y="32"/>
                  <a:pt x="176" y="28"/>
                  <a:pt x="176" y="24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12"/>
                  <a:pt x="172" y="8"/>
                  <a:pt x="168" y="8"/>
                </a:cubicBezTo>
                <a:moveTo>
                  <a:pt x="160" y="128"/>
                </a:moveTo>
                <a:cubicBezTo>
                  <a:pt x="16" y="128"/>
                  <a:pt x="16" y="128"/>
                  <a:pt x="16" y="128"/>
                </a:cubicBezTo>
                <a:cubicBezTo>
                  <a:pt x="16" y="32"/>
                  <a:pt x="16" y="32"/>
                  <a:pt x="16" y="32"/>
                </a:cubicBezTo>
                <a:cubicBezTo>
                  <a:pt x="160" y="32"/>
                  <a:pt x="160" y="32"/>
                  <a:pt x="160" y="32"/>
                </a:cubicBezTo>
                <a:lnTo>
                  <a:pt x="160" y="128"/>
                </a:lnTo>
                <a:close/>
                <a:moveTo>
                  <a:pt x="168" y="24"/>
                </a:moveTo>
                <a:cubicBezTo>
                  <a:pt x="8" y="24"/>
                  <a:pt x="8" y="24"/>
                  <a:pt x="8" y="24"/>
                </a:cubicBezTo>
                <a:cubicBezTo>
                  <a:pt x="8" y="16"/>
                  <a:pt x="8" y="16"/>
                  <a:pt x="8" y="16"/>
                </a:cubicBezTo>
                <a:cubicBezTo>
                  <a:pt x="168" y="16"/>
                  <a:pt x="168" y="16"/>
                  <a:pt x="168" y="16"/>
                </a:cubicBezTo>
                <a:lnTo>
                  <a:pt x="168" y="24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6" name="Google Shape;166;p27"/>
          <p:cNvSpPr/>
          <p:nvPr/>
        </p:nvSpPr>
        <p:spPr>
          <a:xfrm>
            <a:off x="712806" y="2831499"/>
            <a:ext cx="391429" cy="391430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60" y="0"/>
                </a:move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160"/>
                  <a:pt x="0" y="160"/>
                  <a:pt x="0" y="160"/>
                </a:cubicBezTo>
                <a:cubicBezTo>
                  <a:pt x="0" y="169"/>
                  <a:pt x="7" y="176"/>
                  <a:pt x="16" y="176"/>
                </a:cubicBezTo>
                <a:cubicBezTo>
                  <a:pt x="160" y="176"/>
                  <a:pt x="160" y="176"/>
                  <a:pt x="160" y="176"/>
                </a:cubicBezTo>
                <a:cubicBezTo>
                  <a:pt x="169" y="176"/>
                  <a:pt x="176" y="169"/>
                  <a:pt x="176" y="160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7"/>
                  <a:pt x="169" y="0"/>
                  <a:pt x="160" y="0"/>
                </a:cubicBezTo>
                <a:moveTo>
                  <a:pt x="168" y="160"/>
                </a:moveTo>
                <a:cubicBezTo>
                  <a:pt x="168" y="164"/>
                  <a:pt x="164" y="168"/>
                  <a:pt x="160" y="168"/>
                </a:cubicBezTo>
                <a:cubicBezTo>
                  <a:pt x="16" y="168"/>
                  <a:pt x="16" y="168"/>
                  <a:pt x="16" y="168"/>
                </a:cubicBezTo>
                <a:cubicBezTo>
                  <a:pt x="12" y="168"/>
                  <a:pt x="8" y="164"/>
                  <a:pt x="8" y="160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2"/>
                  <a:pt x="12" y="8"/>
                  <a:pt x="16" y="8"/>
                </a:cubicBezTo>
                <a:cubicBezTo>
                  <a:pt x="160" y="8"/>
                  <a:pt x="160" y="8"/>
                  <a:pt x="160" y="8"/>
                </a:cubicBezTo>
                <a:cubicBezTo>
                  <a:pt x="164" y="8"/>
                  <a:pt x="168" y="12"/>
                  <a:pt x="168" y="16"/>
                </a:cubicBezTo>
                <a:lnTo>
                  <a:pt x="168" y="160"/>
                </a:lnTo>
                <a:close/>
                <a:moveTo>
                  <a:pt x="80" y="100"/>
                </a:moveTo>
                <a:cubicBezTo>
                  <a:pt x="80" y="99"/>
                  <a:pt x="79" y="98"/>
                  <a:pt x="78" y="97"/>
                </a:cubicBezTo>
                <a:cubicBezTo>
                  <a:pt x="78" y="97"/>
                  <a:pt x="78" y="97"/>
                  <a:pt x="78" y="97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2"/>
                  <a:pt x="45" y="72"/>
                  <a:pt x="44" y="72"/>
                </a:cubicBezTo>
                <a:cubicBezTo>
                  <a:pt x="42" y="72"/>
                  <a:pt x="40" y="74"/>
                  <a:pt x="40" y="76"/>
                </a:cubicBezTo>
                <a:cubicBezTo>
                  <a:pt x="40" y="77"/>
                  <a:pt x="41" y="78"/>
                  <a:pt x="42" y="79"/>
                </a:cubicBezTo>
                <a:cubicBezTo>
                  <a:pt x="42" y="79"/>
                  <a:pt x="42" y="79"/>
                  <a:pt x="42" y="79"/>
                </a:cubicBezTo>
                <a:cubicBezTo>
                  <a:pt x="69" y="100"/>
                  <a:pt x="69" y="100"/>
                  <a:pt x="69" y="100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1" y="122"/>
                  <a:pt x="40" y="123"/>
                  <a:pt x="40" y="124"/>
                </a:cubicBezTo>
                <a:cubicBezTo>
                  <a:pt x="40" y="126"/>
                  <a:pt x="42" y="128"/>
                  <a:pt x="44" y="128"/>
                </a:cubicBezTo>
                <a:cubicBezTo>
                  <a:pt x="45" y="128"/>
                  <a:pt x="46" y="128"/>
                  <a:pt x="46" y="127"/>
                </a:cubicBezTo>
                <a:cubicBezTo>
                  <a:pt x="46" y="127"/>
                  <a:pt x="46" y="127"/>
                  <a:pt x="46" y="127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9" y="102"/>
                  <a:pt x="80" y="101"/>
                  <a:pt x="80" y="100"/>
                </a:cubicBezTo>
                <a:moveTo>
                  <a:pt x="108" y="128"/>
                </a:moveTo>
                <a:cubicBezTo>
                  <a:pt x="84" y="128"/>
                  <a:pt x="84" y="128"/>
                  <a:pt x="84" y="128"/>
                </a:cubicBezTo>
                <a:cubicBezTo>
                  <a:pt x="82" y="128"/>
                  <a:pt x="80" y="130"/>
                  <a:pt x="80" y="132"/>
                </a:cubicBezTo>
                <a:cubicBezTo>
                  <a:pt x="80" y="134"/>
                  <a:pt x="82" y="136"/>
                  <a:pt x="84" y="136"/>
                </a:cubicBezTo>
                <a:cubicBezTo>
                  <a:pt x="108" y="136"/>
                  <a:pt x="108" y="136"/>
                  <a:pt x="108" y="136"/>
                </a:cubicBezTo>
                <a:cubicBezTo>
                  <a:pt x="110" y="136"/>
                  <a:pt x="112" y="134"/>
                  <a:pt x="112" y="132"/>
                </a:cubicBezTo>
                <a:cubicBezTo>
                  <a:pt x="112" y="130"/>
                  <a:pt x="110" y="128"/>
                  <a:pt x="108" y="128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7" name="Google Shape;167;p27"/>
          <p:cNvSpPr/>
          <p:nvPr/>
        </p:nvSpPr>
        <p:spPr>
          <a:xfrm>
            <a:off x="660712" y="4370417"/>
            <a:ext cx="399091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76" y="88"/>
                </a:moveTo>
                <a:cubicBezTo>
                  <a:pt x="176" y="83"/>
                  <a:pt x="173" y="79"/>
                  <a:pt x="170" y="77"/>
                </a:cubicBezTo>
                <a:cubicBezTo>
                  <a:pt x="170" y="77"/>
                  <a:pt x="170" y="77"/>
                  <a:pt x="170" y="77"/>
                </a:cubicBezTo>
                <a:cubicBezTo>
                  <a:pt x="156" y="70"/>
                  <a:pt x="156" y="70"/>
                  <a:pt x="156" y="70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3" y="61"/>
                  <a:pt x="176" y="57"/>
                  <a:pt x="176" y="52"/>
                </a:cubicBezTo>
                <a:cubicBezTo>
                  <a:pt x="176" y="47"/>
                  <a:pt x="173" y="43"/>
                  <a:pt x="170" y="41"/>
                </a:cubicBezTo>
                <a:cubicBezTo>
                  <a:pt x="170" y="41"/>
                  <a:pt x="170" y="41"/>
                  <a:pt x="170" y="41"/>
                </a:cubicBezTo>
                <a:cubicBezTo>
                  <a:pt x="94" y="1"/>
                  <a:pt x="94" y="1"/>
                  <a:pt x="94" y="1"/>
                </a:cubicBezTo>
                <a:cubicBezTo>
                  <a:pt x="94" y="1"/>
                  <a:pt x="94" y="1"/>
                  <a:pt x="94" y="1"/>
                </a:cubicBezTo>
                <a:cubicBezTo>
                  <a:pt x="92" y="1"/>
                  <a:pt x="90" y="0"/>
                  <a:pt x="88" y="0"/>
                </a:cubicBezTo>
                <a:cubicBezTo>
                  <a:pt x="86" y="0"/>
                  <a:pt x="84" y="1"/>
                  <a:pt x="82" y="1"/>
                </a:cubicBezTo>
                <a:cubicBezTo>
                  <a:pt x="82" y="1"/>
                  <a:pt x="82" y="1"/>
                  <a:pt x="82" y="1"/>
                </a:cubicBezTo>
                <a:cubicBezTo>
                  <a:pt x="6" y="41"/>
                  <a:pt x="6" y="41"/>
                  <a:pt x="6" y="41"/>
                </a:cubicBezTo>
                <a:cubicBezTo>
                  <a:pt x="6" y="41"/>
                  <a:pt x="6" y="41"/>
                  <a:pt x="6" y="41"/>
                </a:cubicBezTo>
                <a:cubicBezTo>
                  <a:pt x="3" y="43"/>
                  <a:pt x="0" y="47"/>
                  <a:pt x="0" y="52"/>
                </a:cubicBezTo>
                <a:cubicBezTo>
                  <a:pt x="0" y="57"/>
                  <a:pt x="3" y="61"/>
                  <a:pt x="6" y="63"/>
                </a:cubicBezTo>
                <a:cubicBezTo>
                  <a:pt x="6" y="63"/>
                  <a:pt x="6" y="63"/>
                  <a:pt x="6" y="63"/>
                </a:cubicBezTo>
                <a:cubicBezTo>
                  <a:pt x="20" y="70"/>
                  <a:pt x="20" y="70"/>
                  <a:pt x="20" y="70"/>
                </a:cubicBezTo>
                <a:cubicBezTo>
                  <a:pt x="6" y="77"/>
                  <a:pt x="6" y="77"/>
                  <a:pt x="6" y="77"/>
                </a:cubicBezTo>
                <a:cubicBezTo>
                  <a:pt x="6" y="77"/>
                  <a:pt x="6" y="77"/>
                  <a:pt x="6" y="77"/>
                </a:cubicBezTo>
                <a:cubicBezTo>
                  <a:pt x="3" y="79"/>
                  <a:pt x="0" y="83"/>
                  <a:pt x="0" y="88"/>
                </a:cubicBezTo>
                <a:cubicBezTo>
                  <a:pt x="0" y="93"/>
                  <a:pt x="3" y="97"/>
                  <a:pt x="6" y="99"/>
                </a:cubicBezTo>
                <a:cubicBezTo>
                  <a:pt x="6" y="99"/>
                  <a:pt x="6" y="99"/>
                  <a:pt x="6" y="99"/>
                </a:cubicBezTo>
                <a:cubicBezTo>
                  <a:pt x="20" y="106"/>
                  <a:pt x="20" y="106"/>
                  <a:pt x="20" y="106"/>
                </a:cubicBezTo>
                <a:cubicBezTo>
                  <a:pt x="6" y="113"/>
                  <a:pt x="6" y="113"/>
                  <a:pt x="6" y="113"/>
                </a:cubicBezTo>
                <a:cubicBezTo>
                  <a:pt x="6" y="113"/>
                  <a:pt x="6" y="113"/>
                  <a:pt x="6" y="113"/>
                </a:cubicBezTo>
                <a:cubicBezTo>
                  <a:pt x="3" y="115"/>
                  <a:pt x="0" y="119"/>
                  <a:pt x="0" y="124"/>
                </a:cubicBezTo>
                <a:cubicBezTo>
                  <a:pt x="0" y="129"/>
                  <a:pt x="3" y="133"/>
                  <a:pt x="6" y="135"/>
                </a:cubicBezTo>
                <a:cubicBezTo>
                  <a:pt x="6" y="135"/>
                  <a:pt x="6" y="135"/>
                  <a:pt x="6" y="13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4" y="175"/>
                  <a:pt x="86" y="176"/>
                  <a:pt x="88" y="176"/>
                </a:cubicBezTo>
                <a:cubicBezTo>
                  <a:pt x="90" y="176"/>
                  <a:pt x="92" y="175"/>
                  <a:pt x="94" y="175"/>
                </a:cubicBezTo>
                <a:cubicBezTo>
                  <a:pt x="94" y="175"/>
                  <a:pt x="94" y="175"/>
                  <a:pt x="94" y="17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3" y="133"/>
                  <a:pt x="176" y="129"/>
                  <a:pt x="176" y="124"/>
                </a:cubicBezTo>
                <a:cubicBezTo>
                  <a:pt x="176" y="119"/>
                  <a:pt x="173" y="115"/>
                  <a:pt x="170" y="113"/>
                </a:cubicBezTo>
                <a:cubicBezTo>
                  <a:pt x="170" y="113"/>
                  <a:pt x="170" y="113"/>
                  <a:pt x="170" y="113"/>
                </a:cubicBezTo>
                <a:cubicBezTo>
                  <a:pt x="156" y="106"/>
                  <a:pt x="156" y="106"/>
                  <a:pt x="156" y="106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3" y="97"/>
                  <a:pt x="176" y="93"/>
                  <a:pt x="176" y="88"/>
                </a:cubicBezTo>
                <a:moveTo>
                  <a:pt x="10" y="56"/>
                </a:moveTo>
                <a:cubicBezTo>
                  <a:pt x="10" y="55"/>
                  <a:pt x="10" y="55"/>
                  <a:pt x="10" y="55"/>
                </a:cubicBezTo>
                <a:cubicBezTo>
                  <a:pt x="9" y="55"/>
                  <a:pt x="8" y="54"/>
                  <a:pt x="8" y="52"/>
                </a:cubicBezTo>
                <a:cubicBezTo>
                  <a:pt x="8" y="50"/>
                  <a:pt x="9" y="49"/>
                  <a:pt x="10" y="49"/>
                </a:cubicBezTo>
                <a:cubicBezTo>
                  <a:pt x="10" y="48"/>
                  <a:pt x="10" y="48"/>
                  <a:pt x="10" y="48"/>
                </a:cubicBezTo>
                <a:cubicBezTo>
                  <a:pt x="86" y="8"/>
                  <a:pt x="86" y="8"/>
                  <a:pt x="86" y="8"/>
                </a:cubicBezTo>
                <a:cubicBezTo>
                  <a:pt x="86" y="9"/>
                  <a:pt x="86" y="9"/>
                  <a:pt x="86" y="9"/>
                </a:cubicBezTo>
                <a:cubicBezTo>
                  <a:pt x="87" y="8"/>
                  <a:pt x="87" y="8"/>
                  <a:pt x="88" y="8"/>
                </a:cubicBezTo>
                <a:cubicBezTo>
                  <a:pt x="89" y="8"/>
                  <a:pt x="89" y="8"/>
                  <a:pt x="90" y="9"/>
                </a:cubicBezTo>
                <a:cubicBezTo>
                  <a:pt x="90" y="8"/>
                  <a:pt x="90" y="8"/>
                  <a:pt x="90" y="8"/>
                </a:cubicBezTo>
                <a:cubicBezTo>
                  <a:pt x="166" y="48"/>
                  <a:pt x="166" y="48"/>
                  <a:pt x="166" y="48"/>
                </a:cubicBezTo>
                <a:cubicBezTo>
                  <a:pt x="166" y="49"/>
                  <a:pt x="166" y="49"/>
                  <a:pt x="166" y="49"/>
                </a:cubicBezTo>
                <a:cubicBezTo>
                  <a:pt x="167" y="49"/>
                  <a:pt x="168" y="50"/>
                  <a:pt x="168" y="52"/>
                </a:cubicBezTo>
                <a:cubicBezTo>
                  <a:pt x="168" y="54"/>
                  <a:pt x="167" y="55"/>
                  <a:pt x="166" y="55"/>
                </a:cubicBezTo>
                <a:cubicBezTo>
                  <a:pt x="166" y="56"/>
                  <a:pt x="166" y="56"/>
                  <a:pt x="166" y="56"/>
                </a:cubicBezTo>
                <a:cubicBezTo>
                  <a:pt x="90" y="96"/>
                  <a:pt x="90" y="96"/>
                  <a:pt x="90" y="96"/>
                </a:cubicBezTo>
                <a:cubicBezTo>
                  <a:pt x="90" y="95"/>
                  <a:pt x="90" y="95"/>
                  <a:pt x="90" y="95"/>
                </a:cubicBezTo>
                <a:cubicBezTo>
                  <a:pt x="89" y="96"/>
                  <a:pt x="89" y="96"/>
                  <a:pt x="88" y="96"/>
                </a:cubicBezTo>
                <a:cubicBezTo>
                  <a:pt x="87" y="96"/>
                  <a:pt x="87" y="96"/>
                  <a:pt x="86" y="95"/>
                </a:cubicBezTo>
                <a:cubicBezTo>
                  <a:pt x="86" y="96"/>
                  <a:pt x="86" y="96"/>
                  <a:pt x="86" y="96"/>
                </a:cubicBezTo>
                <a:lnTo>
                  <a:pt x="10" y="56"/>
                </a:lnTo>
                <a:close/>
                <a:moveTo>
                  <a:pt x="166" y="120"/>
                </a:moveTo>
                <a:cubicBezTo>
                  <a:pt x="166" y="121"/>
                  <a:pt x="166" y="121"/>
                  <a:pt x="166" y="121"/>
                </a:cubicBezTo>
                <a:cubicBezTo>
                  <a:pt x="167" y="121"/>
                  <a:pt x="168" y="122"/>
                  <a:pt x="168" y="124"/>
                </a:cubicBezTo>
                <a:cubicBezTo>
                  <a:pt x="168" y="126"/>
                  <a:pt x="167" y="127"/>
                  <a:pt x="166" y="127"/>
                </a:cubicBezTo>
                <a:cubicBezTo>
                  <a:pt x="166" y="128"/>
                  <a:pt x="166" y="128"/>
                  <a:pt x="166" y="128"/>
                </a:cubicBezTo>
                <a:cubicBezTo>
                  <a:pt x="90" y="168"/>
                  <a:pt x="90" y="168"/>
                  <a:pt x="90" y="168"/>
                </a:cubicBezTo>
                <a:cubicBezTo>
                  <a:pt x="90" y="167"/>
                  <a:pt x="90" y="167"/>
                  <a:pt x="90" y="167"/>
                </a:cubicBezTo>
                <a:cubicBezTo>
                  <a:pt x="89" y="168"/>
                  <a:pt x="89" y="168"/>
                  <a:pt x="88" y="168"/>
                </a:cubicBezTo>
                <a:cubicBezTo>
                  <a:pt x="87" y="168"/>
                  <a:pt x="87" y="168"/>
                  <a:pt x="86" y="167"/>
                </a:cubicBezTo>
                <a:cubicBezTo>
                  <a:pt x="86" y="168"/>
                  <a:pt x="86" y="168"/>
                  <a:pt x="86" y="168"/>
                </a:cubicBezTo>
                <a:cubicBezTo>
                  <a:pt x="10" y="128"/>
                  <a:pt x="10" y="128"/>
                  <a:pt x="10" y="128"/>
                </a:cubicBezTo>
                <a:cubicBezTo>
                  <a:pt x="10" y="127"/>
                  <a:pt x="10" y="127"/>
                  <a:pt x="10" y="127"/>
                </a:cubicBezTo>
                <a:cubicBezTo>
                  <a:pt x="9" y="127"/>
                  <a:pt x="8" y="126"/>
                  <a:pt x="8" y="124"/>
                </a:cubicBezTo>
                <a:cubicBezTo>
                  <a:pt x="8" y="122"/>
                  <a:pt x="9" y="121"/>
                  <a:pt x="10" y="121"/>
                </a:cubicBezTo>
                <a:cubicBezTo>
                  <a:pt x="10" y="120"/>
                  <a:pt x="10" y="120"/>
                  <a:pt x="10" y="120"/>
                </a:cubicBezTo>
                <a:cubicBezTo>
                  <a:pt x="29" y="111"/>
                  <a:pt x="29" y="111"/>
                  <a:pt x="29" y="111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4" y="139"/>
                  <a:pt x="86" y="140"/>
                  <a:pt x="88" y="140"/>
                </a:cubicBezTo>
                <a:cubicBezTo>
                  <a:pt x="90" y="140"/>
                  <a:pt x="92" y="139"/>
                  <a:pt x="94" y="139"/>
                </a:cubicBezTo>
                <a:cubicBezTo>
                  <a:pt x="94" y="139"/>
                  <a:pt x="94" y="139"/>
                  <a:pt x="94" y="139"/>
                </a:cubicBezTo>
                <a:cubicBezTo>
                  <a:pt x="147" y="111"/>
                  <a:pt x="147" y="111"/>
                  <a:pt x="147" y="111"/>
                </a:cubicBezTo>
                <a:lnTo>
                  <a:pt x="166" y="120"/>
                </a:lnTo>
                <a:close/>
                <a:moveTo>
                  <a:pt x="166" y="91"/>
                </a:moveTo>
                <a:cubicBezTo>
                  <a:pt x="166" y="92"/>
                  <a:pt x="166" y="92"/>
                  <a:pt x="166" y="92"/>
                </a:cubicBezTo>
                <a:cubicBezTo>
                  <a:pt x="90" y="132"/>
                  <a:pt x="90" y="132"/>
                  <a:pt x="90" y="132"/>
                </a:cubicBezTo>
                <a:cubicBezTo>
                  <a:pt x="90" y="131"/>
                  <a:pt x="90" y="131"/>
                  <a:pt x="90" y="131"/>
                </a:cubicBezTo>
                <a:cubicBezTo>
                  <a:pt x="89" y="132"/>
                  <a:pt x="89" y="132"/>
                  <a:pt x="88" y="132"/>
                </a:cubicBezTo>
                <a:cubicBezTo>
                  <a:pt x="87" y="132"/>
                  <a:pt x="87" y="132"/>
                  <a:pt x="86" y="131"/>
                </a:cubicBezTo>
                <a:cubicBezTo>
                  <a:pt x="86" y="132"/>
                  <a:pt x="86" y="132"/>
                  <a:pt x="86" y="132"/>
                </a:cubicBezTo>
                <a:cubicBezTo>
                  <a:pt x="10" y="92"/>
                  <a:pt x="10" y="92"/>
                  <a:pt x="10" y="92"/>
                </a:cubicBezTo>
                <a:cubicBezTo>
                  <a:pt x="10" y="91"/>
                  <a:pt x="10" y="91"/>
                  <a:pt x="10" y="91"/>
                </a:cubicBezTo>
                <a:cubicBezTo>
                  <a:pt x="9" y="91"/>
                  <a:pt x="8" y="90"/>
                  <a:pt x="8" y="88"/>
                </a:cubicBezTo>
                <a:cubicBezTo>
                  <a:pt x="8" y="86"/>
                  <a:pt x="9" y="85"/>
                  <a:pt x="10" y="85"/>
                </a:cubicBezTo>
                <a:cubicBezTo>
                  <a:pt x="10" y="84"/>
                  <a:pt x="10" y="84"/>
                  <a:pt x="10" y="84"/>
                </a:cubicBezTo>
                <a:cubicBezTo>
                  <a:pt x="29" y="75"/>
                  <a:pt x="29" y="75"/>
                  <a:pt x="29" y="75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4" y="103"/>
                  <a:pt x="86" y="104"/>
                  <a:pt x="88" y="104"/>
                </a:cubicBezTo>
                <a:cubicBezTo>
                  <a:pt x="90" y="104"/>
                  <a:pt x="92" y="103"/>
                  <a:pt x="94" y="103"/>
                </a:cubicBezTo>
                <a:cubicBezTo>
                  <a:pt x="94" y="103"/>
                  <a:pt x="94" y="103"/>
                  <a:pt x="94" y="103"/>
                </a:cubicBezTo>
                <a:cubicBezTo>
                  <a:pt x="147" y="75"/>
                  <a:pt x="147" y="75"/>
                  <a:pt x="147" y="75"/>
                </a:cubicBezTo>
                <a:cubicBezTo>
                  <a:pt x="166" y="84"/>
                  <a:pt x="166" y="84"/>
                  <a:pt x="166" y="84"/>
                </a:cubicBezTo>
                <a:cubicBezTo>
                  <a:pt x="166" y="85"/>
                  <a:pt x="166" y="85"/>
                  <a:pt x="166" y="85"/>
                </a:cubicBezTo>
                <a:cubicBezTo>
                  <a:pt x="167" y="85"/>
                  <a:pt x="168" y="86"/>
                  <a:pt x="168" y="88"/>
                </a:cubicBezTo>
                <a:cubicBezTo>
                  <a:pt x="168" y="90"/>
                  <a:pt x="167" y="91"/>
                  <a:pt x="166" y="91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8" name="Google Shape;168;p27"/>
          <p:cNvSpPr/>
          <p:nvPr/>
        </p:nvSpPr>
        <p:spPr>
          <a:xfrm>
            <a:off x="674189" y="3685924"/>
            <a:ext cx="391429" cy="356636"/>
          </a:xfrm>
          <a:custGeom>
            <a:avLst/>
            <a:gdLst/>
            <a:ahLst/>
            <a:cxnLst/>
            <a:rect l="l" t="t" r="r" b="b"/>
            <a:pathLst>
              <a:path w="176" h="160" extrusionOk="0">
                <a:moveTo>
                  <a:pt x="88" y="0"/>
                </a:moveTo>
                <a:cubicBezTo>
                  <a:pt x="39" y="0"/>
                  <a:pt x="0" y="36"/>
                  <a:pt x="0" y="80"/>
                </a:cubicBezTo>
                <a:cubicBezTo>
                  <a:pt x="0" y="124"/>
                  <a:pt x="39" y="160"/>
                  <a:pt x="88" y="160"/>
                </a:cubicBezTo>
                <a:cubicBezTo>
                  <a:pt x="137" y="160"/>
                  <a:pt x="176" y="124"/>
                  <a:pt x="176" y="80"/>
                </a:cubicBezTo>
                <a:cubicBezTo>
                  <a:pt x="176" y="36"/>
                  <a:pt x="137" y="0"/>
                  <a:pt x="88" y="0"/>
                </a:cubicBezTo>
                <a:moveTo>
                  <a:pt x="88" y="152"/>
                </a:moveTo>
                <a:cubicBezTo>
                  <a:pt x="60" y="152"/>
                  <a:pt x="36" y="139"/>
                  <a:pt x="21" y="120"/>
                </a:cubicBezTo>
                <a:cubicBezTo>
                  <a:pt x="81" y="120"/>
                  <a:pt x="81" y="120"/>
                  <a:pt x="81" y="120"/>
                </a:cubicBezTo>
                <a:cubicBezTo>
                  <a:pt x="85" y="128"/>
                  <a:pt x="100" y="140"/>
                  <a:pt x="110" y="140"/>
                </a:cubicBezTo>
                <a:cubicBezTo>
                  <a:pt x="122" y="140"/>
                  <a:pt x="132" y="132"/>
                  <a:pt x="132" y="116"/>
                </a:cubicBezTo>
                <a:cubicBezTo>
                  <a:pt x="132" y="100"/>
                  <a:pt x="122" y="92"/>
                  <a:pt x="110" y="92"/>
                </a:cubicBezTo>
                <a:cubicBezTo>
                  <a:pt x="100" y="92"/>
                  <a:pt x="85" y="104"/>
                  <a:pt x="81" y="112"/>
                </a:cubicBezTo>
                <a:cubicBezTo>
                  <a:pt x="16" y="112"/>
                  <a:pt x="16" y="112"/>
                  <a:pt x="16" y="112"/>
                </a:cubicBezTo>
                <a:cubicBezTo>
                  <a:pt x="11" y="102"/>
                  <a:pt x="8" y="92"/>
                  <a:pt x="8" y="80"/>
                </a:cubicBezTo>
                <a:cubicBezTo>
                  <a:pt x="8" y="68"/>
                  <a:pt x="11" y="58"/>
                  <a:pt x="16" y="48"/>
                </a:cubicBezTo>
                <a:cubicBezTo>
                  <a:pt x="81" y="48"/>
                  <a:pt x="81" y="48"/>
                  <a:pt x="81" y="48"/>
                </a:cubicBezTo>
                <a:cubicBezTo>
                  <a:pt x="85" y="56"/>
                  <a:pt x="100" y="68"/>
                  <a:pt x="110" y="68"/>
                </a:cubicBezTo>
                <a:cubicBezTo>
                  <a:pt x="122" y="68"/>
                  <a:pt x="132" y="60"/>
                  <a:pt x="132" y="44"/>
                </a:cubicBezTo>
                <a:cubicBezTo>
                  <a:pt x="132" y="28"/>
                  <a:pt x="122" y="20"/>
                  <a:pt x="110" y="20"/>
                </a:cubicBezTo>
                <a:cubicBezTo>
                  <a:pt x="100" y="20"/>
                  <a:pt x="85" y="32"/>
                  <a:pt x="81" y="40"/>
                </a:cubicBezTo>
                <a:cubicBezTo>
                  <a:pt x="21" y="40"/>
                  <a:pt x="21" y="40"/>
                  <a:pt x="21" y="40"/>
                </a:cubicBezTo>
                <a:cubicBezTo>
                  <a:pt x="36" y="21"/>
                  <a:pt x="60" y="8"/>
                  <a:pt x="88" y="8"/>
                </a:cubicBezTo>
                <a:cubicBezTo>
                  <a:pt x="131" y="8"/>
                  <a:pt x="165" y="38"/>
                  <a:pt x="168" y="76"/>
                </a:cubicBezTo>
                <a:cubicBezTo>
                  <a:pt x="87" y="76"/>
                  <a:pt x="87" y="76"/>
                  <a:pt x="87" y="76"/>
                </a:cubicBezTo>
                <a:cubicBezTo>
                  <a:pt x="83" y="68"/>
                  <a:pt x="68" y="56"/>
                  <a:pt x="58" y="56"/>
                </a:cubicBezTo>
                <a:cubicBezTo>
                  <a:pt x="46" y="56"/>
                  <a:pt x="36" y="64"/>
                  <a:pt x="36" y="80"/>
                </a:cubicBezTo>
                <a:cubicBezTo>
                  <a:pt x="36" y="96"/>
                  <a:pt x="46" y="104"/>
                  <a:pt x="58" y="104"/>
                </a:cubicBezTo>
                <a:cubicBezTo>
                  <a:pt x="68" y="104"/>
                  <a:pt x="83" y="92"/>
                  <a:pt x="87" y="84"/>
                </a:cubicBezTo>
                <a:cubicBezTo>
                  <a:pt x="168" y="84"/>
                  <a:pt x="168" y="84"/>
                  <a:pt x="168" y="84"/>
                </a:cubicBezTo>
                <a:cubicBezTo>
                  <a:pt x="165" y="122"/>
                  <a:pt x="131" y="152"/>
                  <a:pt x="88" y="152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9" name="Google Shape;169;p27"/>
          <p:cNvSpPr/>
          <p:nvPr/>
        </p:nvSpPr>
        <p:spPr>
          <a:xfrm>
            <a:off x="718632" y="5551980"/>
            <a:ext cx="399081" cy="337026"/>
          </a:xfrm>
          <a:custGeom>
            <a:avLst/>
            <a:gdLst/>
            <a:ahLst/>
            <a:cxnLst/>
            <a:rect l="l" t="t" r="r" b="b"/>
            <a:pathLst>
              <a:path w="176" h="144" extrusionOk="0">
                <a:moveTo>
                  <a:pt x="60" y="32"/>
                </a:moveTo>
                <a:cubicBezTo>
                  <a:pt x="116" y="32"/>
                  <a:pt x="116" y="32"/>
                  <a:pt x="116" y="32"/>
                </a:cubicBezTo>
                <a:cubicBezTo>
                  <a:pt x="118" y="32"/>
                  <a:pt x="120" y="30"/>
                  <a:pt x="120" y="28"/>
                </a:cubicBezTo>
                <a:cubicBezTo>
                  <a:pt x="120" y="26"/>
                  <a:pt x="118" y="24"/>
                  <a:pt x="116" y="24"/>
                </a:cubicBezTo>
                <a:cubicBezTo>
                  <a:pt x="60" y="24"/>
                  <a:pt x="60" y="24"/>
                  <a:pt x="60" y="24"/>
                </a:cubicBezTo>
                <a:cubicBezTo>
                  <a:pt x="58" y="24"/>
                  <a:pt x="56" y="26"/>
                  <a:pt x="56" y="28"/>
                </a:cubicBezTo>
                <a:cubicBezTo>
                  <a:pt x="56" y="30"/>
                  <a:pt x="58" y="32"/>
                  <a:pt x="60" y="32"/>
                </a:cubicBezTo>
                <a:moveTo>
                  <a:pt x="52" y="48"/>
                </a:moveTo>
                <a:cubicBezTo>
                  <a:pt x="124" y="48"/>
                  <a:pt x="124" y="48"/>
                  <a:pt x="124" y="48"/>
                </a:cubicBezTo>
                <a:cubicBezTo>
                  <a:pt x="126" y="48"/>
                  <a:pt x="128" y="46"/>
                  <a:pt x="128" y="44"/>
                </a:cubicBezTo>
                <a:cubicBezTo>
                  <a:pt x="128" y="42"/>
                  <a:pt x="126" y="40"/>
                  <a:pt x="124" y="40"/>
                </a:cubicBezTo>
                <a:cubicBezTo>
                  <a:pt x="52" y="40"/>
                  <a:pt x="52" y="40"/>
                  <a:pt x="52" y="40"/>
                </a:cubicBezTo>
                <a:cubicBezTo>
                  <a:pt x="50" y="40"/>
                  <a:pt x="48" y="42"/>
                  <a:pt x="48" y="44"/>
                </a:cubicBezTo>
                <a:cubicBezTo>
                  <a:pt x="48" y="46"/>
                  <a:pt x="50" y="48"/>
                  <a:pt x="52" y="48"/>
                </a:cubicBezTo>
                <a:moveTo>
                  <a:pt x="136" y="60"/>
                </a:moveTo>
                <a:cubicBezTo>
                  <a:pt x="136" y="58"/>
                  <a:pt x="134" y="56"/>
                  <a:pt x="132" y="56"/>
                </a:cubicBezTo>
                <a:cubicBezTo>
                  <a:pt x="44" y="56"/>
                  <a:pt x="44" y="56"/>
                  <a:pt x="44" y="56"/>
                </a:cubicBezTo>
                <a:cubicBezTo>
                  <a:pt x="42" y="56"/>
                  <a:pt x="40" y="58"/>
                  <a:pt x="40" y="60"/>
                </a:cubicBezTo>
                <a:cubicBezTo>
                  <a:pt x="40" y="62"/>
                  <a:pt x="42" y="64"/>
                  <a:pt x="44" y="64"/>
                </a:cubicBezTo>
                <a:cubicBezTo>
                  <a:pt x="132" y="64"/>
                  <a:pt x="132" y="64"/>
                  <a:pt x="132" y="64"/>
                </a:cubicBezTo>
                <a:cubicBezTo>
                  <a:pt x="134" y="64"/>
                  <a:pt x="136" y="62"/>
                  <a:pt x="136" y="60"/>
                </a:cubicBezTo>
                <a:moveTo>
                  <a:pt x="176" y="82"/>
                </a:moveTo>
                <a:cubicBezTo>
                  <a:pt x="176" y="82"/>
                  <a:pt x="176" y="82"/>
                  <a:pt x="176" y="8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5" y="1"/>
                  <a:pt x="134" y="0"/>
                  <a:pt x="132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42" y="0"/>
                  <a:pt x="41" y="1"/>
                  <a:pt x="40" y="2"/>
                </a:cubicBezTo>
                <a:cubicBezTo>
                  <a:pt x="40" y="2"/>
                  <a:pt x="40" y="2"/>
                  <a:pt x="40" y="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3"/>
                  <a:pt x="0" y="83"/>
                  <a:pt x="0" y="84"/>
                </a:cubicBezTo>
                <a:cubicBezTo>
                  <a:pt x="0" y="140"/>
                  <a:pt x="0" y="140"/>
                  <a:pt x="0" y="140"/>
                </a:cubicBezTo>
                <a:cubicBezTo>
                  <a:pt x="0" y="142"/>
                  <a:pt x="2" y="144"/>
                  <a:pt x="4" y="144"/>
                </a:cubicBezTo>
                <a:cubicBezTo>
                  <a:pt x="172" y="144"/>
                  <a:pt x="172" y="144"/>
                  <a:pt x="172" y="144"/>
                </a:cubicBezTo>
                <a:cubicBezTo>
                  <a:pt x="174" y="144"/>
                  <a:pt x="176" y="142"/>
                  <a:pt x="176" y="140"/>
                </a:cubicBezTo>
                <a:cubicBezTo>
                  <a:pt x="176" y="84"/>
                  <a:pt x="176" y="84"/>
                  <a:pt x="176" y="84"/>
                </a:cubicBezTo>
                <a:cubicBezTo>
                  <a:pt x="176" y="83"/>
                  <a:pt x="176" y="83"/>
                  <a:pt x="176" y="82"/>
                </a:cubicBezTo>
                <a:moveTo>
                  <a:pt x="46" y="8"/>
                </a:moveTo>
                <a:cubicBezTo>
                  <a:pt x="130" y="8"/>
                  <a:pt x="130" y="8"/>
                  <a:pt x="130" y="8"/>
                </a:cubicBezTo>
                <a:cubicBezTo>
                  <a:pt x="166" y="80"/>
                  <a:pt x="166" y="80"/>
                  <a:pt x="166" y="80"/>
                </a:cubicBezTo>
                <a:cubicBezTo>
                  <a:pt x="116" y="80"/>
                  <a:pt x="116" y="80"/>
                  <a:pt x="116" y="80"/>
                </a:cubicBezTo>
                <a:cubicBezTo>
                  <a:pt x="114" y="80"/>
                  <a:pt x="112" y="82"/>
                  <a:pt x="112" y="84"/>
                </a:cubicBezTo>
                <a:cubicBezTo>
                  <a:pt x="112" y="97"/>
                  <a:pt x="101" y="108"/>
                  <a:pt x="88" y="108"/>
                </a:cubicBezTo>
                <a:cubicBezTo>
                  <a:pt x="75" y="108"/>
                  <a:pt x="64" y="97"/>
                  <a:pt x="64" y="84"/>
                </a:cubicBezTo>
                <a:cubicBezTo>
                  <a:pt x="64" y="82"/>
                  <a:pt x="62" y="80"/>
                  <a:pt x="60" y="80"/>
                </a:cubicBezTo>
                <a:cubicBezTo>
                  <a:pt x="10" y="80"/>
                  <a:pt x="10" y="80"/>
                  <a:pt x="10" y="80"/>
                </a:cubicBezTo>
                <a:lnTo>
                  <a:pt x="46" y="8"/>
                </a:lnTo>
                <a:close/>
                <a:moveTo>
                  <a:pt x="168" y="136"/>
                </a:moveTo>
                <a:cubicBezTo>
                  <a:pt x="8" y="136"/>
                  <a:pt x="8" y="136"/>
                  <a:pt x="8" y="136"/>
                </a:cubicBezTo>
                <a:cubicBezTo>
                  <a:pt x="8" y="88"/>
                  <a:pt x="8" y="88"/>
                  <a:pt x="8" y="88"/>
                </a:cubicBezTo>
                <a:cubicBezTo>
                  <a:pt x="56" y="88"/>
                  <a:pt x="56" y="88"/>
                  <a:pt x="56" y="88"/>
                </a:cubicBezTo>
                <a:cubicBezTo>
                  <a:pt x="58" y="104"/>
                  <a:pt x="72" y="116"/>
                  <a:pt x="88" y="116"/>
                </a:cubicBezTo>
                <a:cubicBezTo>
                  <a:pt x="104" y="116"/>
                  <a:pt x="118" y="104"/>
                  <a:pt x="120" y="88"/>
                </a:cubicBezTo>
                <a:cubicBezTo>
                  <a:pt x="168" y="88"/>
                  <a:pt x="168" y="88"/>
                  <a:pt x="168" y="88"/>
                </a:cubicBezTo>
                <a:lnTo>
                  <a:pt x="168" y="136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0" name="Google Shape;170;p27"/>
          <p:cNvSpPr txBox="1"/>
          <p:nvPr/>
        </p:nvSpPr>
        <p:spPr>
          <a:xfrm>
            <a:off x="799394" y="339334"/>
            <a:ext cx="6206955" cy="471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pPr lvl="0"/>
            <a:r>
              <a:rPr lang="ru-RU" sz="1197" dirty="0" smtClean="0">
                <a:solidFill>
                  <a:schemeClr val="bg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2.10 Итоги Семестра</a:t>
            </a:r>
            <a:endParaRPr lang="ru-RU" sz="1197" dirty="0">
              <a:solidFill>
                <a:schemeClr val="bg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</p:spTree>
    <p:extLst>
      <p:ext uri="{BB962C8B-B14F-4D97-AF65-F5344CB8AC3E}">
        <p14:creationId xmlns:p14="http://schemas.microsoft.com/office/powerpoint/2010/main" val="2560313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0000500000000000000" pitchFamily="2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8565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6" name="Заголовок 3">
            <a:extLst>
              <a:ext uri="{FF2B5EF4-FFF2-40B4-BE49-F238E27FC236}">
                <a16:creationId xmlns:a16="http://schemas.microsoft.com/office/drawing/2014/main" id="{9C7528D9-7D86-4DF6-80BF-E9839B8922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392" y="692696"/>
            <a:ext cx="11039926" cy="1227647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ru-RU" sz="3200" b="1" dirty="0" smtClean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Предварительная обработка</a:t>
            </a:r>
            <a:endParaRPr lang="ru-RU" sz="3200" dirty="0">
              <a:latin typeface="Montserrat" panose="00000500000000000000" pitchFamily="2" charset="-52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ACA34779-E9CE-4EF3-B12A-3B4FB46B558C}"/>
              </a:ext>
            </a:extLst>
          </p:cNvPr>
          <p:cNvSpPr/>
          <p:nvPr/>
        </p:nvSpPr>
        <p:spPr>
          <a:xfrm>
            <a:off x="431180" y="1753154"/>
            <a:ext cx="11377264" cy="22621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Aft>
                <a:spcPts val="1800"/>
              </a:spcAft>
              <a:buClr>
                <a:schemeClr val="bg2"/>
              </a:buClr>
              <a:buFont typeface="Wingdings" panose="05000000000000000000" pitchFamily="2" charset="2"/>
              <a:buChar char="Ø"/>
            </a:pPr>
            <a:r>
              <a:rPr lang="ru-RU" sz="2400" dirty="0" smtClean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Работа с </a:t>
            </a:r>
            <a:r>
              <a:rPr lang="ru-RU" sz="2400" b="1" dirty="0" smtClean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пропущенными</a:t>
            </a:r>
            <a:r>
              <a:rPr lang="ru-RU" sz="2400" dirty="0" smtClean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 значениями</a:t>
            </a:r>
            <a:endParaRPr lang="ru-RU" sz="2400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>
              <a:spcAft>
                <a:spcPts val="1800"/>
              </a:spcAft>
              <a:buClr>
                <a:schemeClr val="bg2"/>
              </a:buClr>
              <a:buFont typeface="Wingdings" panose="05000000000000000000" pitchFamily="2" charset="2"/>
              <a:buChar char="Ø"/>
            </a:pPr>
            <a:r>
              <a:rPr lang="ru-RU" sz="2400" dirty="0" smtClean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Работа с </a:t>
            </a:r>
            <a:r>
              <a:rPr lang="ru-RU" sz="2400" b="1" dirty="0" smtClean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аномальными</a:t>
            </a:r>
            <a:r>
              <a:rPr lang="ru-RU" sz="2400" dirty="0" smtClean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 (</a:t>
            </a:r>
            <a:r>
              <a:rPr lang="ru-RU" sz="2400" b="1" dirty="0" smtClean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редкими</a:t>
            </a:r>
            <a:r>
              <a:rPr lang="ru-RU" sz="2400" dirty="0" smtClean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) значениями </a:t>
            </a:r>
            <a:endParaRPr lang="ru-RU" sz="2400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>
              <a:spcAft>
                <a:spcPts val="1800"/>
              </a:spcAft>
              <a:buClr>
                <a:schemeClr val="bg2"/>
              </a:buClr>
              <a:buFont typeface="Wingdings" panose="05000000000000000000" pitchFamily="2" charset="2"/>
              <a:buChar char="Ø"/>
            </a:pPr>
            <a:r>
              <a:rPr lang="ru-RU" sz="2400" dirty="0" smtClean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Предобработка </a:t>
            </a:r>
            <a:r>
              <a:rPr lang="ru-RU" sz="2400" b="1" dirty="0" smtClean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числовых</a:t>
            </a:r>
            <a:r>
              <a:rPr lang="ru-RU" sz="2400" dirty="0" smtClean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 признаков</a:t>
            </a:r>
          </a:p>
          <a:p>
            <a:pPr marL="342900" indent="-342900">
              <a:spcAft>
                <a:spcPts val="1800"/>
              </a:spcAft>
              <a:buClr>
                <a:schemeClr val="bg2"/>
              </a:buClr>
              <a:buFont typeface="Wingdings" panose="05000000000000000000" pitchFamily="2" charset="2"/>
              <a:buChar char="Ø"/>
            </a:pPr>
            <a:r>
              <a:rPr lang="ru-RU" sz="2400" dirty="0" smtClean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Предобработка </a:t>
            </a:r>
            <a:r>
              <a:rPr lang="ru-RU" sz="2400" b="1" dirty="0" smtClean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категориальных</a:t>
            </a:r>
            <a:r>
              <a:rPr lang="ru-RU" sz="2400" dirty="0" smtClean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 признаков</a:t>
            </a:r>
            <a:endParaRPr lang="ru-RU" sz="2400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1535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0000500000000000000" pitchFamily="2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8565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6" name="Заголовок 3">
            <a:extLst>
              <a:ext uri="{FF2B5EF4-FFF2-40B4-BE49-F238E27FC236}">
                <a16:creationId xmlns:a16="http://schemas.microsoft.com/office/drawing/2014/main" id="{9C7528D9-7D86-4DF6-80BF-E9839B8922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484" y="567891"/>
            <a:ext cx="11039926" cy="847276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Пропуски</a:t>
            </a:r>
            <a:endParaRPr lang="ru-RU" sz="3200" dirty="0">
              <a:latin typeface="Montserrat" panose="00000500000000000000" pitchFamily="2" charset="-52"/>
            </a:endParaRPr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CF0405DC-FADF-4AD2-BF1C-B53E59B311EB}"/>
              </a:ext>
            </a:extLst>
          </p:cNvPr>
          <p:cNvSpPr txBox="1">
            <a:spLocks/>
          </p:cNvSpPr>
          <p:nvPr/>
        </p:nvSpPr>
        <p:spPr>
          <a:xfrm>
            <a:off x="794457" y="1196752"/>
            <a:ext cx="609600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32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Пропуски</a:t>
            </a:r>
          </a:p>
        </p:txBody>
      </p:sp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00711AC7-0158-48C7-8979-DA2F93807FB9}"/>
              </a:ext>
            </a:extLst>
          </p:cNvPr>
          <p:cNvSpPr txBox="1">
            <a:spLocks/>
          </p:cNvSpPr>
          <p:nvPr/>
        </p:nvSpPr>
        <p:spPr>
          <a:xfrm>
            <a:off x="1004973" y="1972252"/>
            <a:ext cx="4453623" cy="150100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dirty="0" err="1" smtClean="0">
                <a:solidFill>
                  <a:schemeClr val="bg1"/>
                </a:solidFill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DF.isna</a:t>
            </a:r>
            <a:r>
              <a:rPr lang="en-US" sz="3200" dirty="0">
                <a:solidFill>
                  <a:schemeClr val="bg1"/>
                </a:solidFill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()</a:t>
            </a:r>
            <a:endParaRPr lang="ru-RU" sz="3200" dirty="0">
              <a:solidFill>
                <a:schemeClr val="bg1"/>
              </a:solidFill>
              <a:latin typeface="Courier New" panose="02070309020205020404" pitchFamily="49" charset="0"/>
              <a:ea typeface="Verdana" panose="020B0604030504040204" pitchFamily="34" charset="0"/>
              <a:cs typeface="Courier New" panose="02070309020205020404" pitchFamily="49" charset="0"/>
            </a:endParaRPr>
          </a:p>
          <a:p>
            <a:pPr algn="l"/>
            <a:r>
              <a:rPr lang="tr-TR" sz="3200" dirty="0">
                <a:solidFill>
                  <a:schemeClr val="bg1"/>
                </a:solidFill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DF.</a:t>
            </a:r>
            <a:r>
              <a:rPr lang="en-US" sz="3200" dirty="0" err="1">
                <a:solidFill>
                  <a:schemeClr val="bg1"/>
                </a:solidFill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fillna</a:t>
            </a:r>
            <a:r>
              <a:rPr lang="tr-TR" sz="3200" dirty="0">
                <a:solidFill>
                  <a:schemeClr val="bg1"/>
                </a:solidFill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(</a:t>
            </a:r>
            <a:r>
              <a:rPr lang="en-US" sz="3200" dirty="0">
                <a:solidFill>
                  <a:schemeClr val="bg1"/>
                </a:solidFill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value</a:t>
            </a:r>
            <a:r>
              <a:rPr lang="tr-TR" sz="3200" dirty="0">
                <a:solidFill>
                  <a:schemeClr val="bg1"/>
                </a:solidFill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)</a:t>
            </a:r>
            <a:endParaRPr lang="en-US" sz="3200" dirty="0">
              <a:solidFill>
                <a:schemeClr val="bg1"/>
              </a:solidFill>
              <a:latin typeface="Courier New" panose="02070309020205020404" pitchFamily="49" charset="0"/>
              <a:ea typeface="Verdana" panose="020B0604030504040204" pitchFamily="34" charset="0"/>
              <a:cs typeface="Courier New" panose="02070309020205020404" pitchFamily="49" charset="0"/>
            </a:endParaRPr>
          </a:p>
          <a:p>
            <a:pPr algn="l"/>
            <a:r>
              <a:rPr lang="en-US" sz="3200" dirty="0" err="1">
                <a:solidFill>
                  <a:schemeClr val="bg1"/>
                </a:solidFill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DF.drop</a:t>
            </a:r>
            <a:r>
              <a:rPr lang="en-US" sz="3200" dirty="0">
                <a:solidFill>
                  <a:schemeClr val="bg1"/>
                </a:solidFill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(columns</a:t>
            </a:r>
            <a:r>
              <a:rPr lang="en-US" sz="3200" dirty="0" smtClean="0">
                <a:solidFill>
                  <a:schemeClr val="bg1"/>
                </a:solidFill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)</a:t>
            </a:r>
            <a:endParaRPr lang="tr-TR" sz="3200" dirty="0">
              <a:solidFill>
                <a:schemeClr val="bg1"/>
              </a:solidFill>
              <a:latin typeface="Courier New" panose="02070309020205020404" pitchFamily="49" charset="0"/>
              <a:ea typeface="Verdana" panose="020B0604030504040204" pitchFamily="34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Заголовок 1">
                <a:extLst>
                  <a:ext uri="{FF2B5EF4-FFF2-40B4-BE49-F238E27FC236}">
                    <a16:creationId xmlns:a16="http://schemas.microsoft.com/office/drawing/2014/main" id="{C18A8A91-4E87-46A6-933C-EFBAEEF13D0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979033" y="1196752"/>
                <a:ext cx="5557057" cy="1600691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ru-RU" sz="2400" b="1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Courier New" panose="02070309020205020404" pitchFamily="49" charset="0"/>
                  </a:rPr>
                  <a:t>Категориальные</a:t>
                </a:r>
                <a:r>
                  <a:rPr lang="ru-RU" sz="24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Courier New" panose="02070309020205020404" pitchFamily="49" charset="0"/>
                  </a:rPr>
                  <a:t> </a:t>
                </a:r>
                <a14:m>
                  <m:oMath xmlns:m="http://schemas.openxmlformats.org/officeDocument/2006/math">
                    <m:r>
                      <a:rPr lang="ru-RU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Courier New" panose="02070309020205020404" pitchFamily="49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Courier New" panose="02070309020205020404" pitchFamily="49" charset="0"/>
                  </a:rPr>
                  <a:t> </a:t>
                </a:r>
                <a:r>
                  <a:rPr lang="ru-RU" sz="24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Courier New" panose="02070309020205020404" pitchFamily="49" charset="0"/>
                  </a:rPr>
                  <a:t>Мода</a:t>
                </a:r>
                <a:endParaRPr lang="en-US" sz="2400" dirty="0">
                  <a:solidFill>
                    <a:schemeClr val="bg1"/>
                  </a:solidFill>
                  <a:latin typeface="Montserrat" panose="020B0604020202020204" charset="-52"/>
                  <a:ea typeface="Verdana" panose="020B0604030504040204" pitchFamily="34" charset="0"/>
                  <a:cs typeface="Courier New" panose="02070309020205020404" pitchFamily="49" charset="0"/>
                </a:endParaRPr>
              </a:p>
              <a:p>
                <a:pPr algn="l"/>
                <a:endParaRPr lang="ru-RU" sz="2400" dirty="0">
                  <a:solidFill>
                    <a:schemeClr val="bg1"/>
                  </a:solidFill>
                  <a:latin typeface="Montserrat" panose="020B0604020202020204" charset="-52"/>
                  <a:ea typeface="Verdana" panose="020B0604030504040204" pitchFamily="34" charset="0"/>
                  <a:cs typeface="Courier New" panose="02070309020205020404" pitchFamily="49" charset="0"/>
                </a:endParaRPr>
              </a:p>
              <a:p>
                <a:pPr algn="l"/>
                <a:r>
                  <a:rPr lang="ru-RU" sz="2400" b="1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Courier New" panose="02070309020205020404" pitchFamily="49" charset="0"/>
                  </a:rPr>
                  <a:t>Числовые</a:t>
                </a:r>
                <a:r>
                  <a:rPr lang="ru-RU" sz="24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Courier New" panose="02070309020205020404" pitchFamily="49" charset="0"/>
                  </a:rPr>
                  <a:t> </a:t>
                </a:r>
                <a14:m>
                  <m:oMath xmlns:m="http://schemas.openxmlformats.org/officeDocument/2006/math">
                    <m:r>
                      <a:rPr lang="ru-RU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Courier New" panose="02070309020205020404" pitchFamily="49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Courier New" panose="02070309020205020404" pitchFamily="49" charset="0"/>
                  </a:rPr>
                  <a:t> </a:t>
                </a:r>
                <a:r>
                  <a:rPr lang="ru-RU" sz="24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Courier New" panose="02070309020205020404" pitchFamily="49" charset="0"/>
                  </a:rPr>
                  <a:t>Медиана</a:t>
                </a:r>
              </a:p>
            </p:txBody>
          </p:sp>
        </mc:Choice>
        <mc:Fallback>
          <p:sp>
            <p:nvSpPr>
              <p:cNvPr id="11" name="Заголовок 1">
                <a:extLst>
                  <a:ext uri="{FF2B5EF4-FFF2-40B4-BE49-F238E27FC236}">
                    <a16:creationId xmlns:a16="http://schemas.microsoft.com/office/drawing/2014/main" id="{C18A8A91-4E87-46A6-933C-EFBAEEF13D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9033" y="1196752"/>
                <a:ext cx="5557057" cy="1600691"/>
              </a:xfrm>
              <a:prstGeom prst="rect">
                <a:avLst/>
              </a:prstGeom>
              <a:blipFill>
                <a:blip r:embed="rId4"/>
                <a:stretch>
                  <a:fillRect l="-175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3DC8B5D8-6DEA-49EB-B830-9C40B80EFF84}"/>
              </a:ext>
            </a:extLst>
          </p:cNvPr>
          <p:cNvSpPr txBox="1">
            <a:spLocks/>
          </p:cNvSpPr>
          <p:nvPr/>
        </p:nvSpPr>
        <p:spPr>
          <a:xfrm>
            <a:off x="5190564" y="2578395"/>
            <a:ext cx="6792219" cy="11522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Courier New" panose="02070309020205020404" pitchFamily="49" charset="0"/>
              </a:rPr>
              <a:t>Регрессия и классификация для предсказания пропущенных значений?</a:t>
            </a:r>
          </a:p>
        </p:txBody>
      </p:sp>
      <p:sp>
        <p:nvSpPr>
          <p:cNvPr id="13" name="Заголовок 1">
            <a:extLst>
              <a:ext uri="{FF2B5EF4-FFF2-40B4-BE49-F238E27FC236}">
                <a16:creationId xmlns:a16="http://schemas.microsoft.com/office/drawing/2014/main" id="{3DC8B5D8-6DEA-49EB-B830-9C40B80EFF84}"/>
              </a:ext>
            </a:extLst>
          </p:cNvPr>
          <p:cNvSpPr txBox="1">
            <a:spLocks/>
          </p:cNvSpPr>
          <p:nvPr/>
        </p:nvSpPr>
        <p:spPr>
          <a:xfrm>
            <a:off x="686445" y="3590989"/>
            <a:ext cx="10657184" cy="16006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400" dirty="0" smtClean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Courier New" panose="02070309020205020404" pitchFamily="49" charset="0"/>
              </a:rPr>
              <a:t>Не только «усредненные значения», но и конкретные</a:t>
            </a:r>
          </a:p>
          <a:p>
            <a:pPr marL="457200" indent="-457200" algn="l">
              <a:buClr>
                <a:schemeClr val="bg2"/>
              </a:buClr>
              <a:buFont typeface="Wingdings" panose="05000000000000000000" pitchFamily="2" charset="2"/>
              <a:buChar char="Ø"/>
            </a:pPr>
            <a:r>
              <a:rPr lang="ru-RU" sz="2000" dirty="0" smtClean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Courier New" panose="02070309020205020404" pitchFamily="49" charset="0"/>
              </a:rPr>
              <a:t>0 (раз пропуск значит проблема, раз проблема - </a:t>
            </a:r>
            <a:r>
              <a:rPr lang="ru-RU" sz="2000" dirty="0" err="1" smtClean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Courier New" panose="02070309020205020404" pitchFamily="49" charset="0"/>
              </a:rPr>
              <a:t>зануляем</a:t>
            </a:r>
            <a:r>
              <a:rPr lang="ru-RU" sz="2000" dirty="0" smtClean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Courier New" panose="02070309020205020404" pitchFamily="49" charset="0"/>
              </a:rPr>
              <a:t>)</a:t>
            </a:r>
          </a:p>
          <a:p>
            <a:pPr marL="457200" indent="-457200" algn="l">
              <a:buClr>
                <a:schemeClr val="bg2"/>
              </a:buClr>
              <a:buFont typeface="Wingdings" panose="05000000000000000000" pitchFamily="2" charset="2"/>
              <a:buChar char="Ø"/>
            </a:pPr>
            <a:r>
              <a:rPr lang="ru-RU" sz="2000" dirty="0" err="1" smtClean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Courier New" panose="02070309020205020404" pitchFamily="49" charset="0"/>
              </a:rPr>
              <a:t>квантильные</a:t>
            </a:r>
            <a:r>
              <a:rPr lang="ru-RU" sz="2000" dirty="0" smtClean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Courier New" panose="02070309020205020404" pitchFamily="49" charset="0"/>
              </a:rPr>
              <a:t> замены аномально высоких / низких </a:t>
            </a:r>
            <a:endParaRPr lang="ru-RU" sz="20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Courier New" panose="02070309020205020404" pitchFamily="49" charset="0"/>
            </a:endParaRPr>
          </a:p>
        </p:txBody>
      </p:sp>
      <p:sp>
        <p:nvSpPr>
          <p:cNvPr id="14" name="Заголовок 1">
            <a:extLst>
              <a:ext uri="{FF2B5EF4-FFF2-40B4-BE49-F238E27FC236}">
                <a16:creationId xmlns:a16="http://schemas.microsoft.com/office/drawing/2014/main" id="{DC4E39AE-9375-4750-AE9A-1E4ABFABD0EF}"/>
              </a:ext>
            </a:extLst>
          </p:cNvPr>
          <p:cNvSpPr txBox="1">
            <a:spLocks/>
          </p:cNvSpPr>
          <p:nvPr/>
        </p:nvSpPr>
        <p:spPr>
          <a:xfrm>
            <a:off x="686445" y="4893841"/>
            <a:ext cx="12192000" cy="12020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000" dirty="0" smtClean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В </a:t>
            </a:r>
            <a:r>
              <a:rPr lang="ru-RU" sz="2000" b="1" dirty="0" smtClean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идеале</a:t>
            </a:r>
            <a:r>
              <a:rPr lang="ru-RU" sz="2000" dirty="0" smtClean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 проверять как </a:t>
            </a:r>
            <a:r>
              <a:rPr lang="ru-RU" sz="2000" b="1" dirty="0" err="1" smtClean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Гиперпараметр</a:t>
            </a:r>
            <a:r>
              <a:rPr lang="ru-RU" sz="2000" dirty="0" smtClean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 на кросс-</a:t>
            </a:r>
            <a:r>
              <a:rPr lang="ru-RU" sz="2000" dirty="0" err="1" smtClean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валидации</a:t>
            </a:r>
            <a:endParaRPr lang="ru-RU" sz="20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2505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9" grpId="0"/>
      <p:bldP spid="10" grpId="0"/>
      <p:bldP spid="11" grpId="0"/>
      <p:bldP spid="12" grpId="0"/>
      <p:bldP spid="13" grpId="0"/>
      <p:bldP spid="1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7"/>
          <p:cNvSpPr txBox="1"/>
          <p:nvPr/>
        </p:nvSpPr>
        <p:spPr>
          <a:xfrm>
            <a:off x="1400205" y="1918861"/>
            <a:ext cx="9132757" cy="4711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Резюме семестра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Общие рекомендации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n-US" sz="226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Q&amp;A</a:t>
            </a:r>
            <a:endParaRPr lang="ru-RU" sz="2261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Рефлексия</a:t>
            </a:r>
            <a:endParaRPr sz="2261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4" name="Google Shape;164;p27"/>
          <p:cNvSpPr txBox="1"/>
          <p:nvPr/>
        </p:nvSpPr>
        <p:spPr>
          <a:xfrm>
            <a:off x="799394" y="800509"/>
            <a:ext cx="5320418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План</a:t>
            </a:r>
            <a:r>
              <a:rPr lang="en-US" sz="2394" dirty="0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вебинара</a:t>
            </a:r>
            <a:endParaRPr sz="2394" dirty="0">
              <a:solidFill>
                <a:srgbClr val="01C60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65" name="Google Shape;165;p27"/>
          <p:cNvSpPr/>
          <p:nvPr/>
        </p:nvSpPr>
        <p:spPr>
          <a:xfrm>
            <a:off x="751918" y="2160578"/>
            <a:ext cx="390417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00" y="72"/>
                </a:moveTo>
                <a:cubicBezTo>
                  <a:pt x="140" y="72"/>
                  <a:pt x="140" y="72"/>
                  <a:pt x="140" y="72"/>
                </a:cubicBezTo>
                <a:cubicBezTo>
                  <a:pt x="142" y="72"/>
                  <a:pt x="144" y="70"/>
                  <a:pt x="144" y="68"/>
                </a:cubicBezTo>
                <a:cubicBezTo>
                  <a:pt x="144" y="66"/>
                  <a:pt x="142" y="64"/>
                  <a:pt x="140" y="64"/>
                </a:cubicBezTo>
                <a:cubicBezTo>
                  <a:pt x="100" y="64"/>
                  <a:pt x="100" y="64"/>
                  <a:pt x="100" y="64"/>
                </a:cubicBezTo>
                <a:cubicBezTo>
                  <a:pt x="98" y="64"/>
                  <a:pt x="96" y="66"/>
                  <a:pt x="96" y="68"/>
                </a:cubicBezTo>
                <a:cubicBezTo>
                  <a:pt x="96" y="70"/>
                  <a:pt x="98" y="72"/>
                  <a:pt x="100" y="72"/>
                </a:cubicBezTo>
                <a:moveTo>
                  <a:pt x="100" y="56"/>
                </a:moveTo>
                <a:cubicBezTo>
                  <a:pt x="124" y="56"/>
                  <a:pt x="124" y="56"/>
                  <a:pt x="124" y="56"/>
                </a:cubicBezTo>
                <a:cubicBezTo>
                  <a:pt x="126" y="56"/>
                  <a:pt x="128" y="54"/>
                  <a:pt x="128" y="52"/>
                </a:cubicBezTo>
                <a:cubicBezTo>
                  <a:pt x="128" y="50"/>
                  <a:pt x="126" y="48"/>
                  <a:pt x="124" y="48"/>
                </a:cubicBezTo>
                <a:cubicBezTo>
                  <a:pt x="100" y="48"/>
                  <a:pt x="100" y="48"/>
                  <a:pt x="100" y="48"/>
                </a:cubicBezTo>
                <a:cubicBezTo>
                  <a:pt x="98" y="48"/>
                  <a:pt x="96" y="50"/>
                  <a:pt x="96" y="52"/>
                </a:cubicBezTo>
                <a:cubicBezTo>
                  <a:pt x="96" y="54"/>
                  <a:pt x="98" y="56"/>
                  <a:pt x="100" y="56"/>
                </a:cubicBezTo>
                <a:moveTo>
                  <a:pt x="100" y="88"/>
                </a:moveTo>
                <a:cubicBezTo>
                  <a:pt x="116" y="88"/>
                  <a:pt x="116" y="88"/>
                  <a:pt x="116" y="88"/>
                </a:cubicBezTo>
                <a:cubicBezTo>
                  <a:pt x="118" y="88"/>
                  <a:pt x="120" y="86"/>
                  <a:pt x="120" y="84"/>
                </a:cubicBezTo>
                <a:cubicBezTo>
                  <a:pt x="120" y="82"/>
                  <a:pt x="118" y="80"/>
                  <a:pt x="116" y="80"/>
                </a:cubicBezTo>
                <a:cubicBezTo>
                  <a:pt x="100" y="80"/>
                  <a:pt x="100" y="80"/>
                  <a:pt x="100" y="80"/>
                </a:cubicBezTo>
                <a:cubicBezTo>
                  <a:pt x="98" y="80"/>
                  <a:pt x="96" y="82"/>
                  <a:pt x="96" y="84"/>
                </a:cubicBezTo>
                <a:cubicBezTo>
                  <a:pt x="96" y="86"/>
                  <a:pt x="98" y="88"/>
                  <a:pt x="100" y="88"/>
                </a:cubicBezTo>
                <a:moveTo>
                  <a:pt x="40" y="104"/>
                </a:moveTo>
                <a:cubicBezTo>
                  <a:pt x="72" y="104"/>
                  <a:pt x="72" y="104"/>
                  <a:pt x="72" y="104"/>
                </a:cubicBezTo>
                <a:cubicBezTo>
                  <a:pt x="76" y="104"/>
                  <a:pt x="80" y="100"/>
                  <a:pt x="80" y="96"/>
                </a:cubicBezTo>
                <a:cubicBezTo>
                  <a:pt x="80" y="56"/>
                  <a:pt x="80" y="56"/>
                  <a:pt x="80" y="56"/>
                </a:cubicBezTo>
                <a:cubicBezTo>
                  <a:pt x="80" y="52"/>
                  <a:pt x="76" y="48"/>
                  <a:pt x="72" y="48"/>
                </a:cubicBezTo>
                <a:cubicBezTo>
                  <a:pt x="40" y="48"/>
                  <a:pt x="40" y="48"/>
                  <a:pt x="40" y="48"/>
                </a:cubicBezTo>
                <a:cubicBezTo>
                  <a:pt x="36" y="48"/>
                  <a:pt x="32" y="52"/>
                  <a:pt x="32" y="56"/>
                </a:cubicBezTo>
                <a:cubicBezTo>
                  <a:pt x="32" y="96"/>
                  <a:pt x="32" y="96"/>
                  <a:pt x="32" y="96"/>
                </a:cubicBezTo>
                <a:cubicBezTo>
                  <a:pt x="32" y="100"/>
                  <a:pt x="36" y="104"/>
                  <a:pt x="40" y="104"/>
                </a:cubicBezTo>
                <a:moveTo>
                  <a:pt x="40" y="56"/>
                </a:moveTo>
                <a:cubicBezTo>
                  <a:pt x="72" y="56"/>
                  <a:pt x="72" y="56"/>
                  <a:pt x="72" y="56"/>
                </a:cubicBezTo>
                <a:cubicBezTo>
                  <a:pt x="72" y="96"/>
                  <a:pt x="72" y="96"/>
                  <a:pt x="72" y="96"/>
                </a:cubicBezTo>
                <a:cubicBezTo>
                  <a:pt x="40" y="96"/>
                  <a:pt x="40" y="96"/>
                  <a:pt x="40" y="96"/>
                </a:cubicBezTo>
                <a:lnTo>
                  <a:pt x="40" y="56"/>
                </a:lnTo>
                <a:close/>
                <a:moveTo>
                  <a:pt x="100" y="104"/>
                </a:moveTo>
                <a:cubicBezTo>
                  <a:pt x="140" y="104"/>
                  <a:pt x="140" y="104"/>
                  <a:pt x="140" y="104"/>
                </a:cubicBezTo>
                <a:cubicBezTo>
                  <a:pt x="142" y="104"/>
                  <a:pt x="144" y="102"/>
                  <a:pt x="144" y="100"/>
                </a:cubicBezTo>
                <a:cubicBezTo>
                  <a:pt x="144" y="98"/>
                  <a:pt x="142" y="96"/>
                  <a:pt x="140" y="96"/>
                </a:cubicBezTo>
                <a:cubicBezTo>
                  <a:pt x="100" y="96"/>
                  <a:pt x="100" y="96"/>
                  <a:pt x="100" y="96"/>
                </a:cubicBezTo>
                <a:cubicBezTo>
                  <a:pt x="98" y="96"/>
                  <a:pt x="96" y="98"/>
                  <a:pt x="96" y="100"/>
                </a:cubicBezTo>
                <a:cubicBezTo>
                  <a:pt x="96" y="102"/>
                  <a:pt x="98" y="104"/>
                  <a:pt x="100" y="104"/>
                </a:cubicBezTo>
                <a:moveTo>
                  <a:pt x="168" y="8"/>
                </a:moveTo>
                <a:cubicBezTo>
                  <a:pt x="96" y="8"/>
                  <a:pt x="96" y="8"/>
                  <a:pt x="96" y="8"/>
                </a:cubicBezTo>
                <a:cubicBezTo>
                  <a:pt x="96" y="4"/>
                  <a:pt x="92" y="0"/>
                  <a:pt x="88" y="0"/>
                </a:cubicBezTo>
                <a:cubicBezTo>
                  <a:pt x="84" y="0"/>
                  <a:pt x="80" y="4"/>
                  <a:pt x="80" y="8"/>
                </a:cubicBezTo>
                <a:cubicBezTo>
                  <a:pt x="8" y="8"/>
                  <a:pt x="8" y="8"/>
                  <a:pt x="8" y="8"/>
                </a:cubicBezTo>
                <a:cubicBezTo>
                  <a:pt x="4" y="8"/>
                  <a:pt x="0" y="12"/>
                  <a:pt x="0" y="16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28"/>
                  <a:pt x="4" y="32"/>
                  <a:pt x="8" y="32"/>
                </a:cubicBezTo>
                <a:cubicBezTo>
                  <a:pt x="8" y="128"/>
                  <a:pt x="8" y="128"/>
                  <a:pt x="8" y="128"/>
                </a:cubicBezTo>
                <a:cubicBezTo>
                  <a:pt x="8" y="132"/>
                  <a:pt x="12" y="136"/>
                  <a:pt x="16" y="136"/>
                </a:cubicBezTo>
                <a:cubicBezTo>
                  <a:pt x="84" y="136"/>
                  <a:pt x="84" y="136"/>
                  <a:pt x="84" y="136"/>
                </a:cubicBezTo>
                <a:cubicBezTo>
                  <a:pt x="84" y="146"/>
                  <a:pt x="84" y="146"/>
                  <a:pt x="84" y="146"/>
                </a:cubicBezTo>
                <a:cubicBezTo>
                  <a:pt x="61" y="169"/>
                  <a:pt x="61" y="169"/>
                  <a:pt x="61" y="169"/>
                </a:cubicBezTo>
                <a:cubicBezTo>
                  <a:pt x="60" y="170"/>
                  <a:pt x="60" y="171"/>
                  <a:pt x="60" y="172"/>
                </a:cubicBezTo>
                <a:cubicBezTo>
                  <a:pt x="60" y="174"/>
                  <a:pt x="62" y="176"/>
                  <a:pt x="64" y="176"/>
                </a:cubicBezTo>
                <a:cubicBezTo>
                  <a:pt x="65" y="176"/>
                  <a:pt x="66" y="176"/>
                  <a:pt x="67" y="175"/>
                </a:cubicBezTo>
                <a:cubicBezTo>
                  <a:pt x="88" y="154"/>
                  <a:pt x="88" y="154"/>
                  <a:pt x="88" y="154"/>
                </a:cubicBezTo>
                <a:cubicBezTo>
                  <a:pt x="109" y="175"/>
                  <a:pt x="109" y="175"/>
                  <a:pt x="109" y="175"/>
                </a:cubicBezTo>
                <a:cubicBezTo>
                  <a:pt x="110" y="176"/>
                  <a:pt x="111" y="176"/>
                  <a:pt x="112" y="176"/>
                </a:cubicBezTo>
                <a:cubicBezTo>
                  <a:pt x="114" y="176"/>
                  <a:pt x="116" y="174"/>
                  <a:pt x="116" y="172"/>
                </a:cubicBezTo>
                <a:cubicBezTo>
                  <a:pt x="116" y="171"/>
                  <a:pt x="116" y="170"/>
                  <a:pt x="115" y="169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92" y="136"/>
                  <a:pt x="92" y="136"/>
                  <a:pt x="92" y="136"/>
                </a:cubicBezTo>
                <a:cubicBezTo>
                  <a:pt x="160" y="136"/>
                  <a:pt x="160" y="136"/>
                  <a:pt x="160" y="136"/>
                </a:cubicBezTo>
                <a:cubicBezTo>
                  <a:pt x="164" y="136"/>
                  <a:pt x="168" y="132"/>
                  <a:pt x="168" y="128"/>
                </a:cubicBezTo>
                <a:cubicBezTo>
                  <a:pt x="168" y="32"/>
                  <a:pt x="168" y="32"/>
                  <a:pt x="168" y="32"/>
                </a:cubicBezTo>
                <a:cubicBezTo>
                  <a:pt x="172" y="32"/>
                  <a:pt x="176" y="28"/>
                  <a:pt x="176" y="24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12"/>
                  <a:pt x="172" y="8"/>
                  <a:pt x="168" y="8"/>
                </a:cubicBezTo>
                <a:moveTo>
                  <a:pt x="160" y="128"/>
                </a:moveTo>
                <a:cubicBezTo>
                  <a:pt x="16" y="128"/>
                  <a:pt x="16" y="128"/>
                  <a:pt x="16" y="128"/>
                </a:cubicBezTo>
                <a:cubicBezTo>
                  <a:pt x="16" y="32"/>
                  <a:pt x="16" y="32"/>
                  <a:pt x="16" y="32"/>
                </a:cubicBezTo>
                <a:cubicBezTo>
                  <a:pt x="160" y="32"/>
                  <a:pt x="160" y="32"/>
                  <a:pt x="160" y="32"/>
                </a:cubicBezTo>
                <a:lnTo>
                  <a:pt x="160" y="128"/>
                </a:lnTo>
                <a:close/>
                <a:moveTo>
                  <a:pt x="168" y="24"/>
                </a:moveTo>
                <a:cubicBezTo>
                  <a:pt x="8" y="24"/>
                  <a:pt x="8" y="24"/>
                  <a:pt x="8" y="24"/>
                </a:cubicBezTo>
                <a:cubicBezTo>
                  <a:pt x="8" y="16"/>
                  <a:pt x="8" y="16"/>
                  <a:pt x="8" y="16"/>
                </a:cubicBezTo>
                <a:cubicBezTo>
                  <a:pt x="168" y="16"/>
                  <a:pt x="168" y="16"/>
                  <a:pt x="168" y="16"/>
                </a:cubicBezTo>
                <a:lnTo>
                  <a:pt x="168" y="24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6" name="Google Shape;166;p27"/>
          <p:cNvSpPr/>
          <p:nvPr/>
        </p:nvSpPr>
        <p:spPr>
          <a:xfrm>
            <a:off x="712806" y="2831499"/>
            <a:ext cx="391429" cy="391430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60" y="0"/>
                </a:move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160"/>
                  <a:pt x="0" y="160"/>
                  <a:pt x="0" y="160"/>
                </a:cubicBezTo>
                <a:cubicBezTo>
                  <a:pt x="0" y="169"/>
                  <a:pt x="7" y="176"/>
                  <a:pt x="16" y="176"/>
                </a:cubicBezTo>
                <a:cubicBezTo>
                  <a:pt x="160" y="176"/>
                  <a:pt x="160" y="176"/>
                  <a:pt x="160" y="176"/>
                </a:cubicBezTo>
                <a:cubicBezTo>
                  <a:pt x="169" y="176"/>
                  <a:pt x="176" y="169"/>
                  <a:pt x="176" y="160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7"/>
                  <a:pt x="169" y="0"/>
                  <a:pt x="160" y="0"/>
                </a:cubicBezTo>
                <a:moveTo>
                  <a:pt x="168" y="160"/>
                </a:moveTo>
                <a:cubicBezTo>
                  <a:pt x="168" y="164"/>
                  <a:pt x="164" y="168"/>
                  <a:pt x="160" y="168"/>
                </a:cubicBezTo>
                <a:cubicBezTo>
                  <a:pt x="16" y="168"/>
                  <a:pt x="16" y="168"/>
                  <a:pt x="16" y="168"/>
                </a:cubicBezTo>
                <a:cubicBezTo>
                  <a:pt x="12" y="168"/>
                  <a:pt x="8" y="164"/>
                  <a:pt x="8" y="160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2"/>
                  <a:pt x="12" y="8"/>
                  <a:pt x="16" y="8"/>
                </a:cubicBezTo>
                <a:cubicBezTo>
                  <a:pt x="160" y="8"/>
                  <a:pt x="160" y="8"/>
                  <a:pt x="160" y="8"/>
                </a:cubicBezTo>
                <a:cubicBezTo>
                  <a:pt x="164" y="8"/>
                  <a:pt x="168" y="12"/>
                  <a:pt x="168" y="16"/>
                </a:cubicBezTo>
                <a:lnTo>
                  <a:pt x="168" y="160"/>
                </a:lnTo>
                <a:close/>
                <a:moveTo>
                  <a:pt x="80" y="100"/>
                </a:moveTo>
                <a:cubicBezTo>
                  <a:pt x="80" y="99"/>
                  <a:pt x="79" y="98"/>
                  <a:pt x="78" y="97"/>
                </a:cubicBezTo>
                <a:cubicBezTo>
                  <a:pt x="78" y="97"/>
                  <a:pt x="78" y="97"/>
                  <a:pt x="78" y="97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2"/>
                  <a:pt x="45" y="72"/>
                  <a:pt x="44" y="72"/>
                </a:cubicBezTo>
                <a:cubicBezTo>
                  <a:pt x="42" y="72"/>
                  <a:pt x="40" y="74"/>
                  <a:pt x="40" y="76"/>
                </a:cubicBezTo>
                <a:cubicBezTo>
                  <a:pt x="40" y="77"/>
                  <a:pt x="41" y="78"/>
                  <a:pt x="42" y="79"/>
                </a:cubicBezTo>
                <a:cubicBezTo>
                  <a:pt x="42" y="79"/>
                  <a:pt x="42" y="79"/>
                  <a:pt x="42" y="79"/>
                </a:cubicBezTo>
                <a:cubicBezTo>
                  <a:pt x="69" y="100"/>
                  <a:pt x="69" y="100"/>
                  <a:pt x="69" y="100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1" y="122"/>
                  <a:pt x="40" y="123"/>
                  <a:pt x="40" y="124"/>
                </a:cubicBezTo>
                <a:cubicBezTo>
                  <a:pt x="40" y="126"/>
                  <a:pt x="42" y="128"/>
                  <a:pt x="44" y="128"/>
                </a:cubicBezTo>
                <a:cubicBezTo>
                  <a:pt x="45" y="128"/>
                  <a:pt x="46" y="128"/>
                  <a:pt x="46" y="127"/>
                </a:cubicBezTo>
                <a:cubicBezTo>
                  <a:pt x="46" y="127"/>
                  <a:pt x="46" y="127"/>
                  <a:pt x="46" y="127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9" y="102"/>
                  <a:pt x="80" y="101"/>
                  <a:pt x="80" y="100"/>
                </a:cubicBezTo>
                <a:moveTo>
                  <a:pt x="108" y="128"/>
                </a:moveTo>
                <a:cubicBezTo>
                  <a:pt x="84" y="128"/>
                  <a:pt x="84" y="128"/>
                  <a:pt x="84" y="128"/>
                </a:cubicBezTo>
                <a:cubicBezTo>
                  <a:pt x="82" y="128"/>
                  <a:pt x="80" y="130"/>
                  <a:pt x="80" y="132"/>
                </a:cubicBezTo>
                <a:cubicBezTo>
                  <a:pt x="80" y="134"/>
                  <a:pt x="82" y="136"/>
                  <a:pt x="84" y="136"/>
                </a:cubicBezTo>
                <a:cubicBezTo>
                  <a:pt x="108" y="136"/>
                  <a:pt x="108" y="136"/>
                  <a:pt x="108" y="136"/>
                </a:cubicBezTo>
                <a:cubicBezTo>
                  <a:pt x="110" y="136"/>
                  <a:pt x="112" y="134"/>
                  <a:pt x="112" y="132"/>
                </a:cubicBezTo>
                <a:cubicBezTo>
                  <a:pt x="112" y="130"/>
                  <a:pt x="110" y="128"/>
                  <a:pt x="108" y="128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7" name="Google Shape;167;p27"/>
          <p:cNvSpPr/>
          <p:nvPr/>
        </p:nvSpPr>
        <p:spPr>
          <a:xfrm>
            <a:off x="660712" y="4370417"/>
            <a:ext cx="399091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76" y="88"/>
                </a:moveTo>
                <a:cubicBezTo>
                  <a:pt x="176" y="83"/>
                  <a:pt x="173" y="79"/>
                  <a:pt x="170" y="77"/>
                </a:cubicBezTo>
                <a:cubicBezTo>
                  <a:pt x="170" y="77"/>
                  <a:pt x="170" y="77"/>
                  <a:pt x="170" y="77"/>
                </a:cubicBezTo>
                <a:cubicBezTo>
                  <a:pt x="156" y="70"/>
                  <a:pt x="156" y="70"/>
                  <a:pt x="156" y="70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3" y="61"/>
                  <a:pt x="176" y="57"/>
                  <a:pt x="176" y="52"/>
                </a:cubicBezTo>
                <a:cubicBezTo>
                  <a:pt x="176" y="47"/>
                  <a:pt x="173" y="43"/>
                  <a:pt x="170" y="41"/>
                </a:cubicBezTo>
                <a:cubicBezTo>
                  <a:pt x="170" y="41"/>
                  <a:pt x="170" y="41"/>
                  <a:pt x="170" y="41"/>
                </a:cubicBezTo>
                <a:cubicBezTo>
                  <a:pt x="94" y="1"/>
                  <a:pt x="94" y="1"/>
                  <a:pt x="94" y="1"/>
                </a:cubicBezTo>
                <a:cubicBezTo>
                  <a:pt x="94" y="1"/>
                  <a:pt x="94" y="1"/>
                  <a:pt x="94" y="1"/>
                </a:cubicBezTo>
                <a:cubicBezTo>
                  <a:pt x="92" y="1"/>
                  <a:pt x="90" y="0"/>
                  <a:pt x="88" y="0"/>
                </a:cubicBezTo>
                <a:cubicBezTo>
                  <a:pt x="86" y="0"/>
                  <a:pt x="84" y="1"/>
                  <a:pt x="82" y="1"/>
                </a:cubicBezTo>
                <a:cubicBezTo>
                  <a:pt x="82" y="1"/>
                  <a:pt x="82" y="1"/>
                  <a:pt x="82" y="1"/>
                </a:cubicBezTo>
                <a:cubicBezTo>
                  <a:pt x="6" y="41"/>
                  <a:pt x="6" y="41"/>
                  <a:pt x="6" y="41"/>
                </a:cubicBezTo>
                <a:cubicBezTo>
                  <a:pt x="6" y="41"/>
                  <a:pt x="6" y="41"/>
                  <a:pt x="6" y="41"/>
                </a:cubicBezTo>
                <a:cubicBezTo>
                  <a:pt x="3" y="43"/>
                  <a:pt x="0" y="47"/>
                  <a:pt x="0" y="52"/>
                </a:cubicBezTo>
                <a:cubicBezTo>
                  <a:pt x="0" y="57"/>
                  <a:pt x="3" y="61"/>
                  <a:pt x="6" y="63"/>
                </a:cubicBezTo>
                <a:cubicBezTo>
                  <a:pt x="6" y="63"/>
                  <a:pt x="6" y="63"/>
                  <a:pt x="6" y="63"/>
                </a:cubicBezTo>
                <a:cubicBezTo>
                  <a:pt x="20" y="70"/>
                  <a:pt x="20" y="70"/>
                  <a:pt x="20" y="70"/>
                </a:cubicBezTo>
                <a:cubicBezTo>
                  <a:pt x="6" y="77"/>
                  <a:pt x="6" y="77"/>
                  <a:pt x="6" y="77"/>
                </a:cubicBezTo>
                <a:cubicBezTo>
                  <a:pt x="6" y="77"/>
                  <a:pt x="6" y="77"/>
                  <a:pt x="6" y="77"/>
                </a:cubicBezTo>
                <a:cubicBezTo>
                  <a:pt x="3" y="79"/>
                  <a:pt x="0" y="83"/>
                  <a:pt x="0" y="88"/>
                </a:cubicBezTo>
                <a:cubicBezTo>
                  <a:pt x="0" y="93"/>
                  <a:pt x="3" y="97"/>
                  <a:pt x="6" y="99"/>
                </a:cubicBezTo>
                <a:cubicBezTo>
                  <a:pt x="6" y="99"/>
                  <a:pt x="6" y="99"/>
                  <a:pt x="6" y="99"/>
                </a:cubicBezTo>
                <a:cubicBezTo>
                  <a:pt x="20" y="106"/>
                  <a:pt x="20" y="106"/>
                  <a:pt x="20" y="106"/>
                </a:cubicBezTo>
                <a:cubicBezTo>
                  <a:pt x="6" y="113"/>
                  <a:pt x="6" y="113"/>
                  <a:pt x="6" y="113"/>
                </a:cubicBezTo>
                <a:cubicBezTo>
                  <a:pt x="6" y="113"/>
                  <a:pt x="6" y="113"/>
                  <a:pt x="6" y="113"/>
                </a:cubicBezTo>
                <a:cubicBezTo>
                  <a:pt x="3" y="115"/>
                  <a:pt x="0" y="119"/>
                  <a:pt x="0" y="124"/>
                </a:cubicBezTo>
                <a:cubicBezTo>
                  <a:pt x="0" y="129"/>
                  <a:pt x="3" y="133"/>
                  <a:pt x="6" y="135"/>
                </a:cubicBezTo>
                <a:cubicBezTo>
                  <a:pt x="6" y="135"/>
                  <a:pt x="6" y="135"/>
                  <a:pt x="6" y="13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4" y="175"/>
                  <a:pt x="86" y="176"/>
                  <a:pt x="88" y="176"/>
                </a:cubicBezTo>
                <a:cubicBezTo>
                  <a:pt x="90" y="176"/>
                  <a:pt x="92" y="175"/>
                  <a:pt x="94" y="175"/>
                </a:cubicBezTo>
                <a:cubicBezTo>
                  <a:pt x="94" y="175"/>
                  <a:pt x="94" y="175"/>
                  <a:pt x="94" y="17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3" y="133"/>
                  <a:pt x="176" y="129"/>
                  <a:pt x="176" y="124"/>
                </a:cubicBezTo>
                <a:cubicBezTo>
                  <a:pt x="176" y="119"/>
                  <a:pt x="173" y="115"/>
                  <a:pt x="170" y="113"/>
                </a:cubicBezTo>
                <a:cubicBezTo>
                  <a:pt x="170" y="113"/>
                  <a:pt x="170" y="113"/>
                  <a:pt x="170" y="113"/>
                </a:cubicBezTo>
                <a:cubicBezTo>
                  <a:pt x="156" y="106"/>
                  <a:pt x="156" y="106"/>
                  <a:pt x="156" y="106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3" y="97"/>
                  <a:pt x="176" y="93"/>
                  <a:pt x="176" y="88"/>
                </a:cubicBezTo>
                <a:moveTo>
                  <a:pt x="10" y="56"/>
                </a:moveTo>
                <a:cubicBezTo>
                  <a:pt x="10" y="55"/>
                  <a:pt x="10" y="55"/>
                  <a:pt x="10" y="55"/>
                </a:cubicBezTo>
                <a:cubicBezTo>
                  <a:pt x="9" y="55"/>
                  <a:pt x="8" y="54"/>
                  <a:pt x="8" y="52"/>
                </a:cubicBezTo>
                <a:cubicBezTo>
                  <a:pt x="8" y="50"/>
                  <a:pt x="9" y="49"/>
                  <a:pt x="10" y="49"/>
                </a:cubicBezTo>
                <a:cubicBezTo>
                  <a:pt x="10" y="48"/>
                  <a:pt x="10" y="48"/>
                  <a:pt x="10" y="48"/>
                </a:cubicBezTo>
                <a:cubicBezTo>
                  <a:pt x="86" y="8"/>
                  <a:pt x="86" y="8"/>
                  <a:pt x="86" y="8"/>
                </a:cubicBezTo>
                <a:cubicBezTo>
                  <a:pt x="86" y="9"/>
                  <a:pt x="86" y="9"/>
                  <a:pt x="86" y="9"/>
                </a:cubicBezTo>
                <a:cubicBezTo>
                  <a:pt x="87" y="8"/>
                  <a:pt x="87" y="8"/>
                  <a:pt x="88" y="8"/>
                </a:cubicBezTo>
                <a:cubicBezTo>
                  <a:pt x="89" y="8"/>
                  <a:pt x="89" y="8"/>
                  <a:pt x="90" y="9"/>
                </a:cubicBezTo>
                <a:cubicBezTo>
                  <a:pt x="90" y="8"/>
                  <a:pt x="90" y="8"/>
                  <a:pt x="90" y="8"/>
                </a:cubicBezTo>
                <a:cubicBezTo>
                  <a:pt x="166" y="48"/>
                  <a:pt x="166" y="48"/>
                  <a:pt x="166" y="48"/>
                </a:cubicBezTo>
                <a:cubicBezTo>
                  <a:pt x="166" y="49"/>
                  <a:pt x="166" y="49"/>
                  <a:pt x="166" y="49"/>
                </a:cubicBezTo>
                <a:cubicBezTo>
                  <a:pt x="167" y="49"/>
                  <a:pt x="168" y="50"/>
                  <a:pt x="168" y="52"/>
                </a:cubicBezTo>
                <a:cubicBezTo>
                  <a:pt x="168" y="54"/>
                  <a:pt x="167" y="55"/>
                  <a:pt x="166" y="55"/>
                </a:cubicBezTo>
                <a:cubicBezTo>
                  <a:pt x="166" y="56"/>
                  <a:pt x="166" y="56"/>
                  <a:pt x="166" y="56"/>
                </a:cubicBezTo>
                <a:cubicBezTo>
                  <a:pt x="90" y="96"/>
                  <a:pt x="90" y="96"/>
                  <a:pt x="90" y="96"/>
                </a:cubicBezTo>
                <a:cubicBezTo>
                  <a:pt x="90" y="95"/>
                  <a:pt x="90" y="95"/>
                  <a:pt x="90" y="95"/>
                </a:cubicBezTo>
                <a:cubicBezTo>
                  <a:pt x="89" y="96"/>
                  <a:pt x="89" y="96"/>
                  <a:pt x="88" y="96"/>
                </a:cubicBezTo>
                <a:cubicBezTo>
                  <a:pt x="87" y="96"/>
                  <a:pt x="87" y="96"/>
                  <a:pt x="86" y="95"/>
                </a:cubicBezTo>
                <a:cubicBezTo>
                  <a:pt x="86" y="96"/>
                  <a:pt x="86" y="96"/>
                  <a:pt x="86" y="96"/>
                </a:cubicBezTo>
                <a:lnTo>
                  <a:pt x="10" y="56"/>
                </a:lnTo>
                <a:close/>
                <a:moveTo>
                  <a:pt x="166" y="120"/>
                </a:moveTo>
                <a:cubicBezTo>
                  <a:pt x="166" y="121"/>
                  <a:pt x="166" y="121"/>
                  <a:pt x="166" y="121"/>
                </a:cubicBezTo>
                <a:cubicBezTo>
                  <a:pt x="167" y="121"/>
                  <a:pt x="168" y="122"/>
                  <a:pt x="168" y="124"/>
                </a:cubicBezTo>
                <a:cubicBezTo>
                  <a:pt x="168" y="126"/>
                  <a:pt x="167" y="127"/>
                  <a:pt x="166" y="127"/>
                </a:cubicBezTo>
                <a:cubicBezTo>
                  <a:pt x="166" y="128"/>
                  <a:pt x="166" y="128"/>
                  <a:pt x="166" y="128"/>
                </a:cubicBezTo>
                <a:cubicBezTo>
                  <a:pt x="90" y="168"/>
                  <a:pt x="90" y="168"/>
                  <a:pt x="90" y="168"/>
                </a:cubicBezTo>
                <a:cubicBezTo>
                  <a:pt x="90" y="167"/>
                  <a:pt x="90" y="167"/>
                  <a:pt x="90" y="167"/>
                </a:cubicBezTo>
                <a:cubicBezTo>
                  <a:pt x="89" y="168"/>
                  <a:pt x="89" y="168"/>
                  <a:pt x="88" y="168"/>
                </a:cubicBezTo>
                <a:cubicBezTo>
                  <a:pt x="87" y="168"/>
                  <a:pt x="87" y="168"/>
                  <a:pt x="86" y="167"/>
                </a:cubicBezTo>
                <a:cubicBezTo>
                  <a:pt x="86" y="168"/>
                  <a:pt x="86" y="168"/>
                  <a:pt x="86" y="168"/>
                </a:cubicBezTo>
                <a:cubicBezTo>
                  <a:pt x="10" y="128"/>
                  <a:pt x="10" y="128"/>
                  <a:pt x="10" y="128"/>
                </a:cubicBezTo>
                <a:cubicBezTo>
                  <a:pt x="10" y="127"/>
                  <a:pt x="10" y="127"/>
                  <a:pt x="10" y="127"/>
                </a:cubicBezTo>
                <a:cubicBezTo>
                  <a:pt x="9" y="127"/>
                  <a:pt x="8" y="126"/>
                  <a:pt x="8" y="124"/>
                </a:cubicBezTo>
                <a:cubicBezTo>
                  <a:pt x="8" y="122"/>
                  <a:pt x="9" y="121"/>
                  <a:pt x="10" y="121"/>
                </a:cubicBezTo>
                <a:cubicBezTo>
                  <a:pt x="10" y="120"/>
                  <a:pt x="10" y="120"/>
                  <a:pt x="10" y="120"/>
                </a:cubicBezTo>
                <a:cubicBezTo>
                  <a:pt x="29" y="111"/>
                  <a:pt x="29" y="111"/>
                  <a:pt x="29" y="111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4" y="139"/>
                  <a:pt x="86" y="140"/>
                  <a:pt x="88" y="140"/>
                </a:cubicBezTo>
                <a:cubicBezTo>
                  <a:pt x="90" y="140"/>
                  <a:pt x="92" y="139"/>
                  <a:pt x="94" y="139"/>
                </a:cubicBezTo>
                <a:cubicBezTo>
                  <a:pt x="94" y="139"/>
                  <a:pt x="94" y="139"/>
                  <a:pt x="94" y="139"/>
                </a:cubicBezTo>
                <a:cubicBezTo>
                  <a:pt x="147" y="111"/>
                  <a:pt x="147" y="111"/>
                  <a:pt x="147" y="111"/>
                </a:cubicBezTo>
                <a:lnTo>
                  <a:pt x="166" y="120"/>
                </a:lnTo>
                <a:close/>
                <a:moveTo>
                  <a:pt x="166" y="91"/>
                </a:moveTo>
                <a:cubicBezTo>
                  <a:pt x="166" y="92"/>
                  <a:pt x="166" y="92"/>
                  <a:pt x="166" y="92"/>
                </a:cubicBezTo>
                <a:cubicBezTo>
                  <a:pt x="90" y="132"/>
                  <a:pt x="90" y="132"/>
                  <a:pt x="90" y="132"/>
                </a:cubicBezTo>
                <a:cubicBezTo>
                  <a:pt x="90" y="131"/>
                  <a:pt x="90" y="131"/>
                  <a:pt x="90" y="131"/>
                </a:cubicBezTo>
                <a:cubicBezTo>
                  <a:pt x="89" y="132"/>
                  <a:pt x="89" y="132"/>
                  <a:pt x="88" y="132"/>
                </a:cubicBezTo>
                <a:cubicBezTo>
                  <a:pt x="87" y="132"/>
                  <a:pt x="87" y="132"/>
                  <a:pt x="86" y="131"/>
                </a:cubicBezTo>
                <a:cubicBezTo>
                  <a:pt x="86" y="132"/>
                  <a:pt x="86" y="132"/>
                  <a:pt x="86" y="132"/>
                </a:cubicBezTo>
                <a:cubicBezTo>
                  <a:pt x="10" y="92"/>
                  <a:pt x="10" y="92"/>
                  <a:pt x="10" y="92"/>
                </a:cubicBezTo>
                <a:cubicBezTo>
                  <a:pt x="10" y="91"/>
                  <a:pt x="10" y="91"/>
                  <a:pt x="10" y="91"/>
                </a:cubicBezTo>
                <a:cubicBezTo>
                  <a:pt x="9" y="91"/>
                  <a:pt x="8" y="90"/>
                  <a:pt x="8" y="88"/>
                </a:cubicBezTo>
                <a:cubicBezTo>
                  <a:pt x="8" y="86"/>
                  <a:pt x="9" y="85"/>
                  <a:pt x="10" y="85"/>
                </a:cubicBezTo>
                <a:cubicBezTo>
                  <a:pt x="10" y="84"/>
                  <a:pt x="10" y="84"/>
                  <a:pt x="10" y="84"/>
                </a:cubicBezTo>
                <a:cubicBezTo>
                  <a:pt x="29" y="75"/>
                  <a:pt x="29" y="75"/>
                  <a:pt x="29" y="75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4" y="103"/>
                  <a:pt x="86" y="104"/>
                  <a:pt x="88" y="104"/>
                </a:cubicBezTo>
                <a:cubicBezTo>
                  <a:pt x="90" y="104"/>
                  <a:pt x="92" y="103"/>
                  <a:pt x="94" y="103"/>
                </a:cubicBezTo>
                <a:cubicBezTo>
                  <a:pt x="94" y="103"/>
                  <a:pt x="94" y="103"/>
                  <a:pt x="94" y="103"/>
                </a:cubicBezTo>
                <a:cubicBezTo>
                  <a:pt x="147" y="75"/>
                  <a:pt x="147" y="75"/>
                  <a:pt x="147" y="75"/>
                </a:cubicBezTo>
                <a:cubicBezTo>
                  <a:pt x="166" y="84"/>
                  <a:pt x="166" y="84"/>
                  <a:pt x="166" y="84"/>
                </a:cubicBezTo>
                <a:cubicBezTo>
                  <a:pt x="166" y="85"/>
                  <a:pt x="166" y="85"/>
                  <a:pt x="166" y="85"/>
                </a:cubicBezTo>
                <a:cubicBezTo>
                  <a:pt x="167" y="85"/>
                  <a:pt x="168" y="86"/>
                  <a:pt x="168" y="88"/>
                </a:cubicBezTo>
                <a:cubicBezTo>
                  <a:pt x="168" y="90"/>
                  <a:pt x="167" y="91"/>
                  <a:pt x="166" y="91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8" name="Google Shape;168;p27"/>
          <p:cNvSpPr/>
          <p:nvPr/>
        </p:nvSpPr>
        <p:spPr>
          <a:xfrm>
            <a:off x="674189" y="3685924"/>
            <a:ext cx="391429" cy="356636"/>
          </a:xfrm>
          <a:custGeom>
            <a:avLst/>
            <a:gdLst/>
            <a:ahLst/>
            <a:cxnLst/>
            <a:rect l="l" t="t" r="r" b="b"/>
            <a:pathLst>
              <a:path w="176" h="160" extrusionOk="0">
                <a:moveTo>
                  <a:pt x="88" y="0"/>
                </a:moveTo>
                <a:cubicBezTo>
                  <a:pt x="39" y="0"/>
                  <a:pt x="0" y="36"/>
                  <a:pt x="0" y="80"/>
                </a:cubicBezTo>
                <a:cubicBezTo>
                  <a:pt x="0" y="124"/>
                  <a:pt x="39" y="160"/>
                  <a:pt x="88" y="160"/>
                </a:cubicBezTo>
                <a:cubicBezTo>
                  <a:pt x="137" y="160"/>
                  <a:pt x="176" y="124"/>
                  <a:pt x="176" y="80"/>
                </a:cubicBezTo>
                <a:cubicBezTo>
                  <a:pt x="176" y="36"/>
                  <a:pt x="137" y="0"/>
                  <a:pt x="88" y="0"/>
                </a:cubicBezTo>
                <a:moveTo>
                  <a:pt x="88" y="152"/>
                </a:moveTo>
                <a:cubicBezTo>
                  <a:pt x="60" y="152"/>
                  <a:pt x="36" y="139"/>
                  <a:pt x="21" y="120"/>
                </a:cubicBezTo>
                <a:cubicBezTo>
                  <a:pt x="81" y="120"/>
                  <a:pt x="81" y="120"/>
                  <a:pt x="81" y="120"/>
                </a:cubicBezTo>
                <a:cubicBezTo>
                  <a:pt x="85" y="128"/>
                  <a:pt x="100" y="140"/>
                  <a:pt x="110" y="140"/>
                </a:cubicBezTo>
                <a:cubicBezTo>
                  <a:pt x="122" y="140"/>
                  <a:pt x="132" y="132"/>
                  <a:pt x="132" y="116"/>
                </a:cubicBezTo>
                <a:cubicBezTo>
                  <a:pt x="132" y="100"/>
                  <a:pt x="122" y="92"/>
                  <a:pt x="110" y="92"/>
                </a:cubicBezTo>
                <a:cubicBezTo>
                  <a:pt x="100" y="92"/>
                  <a:pt x="85" y="104"/>
                  <a:pt x="81" y="112"/>
                </a:cubicBezTo>
                <a:cubicBezTo>
                  <a:pt x="16" y="112"/>
                  <a:pt x="16" y="112"/>
                  <a:pt x="16" y="112"/>
                </a:cubicBezTo>
                <a:cubicBezTo>
                  <a:pt x="11" y="102"/>
                  <a:pt x="8" y="92"/>
                  <a:pt x="8" y="80"/>
                </a:cubicBezTo>
                <a:cubicBezTo>
                  <a:pt x="8" y="68"/>
                  <a:pt x="11" y="58"/>
                  <a:pt x="16" y="48"/>
                </a:cubicBezTo>
                <a:cubicBezTo>
                  <a:pt x="81" y="48"/>
                  <a:pt x="81" y="48"/>
                  <a:pt x="81" y="48"/>
                </a:cubicBezTo>
                <a:cubicBezTo>
                  <a:pt x="85" y="56"/>
                  <a:pt x="100" y="68"/>
                  <a:pt x="110" y="68"/>
                </a:cubicBezTo>
                <a:cubicBezTo>
                  <a:pt x="122" y="68"/>
                  <a:pt x="132" y="60"/>
                  <a:pt x="132" y="44"/>
                </a:cubicBezTo>
                <a:cubicBezTo>
                  <a:pt x="132" y="28"/>
                  <a:pt x="122" y="20"/>
                  <a:pt x="110" y="20"/>
                </a:cubicBezTo>
                <a:cubicBezTo>
                  <a:pt x="100" y="20"/>
                  <a:pt x="85" y="32"/>
                  <a:pt x="81" y="40"/>
                </a:cubicBezTo>
                <a:cubicBezTo>
                  <a:pt x="21" y="40"/>
                  <a:pt x="21" y="40"/>
                  <a:pt x="21" y="40"/>
                </a:cubicBezTo>
                <a:cubicBezTo>
                  <a:pt x="36" y="21"/>
                  <a:pt x="60" y="8"/>
                  <a:pt x="88" y="8"/>
                </a:cubicBezTo>
                <a:cubicBezTo>
                  <a:pt x="131" y="8"/>
                  <a:pt x="165" y="38"/>
                  <a:pt x="168" y="76"/>
                </a:cubicBezTo>
                <a:cubicBezTo>
                  <a:pt x="87" y="76"/>
                  <a:pt x="87" y="76"/>
                  <a:pt x="87" y="76"/>
                </a:cubicBezTo>
                <a:cubicBezTo>
                  <a:pt x="83" y="68"/>
                  <a:pt x="68" y="56"/>
                  <a:pt x="58" y="56"/>
                </a:cubicBezTo>
                <a:cubicBezTo>
                  <a:pt x="46" y="56"/>
                  <a:pt x="36" y="64"/>
                  <a:pt x="36" y="80"/>
                </a:cubicBezTo>
                <a:cubicBezTo>
                  <a:pt x="36" y="96"/>
                  <a:pt x="46" y="104"/>
                  <a:pt x="58" y="104"/>
                </a:cubicBezTo>
                <a:cubicBezTo>
                  <a:pt x="68" y="104"/>
                  <a:pt x="83" y="92"/>
                  <a:pt x="87" y="84"/>
                </a:cubicBezTo>
                <a:cubicBezTo>
                  <a:pt x="168" y="84"/>
                  <a:pt x="168" y="84"/>
                  <a:pt x="168" y="84"/>
                </a:cubicBezTo>
                <a:cubicBezTo>
                  <a:pt x="165" y="122"/>
                  <a:pt x="131" y="152"/>
                  <a:pt x="88" y="152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9" name="Google Shape;169;p27"/>
          <p:cNvSpPr/>
          <p:nvPr/>
        </p:nvSpPr>
        <p:spPr>
          <a:xfrm>
            <a:off x="718632" y="5551980"/>
            <a:ext cx="399081" cy="337026"/>
          </a:xfrm>
          <a:custGeom>
            <a:avLst/>
            <a:gdLst/>
            <a:ahLst/>
            <a:cxnLst/>
            <a:rect l="l" t="t" r="r" b="b"/>
            <a:pathLst>
              <a:path w="176" h="144" extrusionOk="0">
                <a:moveTo>
                  <a:pt x="60" y="32"/>
                </a:moveTo>
                <a:cubicBezTo>
                  <a:pt x="116" y="32"/>
                  <a:pt x="116" y="32"/>
                  <a:pt x="116" y="32"/>
                </a:cubicBezTo>
                <a:cubicBezTo>
                  <a:pt x="118" y="32"/>
                  <a:pt x="120" y="30"/>
                  <a:pt x="120" y="28"/>
                </a:cubicBezTo>
                <a:cubicBezTo>
                  <a:pt x="120" y="26"/>
                  <a:pt x="118" y="24"/>
                  <a:pt x="116" y="24"/>
                </a:cubicBezTo>
                <a:cubicBezTo>
                  <a:pt x="60" y="24"/>
                  <a:pt x="60" y="24"/>
                  <a:pt x="60" y="24"/>
                </a:cubicBezTo>
                <a:cubicBezTo>
                  <a:pt x="58" y="24"/>
                  <a:pt x="56" y="26"/>
                  <a:pt x="56" y="28"/>
                </a:cubicBezTo>
                <a:cubicBezTo>
                  <a:pt x="56" y="30"/>
                  <a:pt x="58" y="32"/>
                  <a:pt x="60" y="32"/>
                </a:cubicBezTo>
                <a:moveTo>
                  <a:pt x="52" y="48"/>
                </a:moveTo>
                <a:cubicBezTo>
                  <a:pt x="124" y="48"/>
                  <a:pt x="124" y="48"/>
                  <a:pt x="124" y="48"/>
                </a:cubicBezTo>
                <a:cubicBezTo>
                  <a:pt x="126" y="48"/>
                  <a:pt x="128" y="46"/>
                  <a:pt x="128" y="44"/>
                </a:cubicBezTo>
                <a:cubicBezTo>
                  <a:pt x="128" y="42"/>
                  <a:pt x="126" y="40"/>
                  <a:pt x="124" y="40"/>
                </a:cubicBezTo>
                <a:cubicBezTo>
                  <a:pt x="52" y="40"/>
                  <a:pt x="52" y="40"/>
                  <a:pt x="52" y="40"/>
                </a:cubicBezTo>
                <a:cubicBezTo>
                  <a:pt x="50" y="40"/>
                  <a:pt x="48" y="42"/>
                  <a:pt x="48" y="44"/>
                </a:cubicBezTo>
                <a:cubicBezTo>
                  <a:pt x="48" y="46"/>
                  <a:pt x="50" y="48"/>
                  <a:pt x="52" y="48"/>
                </a:cubicBezTo>
                <a:moveTo>
                  <a:pt x="136" y="60"/>
                </a:moveTo>
                <a:cubicBezTo>
                  <a:pt x="136" y="58"/>
                  <a:pt x="134" y="56"/>
                  <a:pt x="132" y="56"/>
                </a:cubicBezTo>
                <a:cubicBezTo>
                  <a:pt x="44" y="56"/>
                  <a:pt x="44" y="56"/>
                  <a:pt x="44" y="56"/>
                </a:cubicBezTo>
                <a:cubicBezTo>
                  <a:pt x="42" y="56"/>
                  <a:pt x="40" y="58"/>
                  <a:pt x="40" y="60"/>
                </a:cubicBezTo>
                <a:cubicBezTo>
                  <a:pt x="40" y="62"/>
                  <a:pt x="42" y="64"/>
                  <a:pt x="44" y="64"/>
                </a:cubicBezTo>
                <a:cubicBezTo>
                  <a:pt x="132" y="64"/>
                  <a:pt x="132" y="64"/>
                  <a:pt x="132" y="64"/>
                </a:cubicBezTo>
                <a:cubicBezTo>
                  <a:pt x="134" y="64"/>
                  <a:pt x="136" y="62"/>
                  <a:pt x="136" y="60"/>
                </a:cubicBezTo>
                <a:moveTo>
                  <a:pt x="176" y="82"/>
                </a:moveTo>
                <a:cubicBezTo>
                  <a:pt x="176" y="82"/>
                  <a:pt x="176" y="82"/>
                  <a:pt x="176" y="8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5" y="1"/>
                  <a:pt x="134" y="0"/>
                  <a:pt x="132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42" y="0"/>
                  <a:pt x="41" y="1"/>
                  <a:pt x="40" y="2"/>
                </a:cubicBezTo>
                <a:cubicBezTo>
                  <a:pt x="40" y="2"/>
                  <a:pt x="40" y="2"/>
                  <a:pt x="40" y="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3"/>
                  <a:pt x="0" y="83"/>
                  <a:pt x="0" y="84"/>
                </a:cubicBezTo>
                <a:cubicBezTo>
                  <a:pt x="0" y="140"/>
                  <a:pt x="0" y="140"/>
                  <a:pt x="0" y="140"/>
                </a:cubicBezTo>
                <a:cubicBezTo>
                  <a:pt x="0" y="142"/>
                  <a:pt x="2" y="144"/>
                  <a:pt x="4" y="144"/>
                </a:cubicBezTo>
                <a:cubicBezTo>
                  <a:pt x="172" y="144"/>
                  <a:pt x="172" y="144"/>
                  <a:pt x="172" y="144"/>
                </a:cubicBezTo>
                <a:cubicBezTo>
                  <a:pt x="174" y="144"/>
                  <a:pt x="176" y="142"/>
                  <a:pt x="176" y="140"/>
                </a:cubicBezTo>
                <a:cubicBezTo>
                  <a:pt x="176" y="84"/>
                  <a:pt x="176" y="84"/>
                  <a:pt x="176" y="84"/>
                </a:cubicBezTo>
                <a:cubicBezTo>
                  <a:pt x="176" y="83"/>
                  <a:pt x="176" y="83"/>
                  <a:pt x="176" y="82"/>
                </a:cubicBezTo>
                <a:moveTo>
                  <a:pt x="46" y="8"/>
                </a:moveTo>
                <a:cubicBezTo>
                  <a:pt x="130" y="8"/>
                  <a:pt x="130" y="8"/>
                  <a:pt x="130" y="8"/>
                </a:cubicBezTo>
                <a:cubicBezTo>
                  <a:pt x="166" y="80"/>
                  <a:pt x="166" y="80"/>
                  <a:pt x="166" y="80"/>
                </a:cubicBezTo>
                <a:cubicBezTo>
                  <a:pt x="116" y="80"/>
                  <a:pt x="116" y="80"/>
                  <a:pt x="116" y="80"/>
                </a:cubicBezTo>
                <a:cubicBezTo>
                  <a:pt x="114" y="80"/>
                  <a:pt x="112" y="82"/>
                  <a:pt x="112" y="84"/>
                </a:cubicBezTo>
                <a:cubicBezTo>
                  <a:pt x="112" y="97"/>
                  <a:pt x="101" y="108"/>
                  <a:pt x="88" y="108"/>
                </a:cubicBezTo>
                <a:cubicBezTo>
                  <a:pt x="75" y="108"/>
                  <a:pt x="64" y="97"/>
                  <a:pt x="64" y="84"/>
                </a:cubicBezTo>
                <a:cubicBezTo>
                  <a:pt x="64" y="82"/>
                  <a:pt x="62" y="80"/>
                  <a:pt x="60" y="80"/>
                </a:cubicBezTo>
                <a:cubicBezTo>
                  <a:pt x="10" y="80"/>
                  <a:pt x="10" y="80"/>
                  <a:pt x="10" y="80"/>
                </a:cubicBezTo>
                <a:lnTo>
                  <a:pt x="46" y="8"/>
                </a:lnTo>
                <a:close/>
                <a:moveTo>
                  <a:pt x="168" y="136"/>
                </a:moveTo>
                <a:cubicBezTo>
                  <a:pt x="8" y="136"/>
                  <a:pt x="8" y="136"/>
                  <a:pt x="8" y="136"/>
                </a:cubicBezTo>
                <a:cubicBezTo>
                  <a:pt x="8" y="88"/>
                  <a:pt x="8" y="88"/>
                  <a:pt x="8" y="88"/>
                </a:cubicBezTo>
                <a:cubicBezTo>
                  <a:pt x="56" y="88"/>
                  <a:pt x="56" y="88"/>
                  <a:pt x="56" y="88"/>
                </a:cubicBezTo>
                <a:cubicBezTo>
                  <a:pt x="58" y="104"/>
                  <a:pt x="72" y="116"/>
                  <a:pt x="88" y="116"/>
                </a:cubicBezTo>
                <a:cubicBezTo>
                  <a:pt x="104" y="116"/>
                  <a:pt x="118" y="104"/>
                  <a:pt x="120" y="88"/>
                </a:cubicBezTo>
                <a:cubicBezTo>
                  <a:pt x="168" y="88"/>
                  <a:pt x="168" y="88"/>
                  <a:pt x="168" y="88"/>
                </a:cubicBezTo>
                <a:lnTo>
                  <a:pt x="168" y="136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0" name="Google Shape;170;p27"/>
          <p:cNvSpPr txBox="1"/>
          <p:nvPr/>
        </p:nvSpPr>
        <p:spPr>
          <a:xfrm>
            <a:off x="799394" y="339334"/>
            <a:ext cx="6206955" cy="471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pPr lvl="0"/>
            <a:r>
              <a:rPr lang="ru-RU" sz="1197" dirty="0" smtClean="0">
                <a:solidFill>
                  <a:schemeClr val="bg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2.10 Итоги Семестра</a:t>
            </a:r>
            <a:endParaRPr lang="ru-RU" sz="1197" dirty="0">
              <a:solidFill>
                <a:schemeClr val="bg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0000500000000000000" pitchFamily="2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8565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6" name="Заголовок 3">
            <a:extLst>
              <a:ext uri="{FF2B5EF4-FFF2-40B4-BE49-F238E27FC236}">
                <a16:creationId xmlns:a16="http://schemas.microsoft.com/office/drawing/2014/main" id="{9C7528D9-7D86-4DF6-80BF-E9839B8922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484" y="567891"/>
            <a:ext cx="11039926" cy="847276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«Обучаемые» </a:t>
            </a:r>
            <a:r>
              <a:rPr lang="ru-RU" sz="3200" b="1" dirty="0" smtClean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преобразования</a:t>
            </a:r>
            <a:endParaRPr lang="ru-RU" sz="3200" dirty="0">
              <a:latin typeface="Montserrat" panose="00000500000000000000" pitchFamily="2" charset="-52"/>
            </a:endParaRPr>
          </a:p>
        </p:txBody>
      </p:sp>
      <p:sp>
        <p:nvSpPr>
          <p:cNvPr id="20" name="Заголовок 1">
            <a:extLst>
              <a:ext uri="{FF2B5EF4-FFF2-40B4-BE49-F238E27FC236}">
                <a16:creationId xmlns:a16="http://schemas.microsoft.com/office/drawing/2014/main" id="{DC4E39AE-9375-4750-AE9A-1E4ABFABD0EF}"/>
              </a:ext>
            </a:extLst>
          </p:cNvPr>
          <p:cNvSpPr txBox="1">
            <a:spLocks/>
          </p:cNvSpPr>
          <p:nvPr/>
        </p:nvSpPr>
        <p:spPr>
          <a:xfrm>
            <a:off x="767409" y="1202875"/>
            <a:ext cx="10009112" cy="12020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На </a:t>
            </a:r>
            <a:r>
              <a:rPr lang="ru-RU" sz="2400" dirty="0" smtClean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тестовых/новых </a:t>
            </a:r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данных тоже надо будет как-то вставлять пропуски</a:t>
            </a:r>
          </a:p>
        </p:txBody>
      </p:sp>
      <p:sp>
        <p:nvSpPr>
          <p:cNvPr id="21" name="Прямоугольник 20"/>
          <p:cNvSpPr/>
          <p:nvPr/>
        </p:nvSpPr>
        <p:spPr>
          <a:xfrm>
            <a:off x="623392" y="2492896"/>
            <a:ext cx="847578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C586C0"/>
                </a:solidFill>
                <a:latin typeface="Courier New" panose="02070309020205020404" pitchFamily="49" charset="0"/>
              </a:rPr>
              <a:t>from</a:t>
            </a:r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000" dirty="0" err="1">
                <a:solidFill>
                  <a:srgbClr val="D4D4D4"/>
                </a:solidFill>
                <a:latin typeface="Courier New" panose="02070309020205020404" pitchFamily="49" charset="0"/>
              </a:rPr>
              <a:t>sklearn.impute</a:t>
            </a:r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000" dirty="0">
                <a:solidFill>
                  <a:srgbClr val="C586C0"/>
                </a:solidFill>
                <a:latin typeface="Courier New" panose="02070309020205020404" pitchFamily="49" charset="0"/>
              </a:rPr>
              <a:t>import</a:t>
            </a:r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000" dirty="0" err="1">
                <a:solidFill>
                  <a:srgbClr val="D4D4D4"/>
                </a:solidFill>
                <a:latin typeface="Courier New" panose="02070309020205020404" pitchFamily="49" charset="0"/>
              </a:rPr>
              <a:t>SimpleImputer</a:t>
            </a:r>
            <a:endParaRPr lang="en-US" sz="2000" dirty="0">
              <a:solidFill>
                <a:srgbClr val="D4D4D4"/>
              </a:solidFill>
              <a:latin typeface="Courier New" panose="02070309020205020404" pitchFamily="49" charset="0"/>
            </a:endParaRPr>
          </a:p>
        </p:txBody>
      </p:sp>
      <p:sp>
        <p:nvSpPr>
          <p:cNvPr id="22" name="Прямоугольник 21"/>
          <p:cNvSpPr/>
          <p:nvPr/>
        </p:nvSpPr>
        <p:spPr>
          <a:xfrm>
            <a:off x="623392" y="2924944"/>
            <a:ext cx="756084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err="1">
                <a:solidFill>
                  <a:srgbClr val="D4D4D4"/>
                </a:solidFill>
                <a:latin typeface="Courier New" panose="02070309020205020404" pitchFamily="49" charset="0"/>
              </a:rPr>
              <a:t>num_imputer</a:t>
            </a:r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 = </a:t>
            </a:r>
            <a:r>
              <a:rPr lang="en-US" sz="2000" dirty="0" err="1">
                <a:solidFill>
                  <a:srgbClr val="D4D4D4"/>
                </a:solidFill>
                <a:latin typeface="Courier New" panose="02070309020205020404" pitchFamily="49" charset="0"/>
              </a:rPr>
              <a:t>SimpleImputer</a:t>
            </a:r>
            <a:r>
              <a:rPr lang="en-U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strategy=</a:t>
            </a:r>
            <a:r>
              <a:rPr lang="en-US" sz="2000" dirty="0">
                <a:solidFill>
                  <a:srgbClr val="CE9178"/>
                </a:solidFill>
                <a:latin typeface="Courier New" panose="02070309020205020404" pitchFamily="49" charset="0"/>
              </a:rPr>
              <a:t>'median'</a:t>
            </a:r>
            <a:r>
              <a:rPr lang="en-U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en-US" sz="20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23" name="Прямоугольник 22"/>
          <p:cNvSpPr/>
          <p:nvPr/>
        </p:nvSpPr>
        <p:spPr>
          <a:xfrm>
            <a:off x="695400" y="4077072"/>
            <a:ext cx="950505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err="1">
                <a:solidFill>
                  <a:srgbClr val="D4D4D4"/>
                </a:solidFill>
                <a:latin typeface="Courier New" panose="02070309020205020404" pitchFamily="49" charset="0"/>
              </a:rPr>
              <a:t>cat_imputer</a:t>
            </a:r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 = </a:t>
            </a:r>
            <a:r>
              <a:rPr lang="en-US" sz="2000" dirty="0" err="1">
                <a:solidFill>
                  <a:srgbClr val="D4D4D4"/>
                </a:solidFill>
                <a:latin typeface="Courier New" panose="02070309020205020404" pitchFamily="49" charset="0"/>
              </a:rPr>
              <a:t>SimpleImputer</a:t>
            </a:r>
            <a:r>
              <a:rPr lang="en-U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strategy=</a:t>
            </a:r>
            <a:r>
              <a:rPr lang="en-US" sz="2000" dirty="0">
                <a:solidFill>
                  <a:srgbClr val="CE9178"/>
                </a:solidFill>
                <a:latin typeface="Courier New" panose="02070309020205020404" pitchFamily="49" charset="0"/>
              </a:rPr>
              <a:t>'</a:t>
            </a:r>
            <a:r>
              <a:rPr lang="en-US" sz="2000" dirty="0" err="1">
                <a:solidFill>
                  <a:srgbClr val="CE9178"/>
                </a:solidFill>
                <a:latin typeface="Courier New" panose="02070309020205020404" pitchFamily="49" charset="0"/>
              </a:rPr>
              <a:t>most_frequent</a:t>
            </a:r>
            <a:r>
              <a:rPr lang="en-US" sz="2000" dirty="0">
                <a:solidFill>
                  <a:srgbClr val="CE9178"/>
                </a:solidFill>
                <a:latin typeface="Courier New" panose="02070309020205020404" pitchFamily="49" charset="0"/>
              </a:rPr>
              <a:t>'</a:t>
            </a:r>
            <a:r>
              <a:rPr lang="en-U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en-US" sz="20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24" name="Прямоугольник 23"/>
          <p:cNvSpPr/>
          <p:nvPr/>
        </p:nvSpPr>
        <p:spPr>
          <a:xfrm>
            <a:off x="1127448" y="3356992"/>
            <a:ext cx="878497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err="1">
                <a:solidFill>
                  <a:srgbClr val="D4D4D4"/>
                </a:solidFill>
                <a:latin typeface="Courier New" panose="02070309020205020404" pitchFamily="49" charset="0"/>
              </a:rPr>
              <a:t>num_imputer.fit_transform</a:t>
            </a:r>
            <a:r>
              <a:rPr lang="en-U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sz="2000" dirty="0" err="1">
                <a:solidFill>
                  <a:srgbClr val="D4D4D4"/>
                </a:solidFill>
                <a:latin typeface="Courier New" panose="02070309020205020404" pitchFamily="49" charset="0"/>
              </a:rPr>
              <a:t>X_train</a:t>
            </a:r>
            <a:r>
              <a:rPr lang="en-U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[</a:t>
            </a:r>
            <a:r>
              <a:rPr lang="en-US" sz="2000" dirty="0" err="1">
                <a:solidFill>
                  <a:srgbClr val="D4D4D4"/>
                </a:solidFill>
                <a:latin typeface="Courier New" panose="02070309020205020404" pitchFamily="49" charset="0"/>
              </a:rPr>
              <a:t>num_columns</a:t>
            </a:r>
            <a:r>
              <a:rPr lang="en-U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])</a:t>
            </a:r>
            <a:endParaRPr lang="en-US" sz="20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25" name="Прямоугольник 24"/>
          <p:cNvSpPr/>
          <p:nvPr/>
        </p:nvSpPr>
        <p:spPr>
          <a:xfrm>
            <a:off x="1127448" y="3717032"/>
            <a:ext cx="849694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err="1">
                <a:solidFill>
                  <a:srgbClr val="D4D4D4"/>
                </a:solidFill>
                <a:latin typeface="Courier New" panose="02070309020205020404" pitchFamily="49" charset="0"/>
              </a:rPr>
              <a:t>num_imputer.transform</a:t>
            </a:r>
            <a:r>
              <a:rPr lang="en-U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sz="2000" dirty="0" err="1">
                <a:solidFill>
                  <a:srgbClr val="D4D4D4"/>
                </a:solidFill>
                <a:latin typeface="Courier New" panose="02070309020205020404" pitchFamily="49" charset="0"/>
              </a:rPr>
              <a:t>X_test</a:t>
            </a:r>
            <a:r>
              <a:rPr lang="en-U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[</a:t>
            </a:r>
            <a:r>
              <a:rPr lang="en-US" sz="2000" dirty="0" err="1">
                <a:solidFill>
                  <a:srgbClr val="D4D4D4"/>
                </a:solidFill>
                <a:latin typeface="Courier New" panose="02070309020205020404" pitchFamily="49" charset="0"/>
              </a:rPr>
              <a:t>num_columns</a:t>
            </a:r>
            <a:r>
              <a:rPr lang="en-U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])</a:t>
            </a:r>
            <a:endParaRPr lang="en-US" sz="20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26" name="Прямоугольник 25"/>
          <p:cNvSpPr/>
          <p:nvPr/>
        </p:nvSpPr>
        <p:spPr>
          <a:xfrm>
            <a:off x="1343472" y="4797152"/>
            <a:ext cx="664797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err="1">
                <a:solidFill>
                  <a:srgbClr val="D4D4D4"/>
                </a:solidFill>
                <a:latin typeface="Courier New" panose="02070309020205020404" pitchFamily="49" charset="0"/>
              </a:rPr>
              <a:t>cat_imputer.transform</a:t>
            </a:r>
            <a:r>
              <a:rPr lang="en-U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sz="2000" dirty="0" err="1">
                <a:solidFill>
                  <a:srgbClr val="D4D4D4"/>
                </a:solidFill>
                <a:latin typeface="Courier New" panose="02070309020205020404" pitchFamily="49" charset="0"/>
              </a:rPr>
              <a:t>X_test</a:t>
            </a:r>
            <a:r>
              <a:rPr lang="en-U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[</a:t>
            </a:r>
            <a:r>
              <a:rPr lang="en-US" sz="2000" dirty="0" err="1">
                <a:solidFill>
                  <a:srgbClr val="D4D4D4"/>
                </a:solidFill>
                <a:latin typeface="Courier New" panose="02070309020205020404" pitchFamily="49" charset="0"/>
              </a:rPr>
              <a:t>cat_columns</a:t>
            </a:r>
            <a:r>
              <a:rPr lang="en-U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])</a:t>
            </a:r>
            <a:endParaRPr lang="en-US" sz="20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27" name="Прямоугольник 26"/>
          <p:cNvSpPr/>
          <p:nvPr/>
        </p:nvSpPr>
        <p:spPr>
          <a:xfrm>
            <a:off x="1271464" y="4437112"/>
            <a:ext cx="849694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err="1">
                <a:solidFill>
                  <a:srgbClr val="D4D4D4"/>
                </a:solidFill>
                <a:latin typeface="Courier New" panose="02070309020205020404" pitchFamily="49" charset="0"/>
              </a:rPr>
              <a:t>cat_imputer.fit_transform</a:t>
            </a:r>
            <a:r>
              <a:rPr lang="en-U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sz="2000" dirty="0" err="1">
                <a:solidFill>
                  <a:srgbClr val="D4D4D4"/>
                </a:solidFill>
                <a:latin typeface="Courier New" panose="02070309020205020404" pitchFamily="49" charset="0"/>
              </a:rPr>
              <a:t>X_train</a:t>
            </a:r>
            <a:r>
              <a:rPr lang="en-U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[</a:t>
            </a:r>
            <a:r>
              <a:rPr lang="en-US" sz="2000" dirty="0" err="1">
                <a:solidFill>
                  <a:srgbClr val="D4D4D4"/>
                </a:solidFill>
                <a:latin typeface="Courier New" panose="02070309020205020404" pitchFamily="49" charset="0"/>
              </a:rPr>
              <a:t>cat_columns</a:t>
            </a:r>
            <a:r>
              <a:rPr lang="en-U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])</a:t>
            </a:r>
            <a:endParaRPr lang="en-US" sz="20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28" name="Заголовок 1">
            <a:extLst>
              <a:ext uri="{FF2B5EF4-FFF2-40B4-BE49-F238E27FC236}">
                <a16:creationId xmlns:a16="http://schemas.microsoft.com/office/drawing/2014/main" id="{DC4E39AE-9375-4750-AE9A-1E4ABFABD0EF}"/>
              </a:ext>
            </a:extLst>
          </p:cNvPr>
          <p:cNvSpPr txBox="1">
            <a:spLocks/>
          </p:cNvSpPr>
          <p:nvPr/>
        </p:nvSpPr>
        <p:spPr>
          <a:xfrm>
            <a:off x="624996" y="5373216"/>
            <a:ext cx="10967864" cy="7418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400" dirty="0" smtClean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В идеале </a:t>
            </a:r>
            <a:r>
              <a:rPr lang="ru-RU" sz="2400" b="1" dirty="0" smtClean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проверять</a:t>
            </a:r>
            <a:r>
              <a:rPr lang="ru-RU" sz="2400" dirty="0" smtClean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 как </a:t>
            </a:r>
            <a:r>
              <a:rPr lang="ru-RU" sz="2400" b="1" dirty="0" err="1" smtClean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гиперпараметр</a:t>
            </a:r>
            <a:r>
              <a:rPr lang="ru-RU" sz="2400" dirty="0" smtClean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2400" dirty="0" smtClean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на кросс-</a:t>
            </a:r>
            <a:r>
              <a:rPr lang="ru-RU" sz="2400" dirty="0" err="1" smtClean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валидации</a:t>
            </a:r>
            <a:endParaRPr lang="ru-RU" sz="24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7924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2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0000500000000000000" pitchFamily="2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8565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6" name="Заголовок 3">
            <a:extLst>
              <a:ext uri="{FF2B5EF4-FFF2-40B4-BE49-F238E27FC236}">
                <a16:creationId xmlns:a16="http://schemas.microsoft.com/office/drawing/2014/main" id="{9C7528D9-7D86-4DF6-80BF-E9839B8922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8312" y="567891"/>
            <a:ext cx="11039926" cy="598222"/>
          </a:xfrm>
        </p:spPr>
        <p:txBody>
          <a:bodyPr>
            <a:normAutofit fontScale="90000"/>
          </a:bodyPr>
          <a:lstStyle/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Предварительная обработка числовых данных</a:t>
            </a:r>
            <a:endParaRPr lang="ru-RU" sz="3200" b="1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AE1050DD-FB3E-46CD-8322-5F7F889AA70B}"/>
              </a:ext>
            </a:extLst>
          </p:cNvPr>
          <p:cNvSpPr txBox="1">
            <a:spLocks/>
          </p:cNvSpPr>
          <p:nvPr/>
        </p:nvSpPr>
        <p:spPr>
          <a:xfrm>
            <a:off x="1919536" y="873070"/>
            <a:ext cx="7920880" cy="827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None/>
            </a:pPr>
            <a:r>
              <a:rPr lang="ru-RU" sz="2800" b="1" smtClean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Стандартизация</a:t>
            </a:r>
            <a:endParaRPr lang="ru-RU" sz="2800" b="1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69134084-5444-4AF3-893B-4C47B7C38339}"/>
                  </a:ext>
                </a:extLst>
              </p:cNvPr>
              <p:cNvSpPr/>
              <p:nvPr/>
            </p:nvSpPr>
            <p:spPr>
              <a:xfrm>
                <a:off x="1991544" y="1556792"/>
                <a:ext cx="3019735" cy="106016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Montserrat" panose="020B0604020202020204" charset="-52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X</m:t>
                          </m:r>
                        </m:e>
                        <m:sup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p>
                      <m:r>
                        <m:rPr>
                          <m:nor/>
                        </m:rPr>
                        <a:rPr lang="en-US" sz="2800" dirty="0">
                          <a:solidFill>
                            <a:schemeClr val="bg1"/>
                          </a:solidFill>
                          <a:latin typeface="Montserrat" panose="020B0604020202020204" charset="-52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μ</m:t>
                              </m:r>
                            </m:e>
                            <m:sub>
                              <m: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Montserrat" panose="020B0604020202020204" charset="-52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num>
                        <m:den>
                          <m:sSub>
                            <m:sSubPr>
                              <m:ctrlP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  <a:latin typeface="Montserrat" panose="020B0604020202020204" charset="-52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69134084-5444-4AF3-893B-4C47B7C383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1544" y="1556792"/>
                <a:ext cx="3019735" cy="106016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B6D994A7-A7FD-4C7B-8668-D9E7041367BC}"/>
                  </a:ext>
                </a:extLst>
              </p:cNvPr>
              <p:cNvSpPr/>
              <p:nvPr/>
            </p:nvSpPr>
            <p:spPr>
              <a:xfrm>
                <a:off x="5015880" y="1556792"/>
                <a:ext cx="7077508" cy="42479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μ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bg1"/>
                    </a:solidFill>
                    <a:latin typeface="Montserrat" panose="020B0604020202020204" charset="-52"/>
                  </a:rPr>
                  <a:t> </a:t>
                </a:r>
                <a:r>
                  <a:rPr lang="ru-RU" sz="2000" dirty="0">
                    <a:solidFill>
                      <a:schemeClr val="bg1"/>
                    </a:solidFill>
                    <a:latin typeface="Montserrat" panose="020B0604020202020204" charset="-52"/>
                    <a:cs typeface="Times New Roman" panose="02020603050405020304" pitchFamily="18" charset="0"/>
                  </a:rPr>
                  <a:t>среднее значение </a:t>
                </a:r>
                <a:r>
                  <a:rPr lang="en-US" sz="2000" dirty="0">
                    <a:solidFill>
                      <a:schemeClr val="bg1"/>
                    </a:solidFill>
                    <a:latin typeface="Montserrat" panose="020B0604020202020204" charset="-52"/>
                    <a:cs typeface="Times New Roman" panose="02020603050405020304" pitchFamily="18" charset="0"/>
                  </a:rPr>
                  <a:t>j-</a:t>
                </a:r>
                <a:r>
                  <a:rPr lang="ru-RU" sz="2000" dirty="0">
                    <a:solidFill>
                      <a:schemeClr val="bg1"/>
                    </a:solidFill>
                    <a:latin typeface="Montserrat" panose="020B0604020202020204" charset="-52"/>
                    <a:cs typeface="Times New Roman" panose="02020603050405020304" pitchFamily="18" charset="0"/>
                  </a:rPr>
                  <a:t>го признака</a:t>
                </a:r>
                <a:endParaRPr lang="ru-RU" sz="2800" dirty="0">
                  <a:solidFill>
                    <a:schemeClr val="bg1"/>
                  </a:solidFill>
                  <a:latin typeface="Montserrat" panose="020B0604020202020204" charset="-5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B6D994A7-A7FD-4C7B-8668-D9E7041367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5880" y="1556792"/>
                <a:ext cx="7077508" cy="424796"/>
              </a:xfrm>
              <a:prstGeom prst="rect">
                <a:avLst/>
              </a:prstGeom>
              <a:blipFill>
                <a:blip r:embed="rId5"/>
                <a:stretch>
                  <a:fillRect t="-5714" b="-20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8AAAA3C3-A246-4A78-BC7A-FDAE75485470}"/>
                  </a:ext>
                </a:extLst>
              </p:cNvPr>
              <p:cNvSpPr/>
              <p:nvPr/>
            </p:nvSpPr>
            <p:spPr>
              <a:xfrm>
                <a:off x="5011279" y="1970530"/>
                <a:ext cx="7149807" cy="42479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σ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bg1"/>
                    </a:solidFill>
                    <a:latin typeface="Montserrat" panose="020B0604020202020204" charset="-52"/>
                  </a:rPr>
                  <a:t> </a:t>
                </a:r>
                <a:r>
                  <a:rPr lang="ru-RU" sz="2000" dirty="0">
                    <a:solidFill>
                      <a:schemeClr val="bg1"/>
                    </a:solidFill>
                    <a:latin typeface="Montserrat" panose="020B0604020202020204" charset="-52"/>
                    <a:cs typeface="Times New Roman" panose="02020603050405020304" pitchFamily="18" charset="0"/>
                  </a:rPr>
                  <a:t>стандартное отклонение </a:t>
                </a:r>
                <a:r>
                  <a:rPr lang="en-US" sz="2000" dirty="0">
                    <a:solidFill>
                      <a:schemeClr val="bg1"/>
                    </a:solidFill>
                    <a:latin typeface="Montserrat" panose="020B0604020202020204" charset="-52"/>
                    <a:cs typeface="Times New Roman" panose="02020603050405020304" pitchFamily="18" charset="0"/>
                  </a:rPr>
                  <a:t>j-</a:t>
                </a:r>
                <a:r>
                  <a:rPr lang="ru-RU" sz="2000" dirty="0">
                    <a:solidFill>
                      <a:schemeClr val="bg1"/>
                    </a:solidFill>
                    <a:latin typeface="Montserrat" panose="020B0604020202020204" charset="-52"/>
                    <a:cs typeface="Times New Roman" panose="02020603050405020304" pitchFamily="18" charset="0"/>
                  </a:rPr>
                  <a:t>го признака</a:t>
                </a:r>
                <a:endParaRPr lang="ru-RU" sz="2800" dirty="0">
                  <a:solidFill>
                    <a:schemeClr val="bg1"/>
                  </a:solidFill>
                  <a:latin typeface="Montserrat" panose="020B0604020202020204" charset="-5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8AAAA3C3-A246-4A78-BC7A-FDAE754854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1279" y="1970530"/>
                <a:ext cx="7149807" cy="424796"/>
              </a:xfrm>
              <a:prstGeom prst="rect">
                <a:avLst/>
              </a:prstGeom>
              <a:blipFill>
                <a:blip r:embed="rId6"/>
                <a:stretch>
                  <a:fillRect t="-5714" b="-20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6EE23934-4C08-4575-B351-E1E4FF40BB36}"/>
                  </a:ext>
                </a:extLst>
              </p:cNvPr>
              <p:cNvSpPr/>
              <p:nvPr/>
            </p:nvSpPr>
            <p:spPr>
              <a:xfrm>
                <a:off x="407368" y="1844824"/>
                <a:ext cx="1811856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𝑋</m:t>
                      </m:r>
                      <m:sSup>
                        <m:sSup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Montserrat" panose="020B0604020202020204" charset="-52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28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Montserrat" panose="020B0604020202020204" charset="-52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2800" b="1" dirty="0">
                              <a:solidFill>
                                <a:schemeClr val="bg1"/>
                              </a:solidFill>
                              <a:latin typeface="Montserrat" panose="020B0604020202020204" charset="-52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n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Montserrat" panose="020B0604020202020204" charset="-52"/>
                </a:endParaRPr>
              </a:p>
            </p:txBody>
          </p:sp>
        </mc:Choice>
        <mc:Fallback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6EE23934-4C08-4575-B351-E1E4FF40BB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368" y="1844824"/>
                <a:ext cx="1811856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Заголовок 1">
            <a:extLst>
              <a:ext uri="{FF2B5EF4-FFF2-40B4-BE49-F238E27FC236}">
                <a16:creationId xmlns:a16="http://schemas.microsoft.com/office/drawing/2014/main" id="{AE1050DD-FB3E-46CD-8322-5F7F889AA70B}"/>
              </a:ext>
            </a:extLst>
          </p:cNvPr>
          <p:cNvSpPr txBox="1">
            <a:spLocks/>
          </p:cNvSpPr>
          <p:nvPr/>
        </p:nvSpPr>
        <p:spPr>
          <a:xfrm>
            <a:off x="1847528" y="2241222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Нормализаци</a:t>
            </a:r>
            <a:r>
              <a:rPr lang="ru-RU" sz="3200" b="1" dirty="0" smtClean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я</a:t>
            </a:r>
            <a:endParaRPr lang="ru-RU" sz="3200" b="1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69134084-5444-4AF3-893B-4C47B7C38339}"/>
                  </a:ext>
                </a:extLst>
              </p:cNvPr>
              <p:cNvSpPr/>
              <p:nvPr/>
            </p:nvSpPr>
            <p:spPr>
              <a:xfrm>
                <a:off x="2423592" y="2924944"/>
                <a:ext cx="3019735" cy="10749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Montserrat" panose="020B0604020202020204" charset="-52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X</m:t>
                          </m:r>
                        </m:e>
                        <m:sup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p>
                      <m:r>
                        <m:rPr>
                          <m:nor/>
                        </m:rPr>
                        <a:rPr lang="en-US" sz="2800" dirty="0">
                          <a:solidFill>
                            <a:schemeClr val="bg1"/>
                          </a:solidFill>
                          <a:latin typeface="Montserrat" panose="020B0604020202020204" charset="-52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8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𝑗</m:t>
                                  </m:r>
                                </m:e>
                                <m:sub>
                                  <m:r>
                                    <a:rPr lang="en-US" sz="28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𝑚𝑖𝑛</m:t>
                                  </m:r>
                                </m:sub>
                              </m:sSub>
                            </m:sub>
                          </m:sSub>
                          <m:r>
                            <m:rPr>
                              <m:nor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Montserrat" panose="020B0604020202020204" charset="-52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num>
                        <m:den>
                          <m:sSub>
                            <m:sSubPr>
                              <m:ctrlP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8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𝑗</m:t>
                                  </m:r>
                                </m:e>
                                <m:sub>
                                  <m:r>
                                    <a:rPr lang="en-US" sz="28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𝑚𝑎𝑥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8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𝑗</m:t>
                                  </m:r>
                                </m:e>
                                <m:sub>
                                  <m:r>
                                    <a:rPr lang="en-US" sz="28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𝑚𝑖𝑛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  <a:latin typeface="Montserrat" panose="020B0604020202020204" charset="-52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69134084-5444-4AF3-893B-4C47B7C383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3592" y="2924944"/>
                <a:ext cx="3019735" cy="10749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6EE23934-4C08-4575-B351-E1E4FF40BB36}"/>
                  </a:ext>
                </a:extLst>
              </p:cNvPr>
              <p:cNvSpPr/>
              <p:nvPr/>
            </p:nvSpPr>
            <p:spPr>
              <a:xfrm>
                <a:off x="479376" y="3284984"/>
                <a:ext cx="1811856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𝑋</m:t>
                      </m:r>
                      <m:sSup>
                        <m:sSup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Montserrat" panose="020B0604020202020204" charset="-52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28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Montserrat" panose="020B0604020202020204" charset="-52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2800" b="1" dirty="0">
                              <a:solidFill>
                                <a:schemeClr val="bg1"/>
                              </a:solidFill>
                              <a:latin typeface="Montserrat" panose="020B0604020202020204" charset="-52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n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Montserrat" panose="020B0604020202020204" charset="-52"/>
                </a:endParaRPr>
              </a:p>
            </p:txBody>
          </p:sp>
        </mc:Choice>
        <mc:Fallback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6EE23934-4C08-4575-B351-E1E4FF40BB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376" y="3284984"/>
                <a:ext cx="1811856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69134084-5444-4AF3-893B-4C47B7C38339}"/>
                  </a:ext>
                </a:extLst>
              </p:cNvPr>
              <p:cNvSpPr/>
              <p:nvPr/>
            </p:nvSpPr>
            <p:spPr>
              <a:xfrm>
                <a:off x="2927648" y="4653136"/>
                <a:ext cx="3019735" cy="106016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Montserrat" panose="020B0604020202020204" charset="-52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X</m:t>
                          </m:r>
                        </m:e>
                        <m:sup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p>
                      <m:r>
                        <m:rPr>
                          <m:nor/>
                        </m:rPr>
                        <a:rPr lang="en-US" sz="2800" dirty="0">
                          <a:solidFill>
                            <a:schemeClr val="bg1"/>
                          </a:solidFill>
                          <a:latin typeface="Montserrat" panose="020B0604020202020204" charset="-52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8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ru-RU" sz="28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US" sz="2800" b="0" i="0" dirty="0" smtClean="0">
                              <a:solidFill>
                                <a:schemeClr val="bg1"/>
                              </a:solidFill>
                              <a:latin typeface="Montserrat" panose="020B0604020202020204" charset="-52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8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US" sz="2800" b="0" i="0" dirty="0" smtClean="0">
                              <a:solidFill>
                                <a:schemeClr val="bg1"/>
                              </a:solidFill>
                              <a:latin typeface="Montserrat" panose="020B0604020202020204" charset="-52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 </m:t>
                          </m:r>
                        </m:num>
                        <m:den>
                          <m:sSub>
                            <m:sSubPr>
                              <m:ctrlP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sz="28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Montserrat" panose="020B0604020202020204" charset="-52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Montserrat" panose="020B0604020202020204" charset="-52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Montserrat" panose="020B0604020202020204" charset="-52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Montserrat" panose="020B0604020202020204" charset="-52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  <a:latin typeface="Montserrat" panose="020B0604020202020204" charset="-52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69134084-5444-4AF3-893B-4C47B7C383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7648" y="4653136"/>
                <a:ext cx="3019735" cy="106016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6EE23934-4C08-4575-B351-E1E4FF40BB36}"/>
                  </a:ext>
                </a:extLst>
              </p:cNvPr>
              <p:cNvSpPr/>
              <p:nvPr/>
            </p:nvSpPr>
            <p:spPr>
              <a:xfrm>
                <a:off x="551384" y="4941168"/>
                <a:ext cx="1811856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𝑋</m:t>
                      </m:r>
                      <m:sSup>
                        <m:sSup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Montserrat" panose="020B0604020202020204" charset="-52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28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Montserrat" panose="020B0604020202020204" charset="-52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2800" b="1" dirty="0">
                              <a:solidFill>
                                <a:schemeClr val="bg1"/>
                              </a:solidFill>
                              <a:latin typeface="Montserrat" panose="020B0604020202020204" charset="-52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n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Montserrat" panose="020B0604020202020204" charset="-52"/>
                </a:endParaRPr>
              </a:p>
            </p:txBody>
          </p:sp>
        </mc:Choice>
        <mc:Fallback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6EE23934-4C08-4575-B351-E1E4FF40BB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384" y="4941168"/>
                <a:ext cx="1811856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Заголовок 1">
            <a:extLst>
              <a:ext uri="{FF2B5EF4-FFF2-40B4-BE49-F238E27FC236}">
                <a16:creationId xmlns:a16="http://schemas.microsoft.com/office/drawing/2014/main" id="{AE1050DD-FB3E-46CD-8322-5F7F889AA70B}"/>
              </a:ext>
            </a:extLst>
          </p:cNvPr>
          <p:cNvSpPr txBox="1">
            <a:spLocks/>
          </p:cNvSpPr>
          <p:nvPr/>
        </p:nvSpPr>
        <p:spPr>
          <a:xfrm>
            <a:off x="1343472" y="3861048"/>
            <a:ext cx="9289032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Робастная стандартизация (</a:t>
            </a:r>
            <a:r>
              <a:rPr lang="ru-RU" sz="2800" b="1" dirty="0" err="1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квантильная</a:t>
            </a:r>
            <a:r>
              <a:rPr lang="ru-RU" sz="28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)</a:t>
            </a:r>
          </a:p>
        </p:txBody>
      </p:sp>
      <p:sp>
        <p:nvSpPr>
          <p:cNvPr id="19" name="Заголовок 1">
            <a:extLst>
              <a:ext uri="{FF2B5EF4-FFF2-40B4-BE49-F238E27FC236}">
                <a16:creationId xmlns:a16="http://schemas.microsoft.com/office/drawing/2014/main" id="{AE1050DD-FB3E-46CD-8322-5F7F889AA70B}"/>
              </a:ext>
            </a:extLst>
          </p:cNvPr>
          <p:cNvSpPr txBox="1">
            <a:spLocks/>
          </p:cNvSpPr>
          <p:nvPr/>
        </p:nvSpPr>
        <p:spPr>
          <a:xfrm>
            <a:off x="335360" y="5805264"/>
            <a:ext cx="11449272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dirty="0" smtClean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Линейное Преобразование (не влияет на распределение)</a:t>
            </a:r>
            <a:endParaRPr lang="ru-RU" sz="28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4798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0000500000000000000" pitchFamily="2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8565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6" name="Заголовок 3">
            <a:extLst>
              <a:ext uri="{FF2B5EF4-FFF2-40B4-BE49-F238E27FC236}">
                <a16:creationId xmlns:a16="http://schemas.microsoft.com/office/drawing/2014/main" id="{9C7528D9-7D86-4DF6-80BF-E9839B8922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8312" y="567891"/>
            <a:ext cx="11039926" cy="598222"/>
          </a:xfrm>
        </p:spPr>
        <p:txBody>
          <a:bodyPr>
            <a:normAutofit fontScale="90000"/>
          </a:bodyPr>
          <a:lstStyle/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Предварительная обработка числовых данных</a:t>
            </a:r>
            <a:endParaRPr lang="ru-RU" sz="3200" b="1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20" name="Заголовок 1">
            <a:extLst>
              <a:ext uri="{FF2B5EF4-FFF2-40B4-BE49-F238E27FC236}">
                <a16:creationId xmlns:a16="http://schemas.microsoft.com/office/drawing/2014/main" id="{AE1050DD-FB3E-46CD-8322-5F7F889AA70B}"/>
              </a:ext>
            </a:extLst>
          </p:cNvPr>
          <p:cNvSpPr txBox="1">
            <a:spLocks/>
          </p:cNvSpPr>
          <p:nvPr/>
        </p:nvSpPr>
        <p:spPr>
          <a:xfrm>
            <a:off x="335360" y="5805264"/>
            <a:ext cx="11449272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Нелинейное Преобразование (влияет на распределение)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A058177F-39FD-4937-B663-80E42B0911FF}"/>
                  </a:ext>
                </a:extLst>
              </p:cNvPr>
              <p:cNvSpPr/>
              <p:nvPr/>
            </p:nvSpPr>
            <p:spPr>
              <a:xfrm>
                <a:off x="-240704" y="1772816"/>
                <a:ext cx="2973058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b="0" i="0" dirty="0" smtClean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X</m:t>
                          </m:r>
                        </m:e>
                        <m:sup>
                          <m:r>
                            <a:rPr lang="en-US" sz="32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p>
                      <m:r>
                        <m:rPr>
                          <m:nor/>
                        </m:rPr>
                        <a:rPr lang="en-US" sz="3200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20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ln</m:t>
                          </m:r>
                        </m:fName>
                        <m:e>
                          <m: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𝑋</m:t>
                          </m:r>
                        </m:e>
                      </m:func>
                    </m:oMath>
                  </m:oMathPara>
                </a14:m>
                <a:endParaRPr lang="en-US" sz="3200" dirty="0">
                  <a:solidFill>
                    <a:schemeClr val="bg1"/>
                  </a:solidFill>
                  <a:latin typeface="Linux Libertine"/>
                </a:endParaRPr>
              </a:p>
            </p:txBody>
          </p:sp>
        </mc:Choice>
        <mc:Fallback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A058177F-39FD-4937-B663-80E42B0911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40704" y="1772816"/>
                <a:ext cx="2973058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AE611343-F2CE-41F5-897D-8BADDE9653DD}"/>
                  </a:ext>
                </a:extLst>
              </p:cNvPr>
              <p:cNvSpPr/>
              <p:nvPr/>
            </p:nvSpPr>
            <p:spPr>
              <a:xfrm>
                <a:off x="-312712" y="2564904"/>
                <a:ext cx="2973058" cy="63966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b="0" i="0" dirty="0" smtClean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X</m:t>
                          </m:r>
                        </m:e>
                        <m:sup>
                          <m:r>
                            <a:rPr lang="en-US" sz="32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p>
                      <m:r>
                        <m:rPr>
                          <m:nor/>
                        </m:rPr>
                        <a:rPr lang="en-US" sz="3200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32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𝑋</m:t>
                          </m:r>
                        </m:e>
                      </m:rad>
                    </m:oMath>
                  </m:oMathPara>
                </a14:m>
                <a:endParaRPr lang="en-US" sz="3200" dirty="0">
                  <a:solidFill>
                    <a:schemeClr val="bg1"/>
                  </a:solidFill>
                  <a:latin typeface="Linux Libertine"/>
                </a:endParaRPr>
              </a:p>
            </p:txBody>
          </p:sp>
        </mc:Choice>
        <mc:Fallback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AE611343-F2CE-41F5-897D-8BADDE9653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12712" y="2564904"/>
                <a:ext cx="2973058" cy="63966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B06991AB-2CE4-4FE9-970F-8F5F8D63C656}"/>
                  </a:ext>
                </a:extLst>
              </p:cNvPr>
              <p:cNvSpPr/>
              <p:nvPr/>
            </p:nvSpPr>
            <p:spPr>
              <a:xfrm>
                <a:off x="-168696" y="3356992"/>
                <a:ext cx="2973058" cy="60792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b="0" i="0" dirty="0" smtClean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X</m:t>
                          </m:r>
                        </m:e>
                        <m:sup>
                          <m:r>
                            <a:rPr lang="en-US" sz="32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p>
                      <m:sSup>
                        <m:sSupPr>
                          <m:ctrlP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m:rPr>
                              <m:nor/>
                            </m:rPr>
                            <a:rPr lang="en-US" sz="3200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X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l-GR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λ</m:t>
                          </m:r>
                        </m:sup>
                      </m:sSup>
                      <m:r>
                        <a:rPr lang="en-US" sz="3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3200" b="0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</m:oMath>
                  </m:oMathPara>
                </a14:m>
                <a:endParaRPr lang="en-US" sz="3200" dirty="0">
                  <a:solidFill>
                    <a:schemeClr val="bg1"/>
                  </a:solidFill>
                  <a:latin typeface="Linux Libertine"/>
                </a:endParaRPr>
              </a:p>
            </p:txBody>
          </p:sp>
        </mc:Choice>
        <mc:Fallback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B06991AB-2CE4-4FE9-970F-8F5F8D63C6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68696" y="3356992"/>
                <a:ext cx="2973058" cy="60792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4" name="Picture 2">
            <a:extLst>
              <a:ext uri="{FF2B5EF4-FFF2-40B4-BE49-F238E27FC236}">
                <a16:creationId xmlns:a16="http://schemas.microsoft.com/office/drawing/2014/main" id="{7439373E-FF37-42CC-BA97-9374715F86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465806" y="1658595"/>
            <a:ext cx="2075386" cy="1439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>
            <a:extLst>
              <a:ext uri="{FF2B5EF4-FFF2-40B4-BE49-F238E27FC236}">
                <a16:creationId xmlns:a16="http://schemas.microsoft.com/office/drawing/2014/main" id="{89C4A548-0512-4B32-9D48-0F60CCBF0B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5801" y="3353745"/>
            <a:ext cx="3126812" cy="2144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6">
            <a:extLst>
              <a:ext uri="{FF2B5EF4-FFF2-40B4-BE49-F238E27FC236}">
                <a16:creationId xmlns:a16="http://schemas.microsoft.com/office/drawing/2014/main" id="{04757E2B-956B-47C3-B767-66960B60F9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5800" y="1340768"/>
            <a:ext cx="3096345" cy="2075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>
            <a:extLst>
              <a:ext uri="{FF2B5EF4-FFF2-40B4-BE49-F238E27FC236}">
                <a16:creationId xmlns:a16="http://schemas.microsoft.com/office/drawing/2014/main" id="{7439373E-FF37-42CC-BA97-9374715F86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0137" y="3353540"/>
            <a:ext cx="3097708" cy="2148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5286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2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0000500000000000000" pitchFamily="2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8565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6" name="Заголовок 3">
            <a:extLst>
              <a:ext uri="{FF2B5EF4-FFF2-40B4-BE49-F238E27FC236}">
                <a16:creationId xmlns:a16="http://schemas.microsoft.com/office/drawing/2014/main" id="{9C7528D9-7D86-4DF6-80BF-E9839B8922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8312" y="567891"/>
            <a:ext cx="11039926" cy="598222"/>
          </a:xfrm>
        </p:spPr>
        <p:txBody>
          <a:bodyPr>
            <a:normAutofit fontScale="90000"/>
          </a:bodyPr>
          <a:lstStyle/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Предварительная обработка числовых данных</a:t>
            </a:r>
            <a:endParaRPr lang="ru-RU" sz="3200" b="1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pic>
        <p:nvPicPr>
          <p:cNvPr id="15" name="Рисунок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5663" y="1299254"/>
            <a:ext cx="7056784" cy="5292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37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0000500000000000000" pitchFamily="2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8565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6" name="Заголовок 3">
            <a:extLst>
              <a:ext uri="{FF2B5EF4-FFF2-40B4-BE49-F238E27FC236}">
                <a16:creationId xmlns:a16="http://schemas.microsoft.com/office/drawing/2014/main" id="{9C7528D9-7D86-4DF6-80BF-E9839B8922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8312" y="567891"/>
            <a:ext cx="11039926" cy="598222"/>
          </a:xfrm>
        </p:spPr>
        <p:txBody>
          <a:bodyPr>
            <a:normAutofit fontScale="90000"/>
          </a:bodyPr>
          <a:lstStyle/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Целевую метку тоже можно обработать</a:t>
            </a: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360" y="1124744"/>
            <a:ext cx="6153269" cy="2508907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9816" y="3717032"/>
            <a:ext cx="7121961" cy="2903878"/>
          </a:xfrm>
          <a:prstGeom prst="rect">
            <a:avLst/>
          </a:prstGeom>
        </p:spPr>
      </p:pic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AE1050DD-FB3E-46CD-8322-5F7F889AA70B}"/>
              </a:ext>
            </a:extLst>
          </p:cNvPr>
          <p:cNvSpPr txBox="1">
            <a:spLocks/>
          </p:cNvSpPr>
          <p:nvPr/>
        </p:nvSpPr>
        <p:spPr>
          <a:xfrm>
            <a:off x="168832" y="4755101"/>
            <a:ext cx="4007768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Не забудьте сделать обратное преобразование после предсказания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1628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1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0000500000000000000" pitchFamily="2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8565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6" name="Заголовок 3">
            <a:extLst>
              <a:ext uri="{FF2B5EF4-FFF2-40B4-BE49-F238E27FC236}">
                <a16:creationId xmlns:a16="http://schemas.microsoft.com/office/drawing/2014/main" id="{9C7528D9-7D86-4DF6-80BF-E9839B8922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567891"/>
            <a:ext cx="12239625" cy="598222"/>
          </a:xfrm>
        </p:spPr>
        <p:txBody>
          <a:bodyPr>
            <a:normAutofit fontScale="90000"/>
          </a:bodyPr>
          <a:lstStyle/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Предварительная обработка категориальных данных</a:t>
            </a:r>
          </a:p>
        </p:txBody>
      </p:sp>
      <p:sp>
        <p:nvSpPr>
          <p:cNvPr id="15" name="Заголовок 1">
            <a:extLst>
              <a:ext uri="{FF2B5EF4-FFF2-40B4-BE49-F238E27FC236}">
                <a16:creationId xmlns:a16="http://schemas.microsoft.com/office/drawing/2014/main" id="{37195A0A-DDE3-4662-A559-66F86E465264}"/>
              </a:ext>
            </a:extLst>
          </p:cNvPr>
          <p:cNvSpPr txBox="1">
            <a:spLocks/>
          </p:cNvSpPr>
          <p:nvPr/>
        </p:nvSpPr>
        <p:spPr>
          <a:xfrm>
            <a:off x="1271464" y="2780928"/>
            <a:ext cx="7920880" cy="827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Font typeface="Arial"/>
              <a:buNone/>
            </a:pPr>
            <a:r>
              <a:rPr lang="tr-TR" sz="2800" b="1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One-hot Encoding</a:t>
            </a:r>
            <a:endParaRPr lang="tr-TR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DF9E4355-29C7-4512-9338-3FC738755760}"/>
              </a:ext>
            </a:extLst>
          </p:cNvPr>
          <p:cNvSpPr/>
          <p:nvPr/>
        </p:nvSpPr>
        <p:spPr>
          <a:xfrm>
            <a:off x="695400" y="1124744"/>
            <a:ext cx="722537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Цвет</a:t>
            </a: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 </a:t>
            </a:r>
            <a:r>
              <a:rPr lang="en-US" sz="2800" dirty="0">
                <a:solidFill>
                  <a:schemeClr val="bg1"/>
                </a:solidFill>
                <a:latin typeface="Montserrat" panose="00000500000000000000" pitchFamily="2" charset="-52"/>
              </a:rPr>
              <a:t>{</a:t>
            </a:r>
            <a:r>
              <a:rPr lang="ru-RU" sz="2800" dirty="0">
                <a:solidFill>
                  <a:srgbClr val="FF0000"/>
                </a:solidFill>
                <a:latin typeface="Montserrat" panose="00000500000000000000" pitchFamily="2" charset="-52"/>
              </a:rPr>
              <a:t>Красный</a:t>
            </a:r>
            <a:r>
              <a:rPr lang="en-US" sz="2800" dirty="0">
                <a:solidFill>
                  <a:schemeClr val="bg1"/>
                </a:solidFill>
                <a:latin typeface="Montserrat" panose="00000500000000000000" pitchFamily="2" charset="-52"/>
              </a:rPr>
              <a:t>,</a:t>
            </a:r>
            <a:r>
              <a:rPr lang="ru-RU" sz="2800" dirty="0">
                <a:solidFill>
                  <a:schemeClr val="bg1"/>
                </a:solidFill>
                <a:latin typeface="Montserrat" panose="00000500000000000000" pitchFamily="2" charset="-52"/>
              </a:rPr>
              <a:t> </a:t>
            </a:r>
            <a:r>
              <a:rPr lang="ru-RU" sz="2800" dirty="0">
                <a:solidFill>
                  <a:srgbClr val="00B050"/>
                </a:solidFill>
                <a:latin typeface="Montserrat" panose="00000500000000000000" pitchFamily="2" charset="-52"/>
              </a:rPr>
              <a:t>Зеленый</a:t>
            </a:r>
            <a:r>
              <a:rPr lang="en-US" sz="2800" dirty="0">
                <a:solidFill>
                  <a:schemeClr val="bg1"/>
                </a:solidFill>
                <a:latin typeface="Montserrat" panose="00000500000000000000" pitchFamily="2" charset="-52"/>
              </a:rPr>
              <a:t>,</a:t>
            </a:r>
            <a:r>
              <a:rPr lang="ru-RU" sz="2800" dirty="0">
                <a:solidFill>
                  <a:schemeClr val="bg1"/>
                </a:solidFill>
                <a:latin typeface="Montserrat" panose="00000500000000000000" pitchFamily="2" charset="-52"/>
              </a:rPr>
              <a:t> </a:t>
            </a:r>
            <a:r>
              <a:rPr lang="ru-RU" sz="2800" dirty="0">
                <a:solidFill>
                  <a:srgbClr val="0070C0"/>
                </a:solidFill>
                <a:latin typeface="Montserrat" panose="00000500000000000000" pitchFamily="2" charset="-52"/>
              </a:rPr>
              <a:t>Синий</a:t>
            </a:r>
            <a:r>
              <a:rPr lang="en-US" sz="2800" dirty="0">
                <a:solidFill>
                  <a:schemeClr val="bg1"/>
                </a:solidFill>
                <a:latin typeface="Montserrat" panose="00000500000000000000" pitchFamily="2" charset="-52"/>
              </a:rPr>
              <a:t>,</a:t>
            </a:r>
            <a:r>
              <a:rPr lang="ru-RU" sz="2800" dirty="0">
                <a:solidFill>
                  <a:schemeClr val="bg1"/>
                </a:solidFill>
                <a:latin typeface="Montserrat" panose="00000500000000000000" pitchFamily="2" charset="-52"/>
              </a:rPr>
              <a:t> Белый</a:t>
            </a:r>
            <a:r>
              <a:rPr lang="en-US" sz="2800" dirty="0">
                <a:solidFill>
                  <a:schemeClr val="bg1"/>
                </a:solidFill>
                <a:latin typeface="Montserrat" panose="00000500000000000000" pitchFamily="2" charset="-52"/>
              </a:rPr>
              <a:t>}</a:t>
            </a: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1A2CD5BA-2E8A-411C-BB79-1D5BCAF3FF49}"/>
              </a:ext>
            </a:extLst>
          </p:cNvPr>
          <p:cNvSpPr/>
          <p:nvPr/>
        </p:nvSpPr>
        <p:spPr>
          <a:xfrm>
            <a:off x="767408" y="2132856"/>
            <a:ext cx="345158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Цвет</a:t>
            </a: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 {1,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2,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3,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4}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4F4918B0-0760-4311-9BAC-6F461BEFF619}"/>
                  </a:ext>
                </a:extLst>
              </p:cNvPr>
              <p:cNvSpPr/>
              <p:nvPr/>
            </p:nvSpPr>
            <p:spPr>
              <a:xfrm>
                <a:off x="551384" y="3645024"/>
                <a:ext cx="3340915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×1</m:t>
                          </m:r>
                        </m:sup>
                      </m:sSup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sSup>
                        <m:sSupPr>
                          <m:ctrlP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l-GR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Ξ</m:t>
                          </m:r>
                        </m:e>
                        <m:sup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</m:sSup>
                    </m:oMath>
                  </m:oMathPara>
                </a14:m>
                <a:endParaRPr lang="en-US" sz="40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4F4918B0-0760-4311-9BAC-6F461BEFF6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384" y="3645024"/>
                <a:ext cx="3340915" cy="7078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8CE8A4E5-8833-4246-824F-F64E43BF9D58}"/>
                  </a:ext>
                </a:extLst>
              </p:cNvPr>
              <p:cNvSpPr/>
              <p:nvPr/>
            </p:nvSpPr>
            <p:spPr>
              <a:xfrm>
                <a:off x="263352" y="4365104"/>
                <a:ext cx="4537741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8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80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l</m:t>
                    </m:r>
                    <m:r>
                      <m:rPr>
                        <m:sty m:val="p"/>
                      </m:rPr>
                      <a:rPr lang="en-US" sz="2800" b="0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en</m:t>
                    </m:r>
                    <m:r>
                      <a:rPr lang="en-US" sz="2800" b="0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2800" b="0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np</m:t>
                    </m:r>
                    <m:r>
                      <a:rPr lang="en-US" sz="2800" b="0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m:rPr>
                        <m:sty m:val="p"/>
                      </m:rPr>
                      <a:rPr lang="en-US" sz="2800" b="0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unique</m:t>
                    </m:r>
                    <m:d>
                      <m:dPr>
                        <m:ctrlPr>
                          <a:rPr lang="en-US" sz="28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u-RU" sz="28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</a:t>
                </a:r>
                <a:endParaRPr lang="en-US" sz="28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8CE8A4E5-8833-4246-824F-F64E43BF9D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352" y="4365104"/>
                <a:ext cx="4537741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8" name="Таблица 5">
            <a:extLst>
              <a:ext uri="{FF2B5EF4-FFF2-40B4-BE49-F238E27FC236}">
                <a16:creationId xmlns:a16="http://schemas.microsoft.com/office/drawing/2014/main" id="{53B1B93F-0A5C-484E-A481-E889EB6298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3519046"/>
              </p:ext>
            </p:extLst>
          </p:nvPr>
        </p:nvGraphicFramePr>
        <p:xfrm>
          <a:off x="4371158" y="3789040"/>
          <a:ext cx="2729603" cy="2800800"/>
        </p:xfrm>
        <a:graphic>
          <a:graphicData uri="http://schemas.openxmlformats.org/drawingml/2006/table">
            <a:tbl>
              <a:tblPr firstRow="1" bandRow="1">
                <a:tableStyleId>{125E5076-3810-47DD-B79F-674D7AD40C01}</a:tableStyleId>
              </a:tblPr>
              <a:tblGrid>
                <a:gridCol w="2729603">
                  <a:extLst>
                    <a:ext uri="{9D8B030D-6E8A-4147-A177-3AD203B41FA5}">
                      <a16:colId xmlns:a16="http://schemas.microsoft.com/office/drawing/2014/main" val="4056593265"/>
                    </a:ext>
                  </a:extLst>
                </a:gridCol>
              </a:tblGrid>
              <a:tr h="640800">
                <a:tc>
                  <a:txBody>
                    <a:bodyPr/>
                    <a:lstStyle/>
                    <a:p>
                      <a:pPr algn="ctr"/>
                      <a:r>
                        <a:rPr kumimoji="0" lang="ru-RU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ontserrat" panose="00000500000000000000" pitchFamily="2" charset="-52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Цвет</a:t>
                      </a:r>
                      <a:endParaRPr lang="ru-RU" sz="1200" dirty="0">
                        <a:latin typeface="Montserrat" panose="00000500000000000000" pitchFamily="2" charset="-52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2101280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kumimoji="0" lang="ru-RU" sz="18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ontserrat" panose="00000500000000000000" pitchFamily="2" charset="-52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Красный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4858605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kumimoji="0" lang="ru-RU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ontserrat" panose="00000500000000000000" pitchFamily="2" charset="-52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Зеленый</a:t>
                      </a:r>
                      <a:endParaRPr kumimoji="0" lang="ru-RU" sz="18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Montserrat" panose="00000500000000000000" pitchFamily="2" charset="-52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9502493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kumimoji="0" lang="ru-RU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ontserrat" panose="00000500000000000000" pitchFamily="2" charset="-52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Синий</a:t>
                      </a:r>
                      <a:endParaRPr kumimoji="0" lang="ru-RU" sz="18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Montserrat" panose="00000500000000000000" pitchFamily="2" charset="-52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5589660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kumimoji="0" lang="ru-RU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ontserrat" panose="00000500000000000000" pitchFamily="2" charset="-52"/>
                          <a:ea typeface="Verdana" panose="020B0604030504040204" pitchFamily="34" charset="0"/>
                          <a:cs typeface="Verdana" panose="020B0604030504040204" pitchFamily="34" charset="0"/>
                          <a:sym typeface="Arial"/>
                        </a:rPr>
                        <a:t>Белый</a:t>
                      </a:r>
                      <a:endParaRPr kumimoji="0" lang="ru-RU" sz="18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Montserrat" panose="00000500000000000000" pitchFamily="2" charset="-52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529304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sz="18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ontserrat" panose="00000500000000000000" pitchFamily="2" charset="-52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Красный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8505512"/>
                  </a:ext>
                </a:extLst>
              </a:tr>
            </a:tbl>
          </a:graphicData>
        </a:graphic>
      </p:graphicFrame>
      <p:graphicFrame>
        <p:nvGraphicFramePr>
          <p:cNvPr id="29" name="Таблица 3">
            <a:extLst>
              <a:ext uri="{FF2B5EF4-FFF2-40B4-BE49-F238E27FC236}">
                <a16:creationId xmlns:a16="http://schemas.microsoft.com/office/drawing/2014/main" id="{4F16CF7F-992E-426F-84B3-BD934B52AA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7906266"/>
              </p:ext>
            </p:extLst>
          </p:nvPr>
        </p:nvGraphicFramePr>
        <p:xfrm>
          <a:off x="7464152" y="3789040"/>
          <a:ext cx="4176000" cy="310278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44000">
                  <a:extLst>
                    <a:ext uri="{9D8B030D-6E8A-4147-A177-3AD203B41FA5}">
                      <a16:colId xmlns:a16="http://schemas.microsoft.com/office/drawing/2014/main" val="2344527463"/>
                    </a:ext>
                  </a:extLst>
                </a:gridCol>
                <a:gridCol w="1044000">
                  <a:extLst>
                    <a:ext uri="{9D8B030D-6E8A-4147-A177-3AD203B41FA5}">
                      <a16:colId xmlns:a16="http://schemas.microsoft.com/office/drawing/2014/main" val="556985766"/>
                    </a:ext>
                  </a:extLst>
                </a:gridCol>
                <a:gridCol w="1044000">
                  <a:extLst>
                    <a:ext uri="{9D8B030D-6E8A-4147-A177-3AD203B41FA5}">
                      <a16:colId xmlns:a16="http://schemas.microsoft.com/office/drawing/2014/main" val="3450339264"/>
                    </a:ext>
                  </a:extLst>
                </a:gridCol>
                <a:gridCol w="1044000">
                  <a:extLst>
                    <a:ext uri="{9D8B030D-6E8A-4147-A177-3AD203B41FA5}">
                      <a16:colId xmlns:a16="http://schemas.microsoft.com/office/drawing/2014/main" val="28827049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b="0" dirty="0">
                          <a:solidFill>
                            <a:schemeClr val="tx1"/>
                          </a:solidFill>
                        </a:rPr>
                        <a:t>Цвет Красный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0" dirty="0">
                          <a:solidFill>
                            <a:schemeClr val="tx1"/>
                          </a:solidFill>
                        </a:rPr>
                        <a:t>Цвет Зеленый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0" dirty="0">
                          <a:solidFill>
                            <a:schemeClr val="tx1"/>
                          </a:solidFill>
                        </a:rPr>
                        <a:t>Цвет Синий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0" dirty="0">
                          <a:solidFill>
                            <a:schemeClr val="tx1"/>
                          </a:solidFill>
                        </a:rPr>
                        <a:t> Цвет Белый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0368312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16737174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65365446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87674690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31155940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23626713"/>
                  </a:ext>
                </a:extLst>
              </a:tr>
            </a:tbl>
          </a:graphicData>
        </a:graphic>
      </p:graphicFrame>
      <p:sp>
        <p:nvSpPr>
          <p:cNvPr id="30" name="Заголовок 1">
            <a:extLst>
              <a:ext uri="{FF2B5EF4-FFF2-40B4-BE49-F238E27FC236}">
                <a16:creationId xmlns:a16="http://schemas.microsoft.com/office/drawing/2014/main" id="{37195A0A-DDE3-4662-A559-66F86E465264}"/>
              </a:ext>
            </a:extLst>
          </p:cNvPr>
          <p:cNvSpPr txBox="1">
            <a:spLocks/>
          </p:cNvSpPr>
          <p:nvPr/>
        </p:nvSpPr>
        <p:spPr>
          <a:xfrm>
            <a:off x="1127448" y="1484784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Ordinal Encoding</a:t>
            </a:r>
            <a:endParaRPr lang="tr-TR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1" name="Заголовок 1">
            <a:extLst>
              <a:ext uri="{FF2B5EF4-FFF2-40B4-BE49-F238E27FC236}">
                <a16:creationId xmlns:a16="http://schemas.microsoft.com/office/drawing/2014/main" id="{AE1050DD-FB3E-46CD-8322-5F7F889AA70B}"/>
              </a:ext>
            </a:extLst>
          </p:cNvPr>
          <p:cNvSpPr txBox="1">
            <a:spLocks/>
          </p:cNvSpPr>
          <p:nvPr/>
        </p:nvSpPr>
        <p:spPr>
          <a:xfrm>
            <a:off x="4439816" y="1988840"/>
            <a:ext cx="720080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Для предсказаний – </a:t>
            </a:r>
            <a:r>
              <a:rPr lang="en-US" sz="28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Label Encoding</a:t>
            </a:r>
            <a:endParaRPr lang="ru-RU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9246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18" grpId="0"/>
      <p:bldP spid="19" grpId="0"/>
      <p:bldP spid="3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0000500000000000000" pitchFamily="2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8565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6" name="Заголовок 3">
            <a:extLst>
              <a:ext uri="{FF2B5EF4-FFF2-40B4-BE49-F238E27FC236}">
                <a16:creationId xmlns:a16="http://schemas.microsoft.com/office/drawing/2014/main" id="{9C7528D9-7D86-4DF6-80BF-E9839B8922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567891"/>
            <a:ext cx="12239625" cy="598222"/>
          </a:xfrm>
        </p:spPr>
        <p:txBody>
          <a:bodyPr>
            <a:normAutofit fontScale="90000"/>
          </a:bodyPr>
          <a:lstStyle/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Редкие Категории</a:t>
            </a:r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641E09D0-7C27-4A36-AD60-0E4D9DD03D2B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91251" y="1534921"/>
            <a:ext cx="8428814" cy="4675415"/>
          </a:xfrm>
          <a:prstGeom prst="rect">
            <a:avLst/>
          </a:prstGeom>
        </p:spPr>
      </p:pic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9DED5755-D8F1-40EE-90C0-5844217AC008}"/>
              </a:ext>
            </a:extLst>
          </p:cNvPr>
          <p:cNvSpPr/>
          <p:nvPr/>
        </p:nvSpPr>
        <p:spPr>
          <a:xfrm>
            <a:off x="3072113" y="5208609"/>
            <a:ext cx="6247952" cy="1014427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A655AE0-525E-49A8-9FF4-FEE74B863187}"/>
              </a:ext>
            </a:extLst>
          </p:cNvPr>
          <p:cNvSpPr txBox="1"/>
          <p:nvPr/>
        </p:nvSpPr>
        <p:spPr>
          <a:xfrm>
            <a:off x="3426107" y="6425985"/>
            <a:ext cx="3680749" cy="380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https://www.kaggle.com/c/titanic</a:t>
            </a:r>
          </a:p>
        </p:txBody>
      </p:sp>
      <p:pic>
        <p:nvPicPr>
          <p:cNvPr id="23" name="Picture 4" descr="Иконка Титаник в стиле Стиль Офис">
            <a:extLst>
              <a:ext uri="{FF2B5EF4-FFF2-40B4-BE49-F238E27FC236}">
                <a16:creationId xmlns:a16="http://schemas.microsoft.com/office/drawing/2014/main" id="{9D0D6331-F3E6-46A8-81A3-65895B5DDC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2384" y="4720152"/>
            <a:ext cx="2164364" cy="2164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Заголовок 1">
            <a:extLst>
              <a:ext uri="{FF2B5EF4-FFF2-40B4-BE49-F238E27FC236}">
                <a16:creationId xmlns:a16="http://schemas.microsoft.com/office/drawing/2014/main" id="{AE1050DD-FB3E-46CD-8322-5F7F889AA70B}"/>
              </a:ext>
            </a:extLst>
          </p:cNvPr>
          <p:cNvSpPr txBox="1">
            <a:spLocks/>
          </p:cNvSpPr>
          <p:nvPr/>
        </p:nvSpPr>
        <p:spPr>
          <a:xfrm>
            <a:off x="2063552" y="2060848"/>
            <a:ext cx="6768752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dirty="0" smtClean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Редкие числовые тоже как-то видоизменить (удалить, заменить на квантиль)</a:t>
            </a:r>
            <a:endParaRPr lang="ru-RU" sz="24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</p:txBody>
      </p:sp>
      <p:sp>
        <p:nvSpPr>
          <p:cNvPr id="25" name="Заголовок 1">
            <a:extLst>
              <a:ext uri="{FF2B5EF4-FFF2-40B4-BE49-F238E27FC236}">
                <a16:creationId xmlns:a16="http://schemas.microsoft.com/office/drawing/2014/main" id="{AE1050DD-FB3E-46CD-8322-5F7F889AA70B}"/>
              </a:ext>
            </a:extLst>
          </p:cNvPr>
          <p:cNvSpPr txBox="1">
            <a:spLocks/>
          </p:cNvSpPr>
          <p:nvPr/>
        </p:nvSpPr>
        <p:spPr>
          <a:xfrm>
            <a:off x="2279576" y="3573016"/>
            <a:ext cx="6768752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dirty="0" smtClean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По хорошему «редкость» тоже проверять как </a:t>
            </a:r>
            <a:r>
              <a:rPr lang="ru-RU" sz="2400" dirty="0" err="1" smtClean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гиперпараметр</a:t>
            </a:r>
            <a:r>
              <a:rPr lang="ru-RU" sz="2400" dirty="0" smtClean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 модели на кросс-</a:t>
            </a:r>
            <a:r>
              <a:rPr lang="ru-RU" sz="2400" dirty="0" err="1" smtClean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валидации</a:t>
            </a:r>
            <a:endParaRPr lang="ru-RU" sz="24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4576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21" grpId="0" animBg="1"/>
      <p:bldP spid="24" grpId="0"/>
      <p:bldP spid="2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0000500000000000000" pitchFamily="2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8565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6" name="Заголовок 3">
            <a:extLst>
              <a:ext uri="{FF2B5EF4-FFF2-40B4-BE49-F238E27FC236}">
                <a16:creationId xmlns:a16="http://schemas.microsoft.com/office/drawing/2014/main" id="{9C7528D9-7D86-4DF6-80BF-E9839B8922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8312" y="567891"/>
            <a:ext cx="11039926" cy="598222"/>
          </a:xfrm>
        </p:spPr>
        <p:txBody>
          <a:bodyPr>
            <a:normAutofit fontScale="90000"/>
          </a:bodyPr>
          <a:lstStyle/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Делаем многое в рамках единого </a:t>
            </a:r>
            <a:r>
              <a:rPr lang="ru-RU" sz="3200" b="1" dirty="0" err="1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Pipeline</a:t>
            </a:r>
            <a:endParaRPr lang="ru-RU" sz="3200" b="1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144016" y="1052736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C586C0"/>
                </a:solidFill>
                <a:latin typeface="Courier New" panose="02070309020205020404" pitchFamily="49" charset="0"/>
              </a:rPr>
              <a:t>from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sklearn.pipeline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dirty="0">
                <a:solidFill>
                  <a:srgbClr val="C586C0"/>
                </a:solidFill>
                <a:latin typeface="Courier New" panose="02070309020205020404" pitchFamily="49" charset="0"/>
              </a:rPr>
              <a:t>import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Pipeline</a:t>
            </a:r>
          </a:p>
        </p:txBody>
      </p:sp>
      <p:sp>
        <p:nvSpPr>
          <p:cNvPr id="12" name="Прямоугольник 11"/>
          <p:cNvSpPr/>
          <p:nvPr/>
        </p:nvSpPr>
        <p:spPr>
          <a:xfrm>
            <a:off x="5519936" y="1124744"/>
            <a:ext cx="85206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586C0"/>
                </a:solidFill>
                <a:latin typeface="Courier New" panose="02070309020205020404" pitchFamily="49" charset="0"/>
              </a:rPr>
              <a:t>from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sklearn.compose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dirty="0">
                <a:solidFill>
                  <a:srgbClr val="C586C0"/>
                </a:solidFill>
                <a:latin typeface="Courier New" panose="02070309020205020404" pitchFamily="49" charset="0"/>
              </a:rPr>
              <a:t>import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ColumnTransformer</a:t>
            </a:r>
            <a:endParaRPr lang="en-US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144016" y="1340768"/>
            <a:ext cx="972108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586C0"/>
                </a:solidFill>
                <a:latin typeface="Courier New" panose="02070309020205020404" pitchFamily="49" charset="0"/>
              </a:rPr>
              <a:t>from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sklearn.impute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dirty="0">
                <a:solidFill>
                  <a:srgbClr val="C586C0"/>
                </a:solidFill>
                <a:latin typeface="Courier New" panose="02070309020205020404" pitchFamily="49" charset="0"/>
              </a:rPr>
              <a:t>import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SimpleImputer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/>
            </a:r>
            <a:b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</a:br>
            <a:r>
              <a:rPr lang="en-US" dirty="0">
                <a:solidFill>
                  <a:srgbClr val="C586C0"/>
                </a:solidFill>
                <a:latin typeface="Courier New" panose="02070309020205020404" pitchFamily="49" charset="0"/>
              </a:rPr>
              <a:t>from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sklearn.preprocessing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dirty="0">
                <a:solidFill>
                  <a:srgbClr val="C586C0"/>
                </a:solidFill>
                <a:latin typeface="Courier New" panose="02070309020205020404" pitchFamily="49" charset="0"/>
              </a:rPr>
              <a:t>import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OneHotEncoder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MinMaxScaler</a:t>
            </a:r>
            <a:endParaRPr lang="en-US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0" y="2024495"/>
            <a:ext cx="8419256" cy="12434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numerical_pipe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= Pipeline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([</a:t>
            </a:r>
            <a:endParaRPr lang="en-US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   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CE9178"/>
                </a:solidFill>
                <a:latin typeface="Courier New" panose="02070309020205020404" pitchFamily="49" charset="0"/>
              </a:rPr>
              <a:t>'imputer'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SimpleImputer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strategy=</a:t>
            </a:r>
            <a:r>
              <a:rPr lang="en-US" dirty="0">
                <a:solidFill>
                  <a:srgbClr val="CE9178"/>
                </a:solidFill>
                <a:latin typeface="Courier New" panose="02070309020205020404" pitchFamily="49" charset="0"/>
              </a:rPr>
              <a:t>'median'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)),</a:t>
            </a:r>
            <a:endParaRPr lang="en-US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   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CE9178"/>
                </a:solidFill>
                <a:latin typeface="Courier New" panose="02070309020205020404" pitchFamily="49" charset="0"/>
              </a:rPr>
              <a:t>'scaler'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MinMaxScaler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())</a:t>
            </a:r>
            <a:endParaRPr lang="en-US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])</a:t>
            </a:r>
            <a:endParaRPr lang="en-US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0" y="4457436"/>
            <a:ext cx="7771556" cy="12434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>
                <a:solidFill>
                  <a:srgbClr val="D4D4D4"/>
                </a:solidFill>
                <a:latin typeface="Courier New" panose="02070309020205020404" pitchFamily="49" charset="0"/>
              </a:rPr>
              <a:t>preprocessors = ColumnTransformer</a:t>
            </a:r>
            <a:r>
              <a:rPr lang="pt-BR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pt-BR" dirty="0">
                <a:solidFill>
                  <a:srgbClr val="D4D4D4"/>
                </a:solidFill>
                <a:latin typeface="Courier New" panose="02070309020205020404" pitchFamily="49" charset="0"/>
              </a:rPr>
              <a:t>transformers=</a:t>
            </a:r>
            <a:r>
              <a:rPr lang="pt-BR" dirty="0">
                <a:solidFill>
                  <a:srgbClr val="DCDCDC"/>
                </a:solidFill>
                <a:latin typeface="Courier New" panose="02070309020205020404" pitchFamily="49" charset="0"/>
              </a:rPr>
              <a:t>[</a:t>
            </a:r>
            <a:endParaRPr lang="pt-BR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pt-BR" dirty="0">
                <a:solidFill>
                  <a:srgbClr val="D4D4D4"/>
                </a:solidFill>
                <a:latin typeface="Courier New" panose="02070309020205020404" pitchFamily="49" charset="0"/>
              </a:rPr>
              <a:t>    </a:t>
            </a:r>
            <a:r>
              <a:rPr lang="pt-BR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pt-BR" dirty="0">
                <a:solidFill>
                  <a:srgbClr val="CE9178"/>
                </a:solidFill>
                <a:latin typeface="Courier New" panose="02070309020205020404" pitchFamily="49" charset="0"/>
              </a:rPr>
              <a:t>'num'</a:t>
            </a:r>
            <a:r>
              <a:rPr lang="pt-BR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pt-BR" dirty="0">
                <a:solidFill>
                  <a:srgbClr val="D4D4D4"/>
                </a:solidFill>
                <a:latin typeface="Courier New" panose="02070309020205020404" pitchFamily="49" charset="0"/>
              </a:rPr>
              <a:t> numerical_pipe</a:t>
            </a:r>
            <a:r>
              <a:rPr lang="pt-BR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pt-BR" dirty="0">
                <a:solidFill>
                  <a:srgbClr val="D4D4D4"/>
                </a:solidFill>
                <a:latin typeface="Courier New" panose="02070309020205020404" pitchFamily="49" charset="0"/>
              </a:rPr>
              <a:t> num_columns</a:t>
            </a:r>
            <a:r>
              <a:rPr lang="pt-BR" dirty="0">
                <a:solidFill>
                  <a:srgbClr val="DCDCDC"/>
                </a:solidFill>
                <a:latin typeface="Courier New" panose="02070309020205020404" pitchFamily="49" charset="0"/>
              </a:rPr>
              <a:t>),</a:t>
            </a:r>
            <a:endParaRPr lang="pt-BR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pt-BR" dirty="0">
                <a:solidFill>
                  <a:srgbClr val="D4D4D4"/>
                </a:solidFill>
                <a:latin typeface="Courier New" panose="02070309020205020404" pitchFamily="49" charset="0"/>
              </a:rPr>
              <a:t>    </a:t>
            </a:r>
            <a:r>
              <a:rPr lang="pt-BR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pt-BR" dirty="0">
                <a:solidFill>
                  <a:srgbClr val="CE9178"/>
                </a:solidFill>
                <a:latin typeface="Courier New" panose="02070309020205020404" pitchFamily="49" charset="0"/>
              </a:rPr>
              <a:t>'cat'</a:t>
            </a:r>
            <a:r>
              <a:rPr lang="pt-BR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pt-BR" dirty="0">
                <a:solidFill>
                  <a:srgbClr val="D4D4D4"/>
                </a:solidFill>
                <a:latin typeface="Courier New" panose="02070309020205020404" pitchFamily="49" charset="0"/>
              </a:rPr>
              <a:t> categorical_pipe</a:t>
            </a:r>
            <a:r>
              <a:rPr lang="pt-BR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pt-BR" dirty="0">
                <a:solidFill>
                  <a:srgbClr val="D4D4D4"/>
                </a:solidFill>
                <a:latin typeface="Courier New" panose="02070309020205020404" pitchFamily="49" charset="0"/>
              </a:rPr>
              <a:t> cat_columns</a:t>
            </a:r>
            <a:r>
              <a:rPr lang="pt-BR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pt-BR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pt-BR" dirty="0">
                <a:solidFill>
                  <a:srgbClr val="DCDCDC"/>
                </a:solidFill>
                <a:latin typeface="Courier New" panose="02070309020205020404" pitchFamily="49" charset="0"/>
              </a:rPr>
              <a:t>])</a:t>
            </a:r>
            <a:endParaRPr lang="pt-BR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6" name="Прямоугольник 15"/>
          <p:cNvSpPr/>
          <p:nvPr/>
        </p:nvSpPr>
        <p:spPr>
          <a:xfrm>
            <a:off x="-88900" y="3228307"/>
            <a:ext cx="12905234" cy="12434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categorical_pipe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= Pipeline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([</a:t>
            </a:r>
            <a:endParaRPr lang="en-US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   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CE9178"/>
                </a:solidFill>
                <a:latin typeface="Courier New" panose="02070309020205020404" pitchFamily="49" charset="0"/>
              </a:rPr>
              <a:t>'imputer'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SimpleImputer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strategy=</a:t>
            </a:r>
            <a:r>
              <a:rPr lang="en-US" dirty="0">
                <a:solidFill>
                  <a:srgbClr val="CE9178"/>
                </a:solidFill>
                <a:latin typeface="Courier New" panose="02070309020205020404" pitchFamily="49" charset="0"/>
              </a:rPr>
              <a:t>'</a:t>
            </a:r>
            <a:r>
              <a:rPr lang="en-US" dirty="0" err="1">
                <a:solidFill>
                  <a:srgbClr val="CE9178"/>
                </a:solidFill>
                <a:latin typeface="Courier New" panose="02070309020205020404" pitchFamily="49" charset="0"/>
              </a:rPr>
              <a:t>most_frequent</a:t>
            </a:r>
            <a:r>
              <a:rPr lang="en-US" dirty="0">
                <a:solidFill>
                  <a:srgbClr val="CE9178"/>
                </a:solidFill>
                <a:latin typeface="Courier New" panose="02070309020205020404" pitchFamily="49" charset="0"/>
              </a:rPr>
              <a:t>'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)),</a:t>
            </a:r>
            <a:endParaRPr lang="en-US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   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CE9178"/>
                </a:solidFill>
                <a:latin typeface="Courier New" panose="02070309020205020404" pitchFamily="49" charset="0"/>
              </a:rPr>
              <a:t>'encoder'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OneHotEncoder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drop=</a:t>
            </a:r>
            <a:r>
              <a:rPr lang="en-US" dirty="0">
                <a:solidFill>
                  <a:srgbClr val="CE9178"/>
                </a:solidFill>
                <a:latin typeface="Courier New" panose="02070309020205020404" pitchFamily="49" charset="0"/>
              </a:rPr>
              <a:t>'</a:t>
            </a:r>
            <a:r>
              <a:rPr lang="en-US" dirty="0" err="1">
                <a:solidFill>
                  <a:srgbClr val="CE9178"/>
                </a:solidFill>
                <a:latin typeface="Courier New" panose="02070309020205020404" pitchFamily="49" charset="0"/>
              </a:rPr>
              <a:t>if_binary</a:t>
            </a:r>
            <a:r>
              <a:rPr lang="en-US" dirty="0">
                <a:solidFill>
                  <a:srgbClr val="CE9178"/>
                </a:solidFill>
                <a:latin typeface="Courier New" panose="02070309020205020404" pitchFamily="49" charset="0"/>
              </a:rPr>
              <a:t>'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handle_unknown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=</a:t>
            </a:r>
            <a:r>
              <a:rPr lang="en-US" dirty="0">
                <a:solidFill>
                  <a:srgbClr val="CE9178"/>
                </a:solidFill>
                <a:latin typeface="Courier New" panose="02070309020205020404" pitchFamily="49" charset="0"/>
              </a:rPr>
              <a:t>'ignore'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sparse=</a:t>
            </a:r>
            <a:r>
              <a:rPr lang="en-US" dirty="0">
                <a:solidFill>
                  <a:srgbClr val="569CD6"/>
                </a:solidFill>
                <a:latin typeface="Courier New" panose="02070309020205020404" pitchFamily="49" charset="0"/>
              </a:rPr>
              <a:t>False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))</a:t>
            </a:r>
            <a:endParaRPr lang="en-US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])</a:t>
            </a:r>
            <a:endParaRPr lang="en-US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7" name="Прямоугольник 16"/>
          <p:cNvSpPr/>
          <p:nvPr/>
        </p:nvSpPr>
        <p:spPr>
          <a:xfrm>
            <a:off x="191344" y="5661248"/>
            <a:ext cx="37689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pipe.fit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X_train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y_train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en-US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8" name="Прямоугольник 17"/>
          <p:cNvSpPr/>
          <p:nvPr/>
        </p:nvSpPr>
        <p:spPr>
          <a:xfrm>
            <a:off x="250185" y="6021289"/>
            <a:ext cx="29418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pipe.predict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X_test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en-US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9" name="Заголовок 1">
            <a:extLst>
              <a:ext uri="{FF2B5EF4-FFF2-40B4-BE49-F238E27FC236}">
                <a16:creationId xmlns:a16="http://schemas.microsoft.com/office/drawing/2014/main" id="{AE1050DD-FB3E-46CD-8322-5F7F889AA70B}"/>
              </a:ext>
            </a:extLst>
          </p:cNvPr>
          <p:cNvSpPr txBox="1">
            <a:spLocks/>
          </p:cNvSpPr>
          <p:nvPr/>
        </p:nvSpPr>
        <p:spPr>
          <a:xfrm>
            <a:off x="4260056" y="5561435"/>
            <a:ext cx="720080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dirty="0" smtClean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А еще можно оптимизировать </a:t>
            </a:r>
            <a:r>
              <a:rPr lang="en-US" sz="1870" dirty="0">
                <a:solidFill>
                  <a:srgbClr val="D4D4D4"/>
                </a:solidFill>
                <a:latin typeface="Courier New" panose="02070309020205020404" pitchFamily="49" charset="0"/>
                <a:ea typeface="Arial"/>
                <a:cs typeface="Arial"/>
              </a:rPr>
              <a:t>pipeline </a:t>
            </a:r>
            <a:r>
              <a:rPr lang="ru-RU" sz="2400" dirty="0" smtClean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целиком!</a:t>
            </a:r>
            <a:endParaRPr lang="ru-RU" sz="24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5336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14" grpId="0"/>
      <p:bldP spid="15" grpId="0"/>
      <p:bldP spid="16" grpId="0"/>
      <p:bldP spid="17" grpId="0"/>
      <p:bldP spid="18" grpId="0"/>
      <p:bldP spid="1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0000500000000000000" pitchFamily="2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8565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21" name="Заголовок 3">
            <a:extLst>
              <a:ext uri="{FF2B5EF4-FFF2-40B4-BE49-F238E27FC236}">
                <a16:creationId xmlns:a16="http://schemas.microsoft.com/office/drawing/2014/main" id="{636E63F3-279C-4C70-B38E-F9DF66614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607920"/>
            <a:ext cx="12239625" cy="740209"/>
          </a:xfrm>
        </p:spPr>
        <p:txBody>
          <a:bodyPr>
            <a:noAutofit/>
          </a:bodyPr>
          <a:lstStyle/>
          <a:p>
            <a:pPr algn="ctr">
              <a:buNone/>
            </a:pPr>
            <a:r>
              <a:rPr lang="ru-RU" sz="30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Методы для которых Предобработка Рекомендуется</a:t>
            </a:r>
            <a:endParaRPr lang="ru-RU" sz="3000" dirty="0">
              <a:latin typeface="Montserrat" panose="020B0604020202020204" charset="-52"/>
            </a:endParaRP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969C779B-A9A7-4B10-94C1-C1937C97D051}"/>
              </a:ext>
            </a:extLst>
          </p:cNvPr>
          <p:cNvSpPr/>
          <p:nvPr/>
        </p:nvSpPr>
        <p:spPr>
          <a:xfrm>
            <a:off x="364355" y="2241379"/>
            <a:ext cx="395813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Ближайшие Соседи</a:t>
            </a:r>
            <a:endParaRPr lang="tr-TR" sz="28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E712CDA9-1E10-4531-91C9-E851BD4A135E}"/>
              </a:ext>
            </a:extLst>
          </p:cNvPr>
          <p:cNvSpPr/>
          <p:nvPr/>
        </p:nvSpPr>
        <p:spPr>
          <a:xfrm>
            <a:off x="364355" y="2889451"/>
            <a:ext cx="35381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+mj-cs"/>
              </a:rPr>
              <a:t>Кластеризация </a:t>
            </a:r>
            <a:r>
              <a:rPr lang="ru-RU" sz="2400" dirty="0" smtClean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+mj-cs"/>
              </a:rPr>
              <a:t>(Вся)</a:t>
            </a:r>
            <a:endParaRPr lang="ru-RU" sz="24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+mj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D5D75344-7F79-44A5-8F23-D2B07F24FBEA}"/>
                  </a:ext>
                </a:extLst>
              </p:cNvPr>
              <p:cNvSpPr/>
              <p:nvPr/>
            </p:nvSpPr>
            <p:spPr>
              <a:xfrm>
                <a:off x="436363" y="3465515"/>
                <a:ext cx="3156520" cy="47788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ru-RU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baseline="30000" dirty="0">
                  <a:solidFill>
                    <a:schemeClr val="bg1"/>
                  </a:solidFill>
                  <a:latin typeface="Montserrat" panose="020B0604020202020204" charset="-52"/>
                </a:endParaRPr>
              </a:p>
            </p:txBody>
          </p:sp>
        </mc:Choice>
        <mc:Fallback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D5D75344-7F79-44A5-8F23-D2B07F24FB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363" y="3465515"/>
                <a:ext cx="3156520" cy="477888"/>
              </a:xfrm>
              <a:prstGeom prst="rect">
                <a:avLst/>
              </a:prstGeom>
              <a:blipFill>
                <a:blip r:embed="rId4"/>
                <a:stretch>
                  <a:fillRect b="-1392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E61553AE-0CC9-41AE-9F41-13FC12FD879D}"/>
              </a:ext>
            </a:extLst>
          </p:cNvPr>
          <p:cNvSpPr/>
          <p:nvPr/>
        </p:nvSpPr>
        <p:spPr>
          <a:xfrm>
            <a:off x="2884635" y="4291904"/>
            <a:ext cx="526778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Дискриминантный Анализ</a:t>
            </a: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971A0FCF-91DA-4EB0-9C91-9AFEACBA9FF1}"/>
              </a:ext>
            </a:extLst>
          </p:cNvPr>
          <p:cNvSpPr/>
          <p:nvPr/>
        </p:nvSpPr>
        <p:spPr>
          <a:xfrm>
            <a:off x="148331" y="1521299"/>
            <a:ext cx="990527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i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Методы основанные на </a:t>
            </a:r>
            <a:r>
              <a:rPr lang="ru-RU" sz="2800" i="1" dirty="0" smtClean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расстоянии (метрические)</a:t>
            </a:r>
            <a:endParaRPr lang="tr-TR" sz="2800" i="1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B063F85B-942C-4A7A-8DF1-DC52BDFD9B63}"/>
              </a:ext>
            </a:extLst>
          </p:cNvPr>
          <p:cNvSpPr/>
          <p:nvPr/>
        </p:nvSpPr>
        <p:spPr>
          <a:xfrm>
            <a:off x="1516483" y="4833667"/>
            <a:ext cx="986509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i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В основном привод к виду </a:t>
            </a:r>
            <a:r>
              <a:rPr lang="ru-RU" sz="2400" i="1" dirty="0" smtClean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Нормального </a:t>
            </a:r>
            <a:r>
              <a:rPr lang="ru-RU" sz="2400" i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распределения</a:t>
            </a: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31F43EDB-CB8F-4C37-BDEF-5E160EF7E814}"/>
              </a:ext>
            </a:extLst>
          </p:cNvPr>
          <p:cNvSpPr/>
          <p:nvPr/>
        </p:nvSpPr>
        <p:spPr>
          <a:xfrm>
            <a:off x="5896910" y="2276124"/>
            <a:ext cx="509787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Метод Опорных Векторов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9" name="Прямоугольник 28">
                <a:extLst>
                  <a:ext uri="{FF2B5EF4-FFF2-40B4-BE49-F238E27FC236}">
                    <a16:creationId xmlns:a16="http://schemas.microsoft.com/office/drawing/2014/main" id="{529E68C5-6D59-41DD-B239-1E971B0A2F81}"/>
                  </a:ext>
                </a:extLst>
              </p:cNvPr>
              <p:cNvSpPr/>
              <p:nvPr/>
            </p:nvSpPr>
            <p:spPr>
              <a:xfrm>
                <a:off x="1981396" y="5313340"/>
                <a:ext cx="8280920" cy="86248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)= </m:t>
                      </m:r>
                      <m:f>
                        <m:fPr>
                          <m:ctrlPr>
                            <a:rPr lang="ru-RU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ru-RU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ru-RU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ru-RU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</m:d>
                            </m:e>
                            <m:sup>
                              <m:f>
                                <m:fPr>
                                  <m:type m:val="lin"/>
                                  <m:ctrlPr>
                                    <a:rPr lang="ru-RU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num>
                                <m:den>
                                  <m:r>
                                    <a:rPr lang="ru-RU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  <m:sSup>
                            <m:sSupPr>
                              <m:ctrlPr>
                                <a:rPr lang="ru-RU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ru-RU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ru-RU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ru-RU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Σ</m:t>
                                      </m:r>
                                    </m:e>
                                    <m:sub>
                                      <m:r>
                                        <a:rPr lang="ru-RU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f>
                                <m:fPr>
                                  <m:type m:val="lin"/>
                                  <m:ctrlPr>
                                    <a:rPr lang="ru-RU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ru-RU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ru-RU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</m:den>
                      </m:f>
                      <m:r>
                        <m:rPr>
                          <m:sty m:val="p"/>
                        </m:rPr>
                        <a:rPr lang="ru-RU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ru-RU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ru-RU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ru-RU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Sup>
                        <m:sSubSupPr>
                          <m:ctrlPr>
                            <a:rPr lang="ru-RU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ctrlPr>
                                <a:rPr lang="ru-RU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ru-RU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ru-RU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ru-RU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  <m:r>
                            <m:rPr>
                              <m:sty m:val="p"/>
                            </m:rPr>
                            <a:rPr lang="ru-RU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ru-RU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sSup>
                        <m:sSupPr>
                          <m:ctrlPr>
                            <a:rPr lang="ru-RU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ru-RU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ru-RU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ru-RU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ru-RU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i="1" dirty="0">
                  <a:solidFill>
                    <a:schemeClr val="bg1"/>
                  </a:solidFill>
                  <a:latin typeface="Montserrat" panose="020B0604020202020204" charset="-52"/>
                </a:endParaRPr>
              </a:p>
            </p:txBody>
          </p:sp>
        </mc:Choice>
        <mc:Fallback>
          <p:sp>
            <p:nvSpPr>
              <p:cNvPr id="29" name="Прямоугольник 28">
                <a:extLst>
                  <a:ext uri="{FF2B5EF4-FFF2-40B4-BE49-F238E27FC236}">
                    <a16:creationId xmlns:a16="http://schemas.microsoft.com/office/drawing/2014/main" id="{529E68C5-6D59-41DD-B239-1E971B0A2F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1396" y="5313340"/>
                <a:ext cx="8280920" cy="86248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945F6464-9AC9-49A2-84EB-990309E172FE}"/>
              </a:ext>
            </a:extLst>
          </p:cNvPr>
          <p:cNvSpPr/>
          <p:nvPr/>
        </p:nvSpPr>
        <p:spPr>
          <a:xfrm>
            <a:off x="5476923" y="2745435"/>
            <a:ext cx="643414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i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В особенности Радиальное </a:t>
            </a:r>
            <a:r>
              <a:rPr lang="ru-RU" sz="2400" i="1" dirty="0" smtClean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Ядро (потому что это непрерывный аналог ближайших соседей)</a:t>
            </a:r>
            <a:endParaRPr lang="ru-RU" sz="2400" i="1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6606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9" grpId="0"/>
      <p:bldP spid="30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0000500000000000000" pitchFamily="2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8565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21" name="Заголовок 3">
            <a:extLst>
              <a:ext uri="{FF2B5EF4-FFF2-40B4-BE49-F238E27FC236}">
                <a16:creationId xmlns:a16="http://schemas.microsoft.com/office/drawing/2014/main" id="{636E63F3-279C-4C70-B38E-F9DF66614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607920"/>
            <a:ext cx="12239625" cy="740209"/>
          </a:xfrm>
        </p:spPr>
        <p:txBody>
          <a:bodyPr>
            <a:noAutofit/>
          </a:bodyPr>
          <a:lstStyle/>
          <a:p>
            <a:pPr algn="ctr">
              <a:buNone/>
            </a:pPr>
            <a:r>
              <a:rPr lang="ru-RU" sz="30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Методы которые Могут работать и Без Предобработки</a:t>
            </a:r>
            <a:endParaRPr lang="ru-RU" sz="3000" dirty="0">
              <a:latin typeface="Montserrat" panose="020B0604020202020204" charset="-52"/>
            </a:endParaRPr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239188CD-CB64-42FF-8B48-FC078E0BAFC3}"/>
              </a:ext>
            </a:extLst>
          </p:cNvPr>
          <p:cNvSpPr/>
          <p:nvPr/>
        </p:nvSpPr>
        <p:spPr>
          <a:xfrm>
            <a:off x="696922" y="1238096"/>
            <a:ext cx="6831508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i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Деревья Решений</a:t>
            </a:r>
            <a:endParaRPr lang="en-US" sz="2400" i="1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Случайный Лес</a:t>
            </a:r>
            <a:endParaRPr lang="ru-RU" sz="2400" dirty="0">
              <a:latin typeface="Montserrat" panose="020B0604020202020204" charset="-52"/>
            </a:endParaRPr>
          </a:p>
          <a:p>
            <a:r>
              <a:rPr lang="en-US" sz="2400" dirty="0" err="1" smtClean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AdaBoost</a:t>
            </a:r>
            <a:endParaRPr lang="en-US" sz="24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Gradient </a:t>
            </a:r>
            <a:r>
              <a:rPr lang="en-US" sz="2400" dirty="0" smtClean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Boosting</a:t>
            </a:r>
            <a:endParaRPr lang="ru-RU" sz="2400" dirty="0" smtClean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2400" dirty="0" smtClean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(а </a:t>
            </a:r>
            <a:r>
              <a:rPr lang="en-US" sz="2400" dirty="0" err="1" smtClean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CatBoost</a:t>
            </a:r>
            <a:r>
              <a:rPr lang="en-US" sz="2400" dirty="0" smtClean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2400" dirty="0" smtClean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еще и сам с категориальными признаками разберется)</a:t>
            </a:r>
            <a:endParaRPr lang="en-US" sz="24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7372231E-A467-409F-8630-77D5F1A996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4016" y="1478727"/>
            <a:ext cx="4785620" cy="1683830"/>
          </a:xfrm>
          <a:prstGeom prst="rect">
            <a:avLst/>
          </a:prstGeom>
        </p:spPr>
      </p:pic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EFE9B61A-6A20-4203-B00D-C6D3028B81D3}"/>
              </a:ext>
            </a:extLst>
          </p:cNvPr>
          <p:cNvSpPr/>
          <p:nvPr/>
        </p:nvSpPr>
        <p:spPr>
          <a:xfrm>
            <a:off x="479376" y="3877842"/>
            <a:ext cx="532859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Наивный Байесовский Классификатор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Прямоугольник 24">
                <a:extLst>
                  <a:ext uri="{FF2B5EF4-FFF2-40B4-BE49-F238E27FC236}">
                    <a16:creationId xmlns:a16="http://schemas.microsoft.com/office/drawing/2014/main" id="{8DBF249E-F43A-4D14-BACB-F047DDE5DD08}"/>
                  </a:ext>
                </a:extLst>
              </p:cNvPr>
              <p:cNvSpPr/>
              <p:nvPr/>
            </p:nvSpPr>
            <p:spPr>
              <a:xfrm>
                <a:off x="5167738" y="3659679"/>
                <a:ext cx="6240030" cy="12228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ru-RU" sz="28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ru-RU" sz="28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ru-RU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ru-RU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ru-RU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∣</m:t>
                    </m:r>
                    <m:r>
                      <a:rPr lang="ru-RU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ru-RU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)=</m:t>
                    </m:r>
                    <m:f>
                      <m:fPr>
                        <m:ctrlPr>
                          <a:rPr lang="ru-RU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ru-RU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ru-RU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ru-RU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  <m:sSubSup>
                              <m:sSubSupPr>
                                <m:ctrlPr>
                                  <a:rPr lang="ru-RU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ru-RU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ru-RU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ru-RU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rad>
                      </m:den>
                    </m:f>
                    <m:r>
                      <m:rPr>
                        <m:sty m:val="p"/>
                      </m:rPr>
                      <a:rPr lang="ru-RU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exp</m:t>
                    </m:r>
                    <m:r>
                      <a:rPr lang="ru-RU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(−</m:t>
                    </m:r>
                    <m:f>
                      <m:fPr>
                        <m:ctrlPr>
                          <a:rPr lang="ru-RU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ru-RU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ru-RU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ru-RU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ru-RU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ru-RU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ru-RU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ru-RU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ru-RU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ru-RU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sSubSup>
                          <m:sSubSupPr>
                            <m:ctrlPr>
                              <a:rPr lang="ru-RU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ru-RU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ru-RU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ru-RU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den>
                    </m:f>
                  </m:oMath>
                </a14:m>
                <a:r>
                  <a:rPr lang="ru-RU" sz="28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)</a:t>
                </a:r>
              </a:p>
            </p:txBody>
          </p:sp>
        </mc:Choice>
        <mc:Fallback>
          <p:sp>
            <p:nvSpPr>
              <p:cNvPr id="25" name="Прямоугольник 24">
                <a:extLst>
                  <a:ext uri="{FF2B5EF4-FFF2-40B4-BE49-F238E27FC236}">
                    <a16:creationId xmlns:a16="http://schemas.microsoft.com/office/drawing/2014/main" id="{8DBF249E-F43A-4D14-BACB-F047DDE5DD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7738" y="3659679"/>
                <a:ext cx="6240030" cy="12228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FE27B232-0FD0-40E5-B555-D1AC40017902}"/>
              </a:ext>
            </a:extLst>
          </p:cNvPr>
          <p:cNvSpPr/>
          <p:nvPr/>
        </p:nvSpPr>
        <p:spPr>
          <a:xfrm>
            <a:off x="571979" y="4828510"/>
            <a:ext cx="450315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Линейная </a:t>
            </a:r>
            <a:r>
              <a:rPr lang="ru-RU" sz="2400" dirty="0" smtClean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Регрессия</a:t>
            </a:r>
            <a:r>
              <a:rPr lang="en-US" sz="2400" dirty="0" smtClean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*</a:t>
            </a:r>
            <a:endParaRPr lang="en-US" sz="24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Логистическая </a:t>
            </a:r>
            <a:r>
              <a:rPr lang="ru-RU" sz="2400" dirty="0" smtClean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Регрессия</a:t>
            </a:r>
            <a:r>
              <a:rPr lang="en-US" sz="2400" dirty="0" smtClean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*</a:t>
            </a:r>
            <a:endParaRPr lang="ru-RU" sz="24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Прямоугольник 26">
                <a:extLst>
                  <a:ext uri="{FF2B5EF4-FFF2-40B4-BE49-F238E27FC236}">
                    <a16:creationId xmlns:a16="http://schemas.microsoft.com/office/drawing/2014/main" id="{065D2A3D-92E5-45FD-A7EC-9D16F16A9124}"/>
                  </a:ext>
                </a:extLst>
              </p:cNvPr>
              <p:cNvSpPr/>
              <p:nvPr/>
            </p:nvSpPr>
            <p:spPr>
              <a:xfrm>
                <a:off x="5591944" y="5013176"/>
                <a:ext cx="3442224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36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accPr>
                        <m:e>
                          <m:r>
                            <a:rPr lang="en-US" sz="36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𝒚</m:t>
                          </m:r>
                        </m:e>
                      </m:acc>
                      <m:r>
                        <a:rPr lang="en-US" sz="3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0</m:t>
                          </m:r>
                        </m:sub>
                      </m:sSub>
                      <m:r>
                        <a:rPr lang="en-US" sz="3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r>
                        <a:rPr lang="en-US" sz="3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𝑋</m:t>
                      </m:r>
                      <m:r>
                        <a:rPr lang="en-US" sz="3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∗</m:t>
                      </m:r>
                      <m:sSup>
                        <m:sSupPr>
                          <m:ctrlP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pPr>
                        <m:e>
                          <m:r>
                            <a:rPr lang="en-US" sz="36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𝒃</m:t>
                          </m:r>
                        </m:e>
                        <m:sup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ru-RU" sz="3600" i="1" dirty="0">
                  <a:solidFill>
                    <a:schemeClr val="bg1"/>
                  </a:solidFill>
                  <a:latin typeface="Montserrat" panose="00000500000000000000" pitchFamily="2" charset="-52"/>
                  <a:ea typeface="Verdana" panose="020B0604030504040204" pitchFamily="34" charset="0"/>
                </a:endParaRPr>
              </a:p>
            </p:txBody>
          </p:sp>
        </mc:Choice>
        <mc:Fallback>
          <p:sp>
            <p:nvSpPr>
              <p:cNvPr id="27" name="Прямоугольник 26">
                <a:extLst>
                  <a:ext uri="{FF2B5EF4-FFF2-40B4-BE49-F238E27FC236}">
                    <a16:creationId xmlns:a16="http://schemas.microsoft.com/office/drawing/2014/main" id="{065D2A3D-92E5-45FD-A7EC-9D16F16A91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1944" y="5013176"/>
                <a:ext cx="3442224" cy="6463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Заголовок 1">
            <a:extLst>
              <a:ext uri="{FF2B5EF4-FFF2-40B4-BE49-F238E27FC236}">
                <a16:creationId xmlns:a16="http://schemas.microsoft.com/office/drawing/2014/main" id="{AE1050DD-FB3E-46CD-8322-5F7F889AA70B}"/>
              </a:ext>
            </a:extLst>
          </p:cNvPr>
          <p:cNvSpPr txBox="1">
            <a:spLocks/>
          </p:cNvSpPr>
          <p:nvPr/>
        </p:nvSpPr>
        <p:spPr>
          <a:xfrm>
            <a:off x="2171380" y="5877330"/>
            <a:ext cx="8854256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 smtClean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*</a:t>
            </a:r>
            <a:r>
              <a:rPr lang="ru-RU" sz="2400" dirty="0" smtClean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на </a:t>
            </a:r>
            <a:r>
              <a:rPr lang="ru-RU" sz="2400" dirty="0" smtClean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сходимость влияет «одинаковость признаков»</a:t>
            </a:r>
            <a:endParaRPr lang="ru-RU" sz="24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4255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22" grpId="0"/>
      <p:bldP spid="24" grpId="0"/>
      <p:bldP spid="25" grpId="0"/>
      <p:bldP spid="26" grpId="0"/>
      <p:bldP spid="27" grpId="0"/>
      <p:bldP spid="2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7"/>
          <p:cNvSpPr txBox="1"/>
          <p:nvPr/>
        </p:nvSpPr>
        <p:spPr>
          <a:xfrm>
            <a:off x="1400205" y="1918861"/>
            <a:ext cx="9132757" cy="4711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Резюме семестра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Общие рекомендации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Q&amp;A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Рефлексия</a:t>
            </a:r>
          </a:p>
        </p:txBody>
      </p:sp>
      <p:sp>
        <p:nvSpPr>
          <p:cNvPr id="164" name="Google Shape;164;p27"/>
          <p:cNvSpPr txBox="1"/>
          <p:nvPr/>
        </p:nvSpPr>
        <p:spPr>
          <a:xfrm>
            <a:off x="799394" y="800509"/>
            <a:ext cx="5320418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План</a:t>
            </a:r>
            <a:r>
              <a:rPr lang="en-US" sz="2394" dirty="0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вебинара</a:t>
            </a:r>
            <a:endParaRPr sz="2394" dirty="0">
              <a:solidFill>
                <a:srgbClr val="01C60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65" name="Google Shape;165;p27"/>
          <p:cNvSpPr/>
          <p:nvPr/>
        </p:nvSpPr>
        <p:spPr>
          <a:xfrm>
            <a:off x="751918" y="2160578"/>
            <a:ext cx="390417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00" y="72"/>
                </a:moveTo>
                <a:cubicBezTo>
                  <a:pt x="140" y="72"/>
                  <a:pt x="140" y="72"/>
                  <a:pt x="140" y="72"/>
                </a:cubicBezTo>
                <a:cubicBezTo>
                  <a:pt x="142" y="72"/>
                  <a:pt x="144" y="70"/>
                  <a:pt x="144" y="68"/>
                </a:cubicBezTo>
                <a:cubicBezTo>
                  <a:pt x="144" y="66"/>
                  <a:pt x="142" y="64"/>
                  <a:pt x="140" y="64"/>
                </a:cubicBezTo>
                <a:cubicBezTo>
                  <a:pt x="100" y="64"/>
                  <a:pt x="100" y="64"/>
                  <a:pt x="100" y="64"/>
                </a:cubicBezTo>
                <a:cubicBezTo>
                  <a:pt x="98" y="64"/>
                  <a:pt x="96" y="66"/>
                  <a:pt x="96" y="68"/>
                </a:cubicBezTo>
                <a:cubicBezTo>
                  <a:pt x="96" y="70"/>
                  <a:pt x="98" y="72"/>
                  <a:pt x="100" y="72"/>
                </a:cubicBezTo>
                <a:moveTo>
                  <a:pt x="100" y="56"/>
                </a:moveTo>
                <a:cubicBezTo>
                  <a:pt x="124" y="56"/>
                  <a:pt x="124" y="56"/>
                  <a:pt x="124" y="56"/>
                </a:cubicBezTo>
                <a:cubicBezTo>
                  <a:pt x="126" y="56"/>
                  <a:pt x="128" y="54"/>
                  <a:pt x="128" y="52"/>
                </a:cubicBezTo>
                <a:cubicBezTo>
                  <a:pt x="128" y="50"/>
                  <a:pt x="126" y="48"/>
                  <a:pt x="124" y="48"/>
                </a:cubicBezTo>
                <a:cubicBezTo>
                  <a:pt x="100" y="48"/>
                  <a:pt x="100" y="48"/>
                  <a:pt x="100" y="48"/>
                </a:cubicBezTo>
                <a:cubicBezTo>
                  <a:pt x="98" y="48"/>
                  <a:pt x="96" y="50"/>
                  <a:pt x="96" y="52"/>
                </a:cubicBezTo>
                <a:cubicBezTo>
                  <a:pt x="96" y="54"/>
                  <a:pt x="98" y="56"/>
                  <a:pt x="100" y="56"/>
                </a:cubicBezTo>
                <a:moveTo>
                  <a:pt x="100" y="88"/>
                </a:moveTo>
                <a:cubicBezTo>
                  <a:pt x="116" y="88"/>
                  <a:pt x="116" y="88"/>
                  <a:pt x="116" y="88"/>
                </a:cubicBezTo>
                <a:cubicBezTo>
                  <a:pt x="118" y="88"/>
                  <a:pt x="120" y="86"/>
                  <a:pt x="120" y="84"/>
                </a:cubicBezTo>
                <a:cubicBezTo>
                  <a:pt x="120" y="82"/>
                  <a:pt x="118" y="80"/>
                  <a:pt x="116" y="80"/>
                </a:cubicBezTo>
                <a:cubicBezTo>
                  <a:pt x="100" y="80"/>
                  <a:pt x="100" y="80"/>
                  <a:pt x="100" y="80"/>
                </a:cubicBezTo>
                <a:cubicBezTo>
                  <a:pt x="98" y="80"/>
                  <a:pt x="96" y="82"/>
                  <a:pt x="96" y="84"/>
                </a:cubicBezTo>
                <a:cubicBezTo>
                  <a:pt x="96" y="86"/>
                  <a:pt x="98" y="88"/>
                  <a:pt x="100" y="88"/>
                </a:cubicBezTo>
                <a:moveTo>
                  <a:pt x="40" y="104"/>
                </a:moveTo>
                <a:cubicBezTo>
                  <a:pt x="72" y="104"/>
                  <a:pt x="72" y="104"/>
                  <a:pt x="72" y="104"/>
                </a:cubicBezTo>
                <a:cubicBezTo>
                  <a:pt x="76" y="104"/>
                  <a:pt x="80" y="100"/>
                  <a:pt x="80" y="96"/>
                </a:cubicBezTo>
                <a:cubicBezTo>
                  <a:pt x="80" y="56"/>
                  <a:pt x="80" y="56"/>
                  <a:pt x="80" y="56"/>
                </a:cubicBezTo>
                <a:cubicBezTo>
                  <a:pt x="80" y="52"/>
                  <a:pt x="76" y="48"/>
                  <a:pt x="72" y="48"/>
                </a:cubicBezTo>
                <a:cubicBezTo>
                  <a:pt x="40" y="48"/>
                  <a:pt x="40" y="48"/>
                  <a:pt x="40" y="48"/>
                </a:cubicBezTo>
                <a:cubicBezTo>
                  <a:pt x="36" y="48"/>
                  <a:pt x="32" y="52"/>
                  <a:pt x="32" y="56"/>
                </a:cubicBezTo>
                <a:cubicBezTo>
                  <a:pt x="32" y="96"/>
                  <a:pt x="32" y="96"/>
                  <a:pt x="32" y="96"/>
                </a:cubicBezTo>
                <a:cubicBezTo>
                  <a:pt x="32" y="100"/>
                  <a:pt x="36" y="104"/>
                  <a:pt x="40" y="104"/>
                </a:cubicBezTo>
                <a:moveTo>
                  <a:pt x="40" y="56"/>
                </a:moveTo>
                <a:cubicBezTo>
                  <a:pt x="72" y="56"/>
                  <a:pt x="72" y="56"/>
                  <a:pt x="72" y="56"/>
                </a:cubicBezTo>
                <a:cubicBezTo>
                  <a:pt x="72" y="96"/>
                  <a:pt x="72" y="96"/>
                  <a:pt x="72" y="96"/>
                </a:cubicBezTo>
                <a:cubicBezTo>
                  <a:pt x="40" y="96"/>
                  <a:pt x="40" y="96"/>
                  <a:pt x="40" y="96"/>
                </a:cubicBezTo>
                <a:lnTo>
                  <a:pt x="40" y="56"/>
                </a:lnTo>
                <a:close/>
                <a:moveTo>
                  <a:pt x="100" y="104"/>
                </a:moveTo>
                <a:cubicBezTo>
                  <a:pt x="140" y="104"/>
                  <a:pt x="140" y="104"/>
                  <a:pt x="140" y="104"/>
                </a:cubicBezTo>
                <a:cubicBezTo>
                  <a:pt x="142" y="104"/>
                  <a:pt x="144" y="102"/>
                  <a:pt x="144" y="100"/>
                </a:cubicBezTo>
                <a:cubicBezTo>
                  <a:pt x="144" y="98"/>
                  <a:pt x="142" y="96"/>
                  <a:pt x="140" y="96"/>
                </a:cubicBezTo>
                <a:cubicBezTo>
                  <a:pt x="100" y="96"/>
                  <a:pt x="100" y="96"/>
                  <a:pt x="100" y="96"/>
                </a:cubicBezTo>
                <a:cubicBezTo>
                  <a:pt x="98" y="96"/>
                  <a:pt x="96" y="98"/>
                  <a:pt x="96" y="100"/>
                </a:cubicBezTo>
                <a:cubicBezTo>
                  <a:pt x="96" y="102"/>
                  <a:pt x="98" y="104"/>
                  <a:pt x="100" y="104"/>
                </a:cubicBezTo>
                <a:moveTo>
                  <a:pt x="168" y="8"/>
                </a:moveTo>
                <a:cubicBezTo>
                  <a:pt x="96" y="8"/>
                  <a:pt x="96" y="8"/>
                  <a:pt x="96" y="8"/>
                </a:cubicBezTo>
                <a:cubicBezTo>
                  <a:pt x="96" y="4"/>
                  <a:pt x="92" y="0"/>
                  <a:pt x="88" y="0"/>
                </a:cubicBezTo>
                <a:cubicBezTo>
                  <a:pt x="84" y="0"/>
                  <a:pt x="80" y="4"/>
                  <a:pt x="80" y="8"/>
                </a:cubicBezTo>
                <a:cubicBezTo>
                  <a:pt x="8" y="8"/>
                  <a:pt x="8" y="8"/>
                  <a:pt x="8" y="8"/>
                </a:cubicBezTo>
                <a:cubicBezTo>
                  <a:pt x="4" y="8"/>
                  <a:pt x="0" y="12"/>
                  <a:pt x="0" y="16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28"/>
                  <a:pt x="4" y="32"/>
                  <a:pt x="8" y="32"/>
                </a:cubicBezTo>
                <a:cubicBezTo>
                  <a:pt x="8" y="128"/>
                  <a:pt x="8" y="128"/>
                  <a:pt x="8" y="128"/>
                </a:cubicBezTo>
                <a:cubicBezTo>
                  <a:pt x="8" y="132"/>
                  <a:pt x="12" y="136"/>
                  <a:pt x="16" y="136"/>
                </a:cubicBezTo>
                <a:cubicBezTo>
                  <a:pt x="84" y="136"/>
                  <a:pt x="84" y="136"/>
                  <a:pt x="84" y="136"/>
                </a:cubicBezTo>
                <a:cubicBezTo>
                  <a:pt x="84" y="146"/>
                  <a:pt x="84" y="146"/>
                  <a:pt x="84" y="146"/>
                </a:cubicBezTo>
                <a:cubicBezTo>
                  <a:pt x="61" y="169"/>
                  <a:pt x="61" y="169"/>
                  <a:pt x="61" y="169"/>
                </a:cubicBezTo>
                <a:cubicBezTo>
                  <a:pt x="60" y="170"/>
                  <a:pt x="60" y="171"/>
                  <a:pt x="60" y="172"/>
                </a:cubicBezTo>
                <a:cubicBezTo>
                  <a:pt x="60" y="174"/>
                  <a:pt x="62" y="176"/>
                  <a:pt x="64" y="176"/>
                </a:cubicBezTo>
                <a:cubicBezTo>
                  <a:pt x="65" y="176"/>
                  <a:pt x="66" y="176"/>
                  <a:pt x="67" y="175"/>
                </a:cubicBezTo>
                <a:cubicBezTo>
                  <a:pt x="88" y="154"/>
                  <a:pt x="88" y="154"/>
                  <a:pt x="88" y="154"/>
                </a:cubicBezTo>
                <a:cubicBezTo>
                  <a:pt x="109" y="175"/>
                  <a:pt x="109" y="175"/>
                  <a:pt x="109" y="175"/>
                </a:cubicBezTo>
                <a:cubicBezTo>
                  <a:pt x="110" y="176"/>
                  <a:pt x="111" y="176"/>
                  <a:pt x="112" y="176"/>
                </a:cubicBezTo>
                <a:cubicBezTo>
                  <a:pt x="114" y="176"/>
                  <a:pt x="116" y="174"/>
                  <a:pt x="116" y="172"/>
                </a:cubicBezTo>
                <a:cubicBezTo>
                  <a:pt x="116" y="171"/>
                  <a:pt x="116" y="170"/>
                  <a:pt x="115" y="169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92" y="136"/>
                  <a:pt x="92" y="136"/>
                  <a:pt x="92" y="136"/>
                </a:cubicBezTo>
                <a:cubicBezTo>
                  <a:pt x="160" y="136"/>
                  <a:pt x="160" y="136"/>
                  <a:pt x="160" y="136"/>
                </a:cubicBezTo>
                <a:cubicBezTo>
                  <a:pt x="164" y="136"/>
                  <a:pt x="168" y="132"/>
                  <a:pt x="168" y="128"/>
                </a:cubicBezTo>
                <a:cubicBezTo>
                  <a:pt x="168" y="32"/>
                  <a:pt x="168" y="32"/>
                  <a:pt x="168" y="32"/>
                </a:cubicBezTo>
                <a:cubicBezTo>
                  <a:pt x="172" y="32"/>
                  <a:pt x="176" y="28"/>
                  <a:pt x="176" y="24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12"/>
                  <a:pt x="172" y="8"/>
                  <a:pt x="168" y="8"/>
                </a:cubicBezTo>
                <a:moveTo>
                  <a:pt x="160" y="128"/>
                </a:moveTo>
                <a:cubicBezTo>
                  <a:pt x="16" y="128"/>
                  <a:pt x="16" y="128"/>
                  <a:pt x="16" y="128"/>
                </a:cubicBezTo>
                <a:cubicBezTo>
                  <a:pt x="16" y="32"/>
                  <a:pt x="16" y="32"/>
                  <a:pt x="16" y="32"/>
                </a:cubicBezTo>
                <a:cubicBezTo>
                  <a:pt x="160" y="32"/>
                  <a:pt x="160" y="32"/>
                  <a:pt x="160" y="32"/>
                </a:cubicBezTo>
                <a:lnTo>
                  <a:pt x="160" y="128"/>
                </a:lnTo>
                <a:close/>
                <a:moveTo>
                  <a:pt x="168" y="24"/>
                </a:moveTo>
                <a:cubicBezTo>
                  <a:pt x="8" y="24"/>
                  <a:pt x="8" y="24"/>
                  <a:pt x="8" y="24"/>
                </a:cubicBezTo>
                <a:cubicBezTo>
                  <a:pt x="8" y="16"/>
                  <a:pt x="8" y="16"/>
                  <a:pt x="8" y="16"/>
                </a:cubicBezTo>
                <a:cubicBezTo>
                  <a:pt x="168" y="16"/>
                  <a:pt x="168" y="16"/>
                  <a:pt x="168" y="16"/>
                </a:cubicBezTo>
                <a:lnTo>
                  <a:pt x="168" y="24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6" name="Google Shape;166;p27"/>
          <p:cNvSpPr/>
          <p:nvPr/>
        </p:nvSpPr>
        <p:spPr>
          <a:xfrm>
            <a:off x="712806" y="2831499"/>
            <a:ext cx="391429" cy="391430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60" y="0"/>
                </a:move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160"/>
                  <a:pt x="0" y="160"/>
                  <a:pt x="0" y="160"/>
                </a:cubicBezTo>
                <a:cubicBezTo>
                  <a:pt x="0" y="169"/>
                  <a:pt x="7" y="176"/>
                  <a:pt x="16" y="176"/>
                </a:cubicBezTo>
                <a:cubicBezTo>
                  <a:pt x="160" y="176"/>
                  <a:pt x="160" y="176"/>
                  <a:pt x="160" y="176"/>
                </a:cubicBezTo>
                <a:cubicBezTo>
                  <a:pt x="169" y="176"/>
                  <a:pt x="176" y="169"/>
                  <a:pt x="176" y="160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7"/>
                  <a:pt x="169" y="0"/>
                  <a:pt x="160" y="0"/>
                </a:cubicBezTo>
                <a:moveTo>
                  <a:pt x="168" y="160"/>
                </a:moveTo>
                <a:cubicBezTo>
                  <a:pt x="168" y="164"/>
                  <a:pt x="164" y="168"/>
                  <a:pt x="160" y="168"/>
                </a:cubicBezTo>
                <a:cubicBezTo>
                  <a:pt x="16" y="168"/>
                  <a:pt x="16" y="168"/>
                  <a:pt x="16" y="168"/>
                </a:cubicBezTo>
                <a:cubicBezTo>
                  <a:pt x="12" y="168"/>
                  <a:pt x="8" y="164"/>
                  <a:pt x="8" y="160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2"/>
                  <a:pt x="12" y="8"/>
                  <a:pt x="16" y="8"/>
                </a:cubicBezTo>
                <a:cubicBezTo>
                  <a:pt x="160" y="8"/>
                  <a:pt x="160" y="8"/>
                  <a:pt x="160" y="8"/>
                </a:cubicBezTo>
                <a:cubicBezTo>
                  <a:pt x="164" y="8"/>
                  <a:pt x="168" y="12"/>
                  <a:pt x="168" y="16"/>
                </a:cubicBezTo>
                <a:lnTo>
                  <a:pt x="168" y="160"/>
                </a:lnTo>
                <a:close/>
                <a:moveTo>
                  <a:pt x="80" y="100"/>
                </a:moveTo>
                <a:cubicBezTo>
                  <a:pt x="80" y="99"/>
                  <a:pt x="79" y="98"/>
                  <a:pt x="78" y="97"/>
                </a:cubicBezTo>
                <a:cubicBezTo>
                  <a:pt x="78" y="97"/>
                  <a:pt x="78" y="97"/>
                  <a:pt x="78" y="97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2"/>
                  <a:pt x="45" y="72"/>
                  <a:pt x="44" y="72"/>
                </a:cubicBezTo>
                <a:cubicBezTo>
                  <a:pt x="42" y="72"/>
                  <a:pt x="40" y="74"/>
                  <a:pt x="40" y="76"/>
                </a:cubicBezTo>
                <a:cubicBezTo>
                  <a:pt x="40" y="77"/>
                  <a:pt x="41" y="78"/>
                  <a:pt x="42" y="79"/>
                </a:cubicBezTo>
                <a:cubicBezTo>
                  <a:pt x="42" y="79"/>
                  <a:pt x="42" y="79"/>
                  <a:pt x="42" y="79"/>
                </a:cubicBezTo>
                <a:cubicBezTo>
                  <a:pt x="69" y="100"/>
                  <a:pt x="69" y="100"/>
                  <a:pt x="69" y="100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1" y="122"/>
                  <a:pt x="40" y="123"/>
                  <a:pt x="40" y="124"/>
                </a:cubicBezTo>
                <a:cubicBezTo>
                  <a:pt x="40" y="126"/>
                  <a:pt x="42" y="128"/>
                  <a:pt x="44" y="128"/>
                </a:cubicBezTo>
                <a:cubicBezTo>
                  <a:pt x="45" y="128"/>
                  <a:pt x="46" y="128"/>
                  <a:pt x="46" y="127"/>
                </a:cubicBezTo>
                <a:cubicBezTo>
                  <a:pt x="46" y="127"/>
                  <a:pt x="46" y="127"/>
                  <a:pt x="46" y="127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9" y="102"/>
                  <a:pt x="80" y="101"/>
                  <a:pt x="80" y="100"/>
                </a:cubicBezTo>
                <a:moveTo>
                  <a:pt x="108" y="128"/>
                </a:moveTo>
                <a:cubicBezTo>
                  <a:pt x="84" y="128"/>
                  <a:pt x="84" y="128"/>
                  <a:pt x="84" y="128"/>
                </a:cubicBezTo>
                <a:cubicBezTo>
                  <a:pt x="82" y="128"/>
                  <a:pt x="80" y="130"/>
                  <a:pt x="80" y="132"/>
                </a:cubicBezTo>
                <a:cubicBezTo>
                  <a:pt x="80" y="134"/>
                  <a:pt x="82" y="136"/>
                  <a:pt x="84" y="136"/>
                </a:cubicBezTo>
                <a:cubicBezTo>
                  <a:pt x="108" y="136"/>
                  <a:pt x="108" y="136"/>
                  <a:pt x="108" y="136"/>
                </a:cubicBezTo>
                <a:cubicBezTo>
                  <a:pt x="110" y="136"/>
                  <a:pt x="112" y="134"/>
                  <a:pt x="112" y="132"/>
                </a:cubicBezTo>
                <a:cubicBezTo>
                  <a:pt x="112" y="130"/>
                  <a:pt x="110" y="128"/>
                  <a:pt x="108" y="128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7" name="Google Shape;167;p27"/>
          <p:cNvSpPr/>
          <p:nvPr/>
        </p:nvSpPr>
        <p:spPr>
          <a:xfrm>
            <a:off x="660712" y="4370417"/>
            <a:ext cx="399091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76" y="88"/>
                </a:moveTo>
                <a:cubicBezTo>
                  <a:pt x="176" y="83"/>
                  <a:pt x="173" y="79"/>
                  <a:pt x="170" y="77"/>
                </a:cubicBezTo>
                <a:cubicBezTo>
                  <a:pt x="170" y="77"/>
                  <a:pt x="170" y="77"/>
                  <a:pt x="170" y="77"/>
                </a:cubicBezTo>
                <a:cubicBezTo>
                  <a:pt x="156" y="70"/>
                  <a:pt x="156" y="70"/>
                  <a:pt x="156" y="70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3" y="61"/>
                  <a:pt x="176" y="57"/>
                  <a:pt x="176" y="52"/>
                </a:cubicBezTo>
                <a:cubicBezTo>
                  <a:pt x="176" y="47"/>
                  <a:pt x="173" y="43"/>
                  <a:pt x="170" y="41"/>
                </a:cubicBezTo>
                <a:cubicBezTo>
                  <a:pt x="170" y="41"/>
                  <a:pt x="170" y="41"/>
                  <a:pt x="170" y="41"/>
                </a:cubicBezTo>
                <a:cubicBezTo>
                  <a:pt x="94" y="1"/>
                  <a:pt x="94" y="1"/>
                  <a:pt x="94" y="1"/>
                </a:cubicBezTo>
                <a:cubicBezTo>
                  <a:pt x="94" y="1"/>
                  <a:pt x="94" y="1"/>
                  <a:pt x="94" y="1"/>
                </a:cubicBezTo>
                <a:cubicBezTo>
                  <a:pt x="92" y="1"/>
                  <a:pt x="90" y="0"/>
                  <a:pt x="88" y="0"/>
                </a:cubicBezTo>
                <a:cubicBezTo>
                  <a:pt x="86" y="0"/>
                  <a:pt x="84" y="1"/>
                  <a:pt x="82" y="1"/>
                </a:cubicBezTo>
                <a:cubicBezTo>
                  <a:pt x="82" y="1"/>
                  <a:pt x="82" y="1"/>
                  <a:pt x="82" y="1"/>
                </a:cubicBezTo>
                <a:cubicBezTo>
                  <a:pt x="6" y="41"/>
                  <a:pt x="6" y="41"/>
                  <a:pt x="6" y="41"/>
                </a:cubicBezTo>
                <a:cubicBezTo>
                  <a:pt x="6" y="41"/>
                  <a:pt x="6" y="41"/>
                  <a:pt x="6" y="41"/>
                </a:cubicBezTo>
                <a:cubicBezTo>
                  <a:pt x="3" y="43"/>
                  <a:pt x="0" y="47"/>
                  <a:pt x="0" y="52"/>
                </a:cubicBezTo>
                <a:cubicBezTo>
                  <a:pt x="0" y="57"/>
                  <a:pt x="3" y="61"/>
                  <a:pt x="6" y="63"/>
                </a:cubicBezTo>
                <a:cubicBezTo>
                  <a:pt x="6" y="63"/>
                  <a:pt x="6" y="63"/>
                  <a:pt x="6" y="63"/>
                </a:cubicBezTo>
                <a:cubicBezTo>
                  <a:pt x="20" y="70"/>
                  <a:pt x="20" y="70"/>
                  <a:pt x="20" y="70"/>
                </a:cubicBezTo>
                <a:cubicBezTo>
                  <a:pt x="6" y="77"/>
                  <a:pt x="6" y="77"/>
                  <a:pt x="6" y="77"/>
                </a:cubicBezTo>
                <a:cubicBezTo>
                  <a:pt x="6" y="77"/>
                  <a:pt x="6" y="77"/>
                  <a:pt x="6" y="77"/>
                </a:cubicBezTo>
                <a:cubicBezTo>
                  <a:pt x="3" y="79"/>
                  <a:pt x="0" y="83"/>
                  <a:pt x="0" y="88"/>
                </a:cubicBezTo>
                <a:cubicBezTo>
                  <a:pt x="0" y="93"/>
                  <a:pt x="3" y="97"/>
                  <a:pt x="6" y="99"/>
                </a:cubicBezTo>
                <a:cubicBezTo>
                  <a:pt x="6" y="99"/>
                  <a:pt x="6" y="99"/>
                  <a:pt x="6" y="99"/>
                </a:cubicBezTo>
                <a:cubicBezTo>
                  <a:pt x="20" y="106"/>
                  <a:pt x="20" y="106"/>
                  <a:pt x="20" y="106"/>
                </a:cubicBezTo>
                <a:cubicBezTo>
                  <a:pt x="6" y="113"/>
                  <a:pt x="6" y="113"/>
                  <a:pt x="6" y="113"/>
                </a:cubicBezTo>
                <a:cubicBezTo>
                  <a:pt x="6" y="113"/>
                  <a:pt x="6" y="113"/>
                  <a:pt x="6" y="113"/>
                </a:cubicBezTo>
                <a:cubicBezTo>
                  <a:pt x="3" y="115"/>
                  <a:pt x="0" y="119"/>
                  <a:pt x="0" y="124"/>
                </a:cubicBezTo>
                <a:cubicBezTo>
                  <a:pt x="0" y="129"/>
                  <a:pt x="3" y="133"/>
                  <a:pt x="6" y="135"/>
                </a:cubicBezTo>
                <a:cubicBezTo>
                  <a:pt x="6" y="135"/>
                  <a:pt x="6" y="135"/>
                  <a:pt x="6" y="13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4" y="175"/>
                  <a:pt x="86" y="176"/>
                  <a:pt x="88" y="176"/>
                </a:cubicBezTo>
                <a:cubicBezTo>
                  <a:pt x="90" y="176"/>
                  <a:pt x="92" y="175"/>
                  <a:pt x="94" y="175"/>
                </a:cubicBezTo>
                <a:cubicBezTo>
                  <a:pt x="94" y="175"/>
                  <a:pt x="94" y="175"/>
                  <a:pt x="94" y="17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3" y="133"/>
                  <a:pt x="176" y="129"/>
                  <a:pt x="176" y="124"/>
                </a:cubicBezTo>
                <a:cubicBezTo>
                  <a:pt x="176" y="119"/>
                  <a:pt x="173" y="115"/>
                  <a:pt x="170" y="113"/>
                </a:cubicBezTo>
                <a:cubicBezTo>
                  <a:pt x="170" y="113"/>
                  <a:pt x="170" y="113"/>
                  <a:pt x="170" y="113"/>
                </a:cubicBezTo>
                <a:cubicBezTo>
                  <a:pt x="156" y="106"/>
                  <a:pt x="156" y="106"/>
                  <a:pt x="156" y="106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3" y="97"/>
                  <a:pt x="176" y="93"/>
                  <a:pt x="176" y="88"/>
                </a:cubicBezTo>
                <a:moveTo>
                  <a:pt x="10" y="56"/>
                </a:moveTo>
                <a:cubicBezTo>
                  <a:pt x="10" y="55"/>
                  <a:pt x="10" y="55"/>
                  <a:pt x="10" y="55"/>
                </a:cubicBezTo>
                <a:cubicBezTo>
                  <a:pt x="9" y="55"/>
                  <a:pt x="8" y="54"/>
                  <a:pt x="8" y="52"/>
                </a:cubicBezTo>
                <a:cubicBezTo>
                  <a:pt x="8" y="50"/>
                  <a:pt x="9" y="49"/>
                  <a:pt x="10" y="49"/>
                </a:cubicBezTo>
                <a:cubicBezTo>
                  <a:pt x="10" y="48"/>
                  <a:pt x="10" y="48"/>
                  <a:pt x="10" y="48"/>
                </a:cubicBezTo>
                <a:cubicBezTo>
                  <a:pt x="86" y="8"/>
                  <a:pt x="86" y="8"/>
                  <a:pt x="86" y="8"/>
                </a:cubicBezTo>
                <a:cubicBezTo>
                  <a:pt x="86" y="9"/>
                  <a:pt x="86" y="9"/>
                  <a:pt x="86" y="9"/>
                </a:cubicBezTo>
                <a:cubicBezTo>
                  <a:pt x="87" y="8"/>
                  <a:pt x="87" y="8"/>
                  <a:pt x="88" y="8"/>
                </a:cubicBezTo>
                <a:cubicBezTo>
                  <a:pt x="89" y="8"/>
                  <a:pt x="89" y="8"/>
                  <a:pt x="90" y="9"/>
                </a:cubicBezTo>
                <a:cubicBezTo>
                  <a:pt x="90" y="8"/>
                  <a:pt x="90" y="8"/>
                  <a:pt x="90" y="8"/>
                </a:cubicBezTo>
                <a:cubicBezTo>
                  <a:pt x="166" y="48"/>
                  <a:pt x="166" y="48"/>
                  <a:pt x="166" y="48"/>
                </a:cubicBezTo>
                <a:cubicBezTo>
                  <a:pt x="166" y="49"/>
                  <a:pt x="166" y="49"/>
                  <a:pt x="166" y="49"/>
                </a:cubicBezTo>
                <a:cubicBezTo>
                  <a:pt x="167" y="49"/>
                  <a:pt x="168" y="50"/>
                  <a:pt x="168" y="52"/>
                </a:cubicBezTo>
                <a:cubicBezTo>
                  <a:pt x="168" y="54"/>
                  <a:pt x="167" y="55"/>
                  <a:pt x="166" y="55"/>
                </a:cubicBezTo>
                <a:cubicBezTo>
                  <a:pt x="166" y="56"/>
                  <a:pt x="166" y="56"/>
                  <a:pt x="166" y="56"/>
                </a:cubicBezTo>
                <a:cubicBezTo>
                  <a:pt x="90" y="96"/>
                  <a:pt x="90" y="96"/>
                  <a:pt x="90" y="96"/>
                </a:cubicBezTo>
                <a:cubicBezTo>
                  <a:pt x="90" y="95"/>
                  <a:pt x="90" y="95"/>
                  <a:pt x="90" y="95"/>
                </a:cubicBezTo>
                <a:cubicBezTo>
                  <a:pt x="89" y="96"/>
                  <a:pt x="89" y="96"/>
                  <a:pt x="88" y="96"/>
                </a:cubicBezTo>
                <a:cubicBezTo>
                  <a:pt x="87" y="96"/>
                  <a:pt x="87" y="96"/>
                  <a:pt x="86" y="95"/>
                </a:cubicBezTo>
                <a:cubicBezTo>
                  <a:pt x="86" y="96"/>
                  <a:pt x="86" y="96"/>
                  <a:pt x="86" y="96"/>
                </a:cubicBezTo>
                <a:lnTo>
                  <a:pt x="10" y="56"/>
                </a:lnTo>
                <a:close/>
                <a:moveTo>
                  <a:pt x="166" y="120"/>
                </a:moveTo>
                <a:cubicBezTo>
                  <a:pt x="166" y="121"/>
                  <a:pt x="166" y="121"/>
                  <a:pt x="166" y="121"/>
                </a:cubicBezTo>
                <a:cubicBezTo>
                  <a:pt x="167" y="121"/>
                  <a:pt x="168" y="122"/>
                  <a:pt x="168" y="124"/>
                </a:cubicBezTo>
                <a:cubicBezTo>
                  <a:pt x="168" y="126"/>
                  <a:pt x="167" y="127"/>
                  <a:pt x="166" y="127"/>
                </a:cubicBezTo>
                <a:cubicBezTo>
                  <a:pt x="166" y="128"/>
                  <a:pt x="166" y="128"/>
                  <a:pt x="166" y="128"/>
                </a:cubicBezTo>
                <a:cubicBezTo>
                  <a:pt x="90" y="168"/>
                  <a:pt x="90" y="168"/>
                  <a:pt x="90" y="168"/>
                </a:cubicBezTo>
                <a:cubicBezTo>
                  <a:pt x="90" y="167"/>
                  <a:pt x="90" y="167"/>
                  <a:pt x="90" y="167"/>
                </a:cubicBezTo>
                <a:cubicBezTo>
                  <a:pt x="89" y="168"/>
                  <a:pt x="89" y="168"/>
                  <a:pt x="88" y="168"/>
                </a:cubicBezTo>
                <a:cubicBezTo>
                  <a:pt x="87" y="168"/>
                  <a:pt x="87" y="168"/>
                  <a:pt x="86" y="167"/>
                </a:cubicBezTo>
                <a:cubicBezTo>
                  <a:pt x="86" y="168"/>
                  <a:pt x="86" y="168"/>
                  <a:pt x="86" y="168"/>
                </a:cubicBezTo>
                <a:cubicBezTo>
                  <a:pt x="10" y="128"/>
                  <a:pt x="10" y="128"/>
                  <a:pt x="10" y="128"/>
                </a:cubicBezTo>
                <a:cubicBezTo>
                  <a:pt x="10" y="127"/>
                  <a:pt x="10" y="127"/>
                  <a:pt x="10" y="127"/>
                </a:cubicBezTo>
                <a:cubicBezTo>
                  <a:pt x="9" y="127"/>
                  <a:pt x="8" y="126"/>
                  <a:pt x="8" y="124"/>
                </a:cubicBezTo>
                <a:cubicBezTo>
                  <a:pt x="8" y="122"/>
                  <a:pt x="9" y="121"/>
                  <a:pt x="10" y="121"/>
                </a:cubicBezTo>
                <a:cubicBezTo>
                  <a:pt x="10" y="120"/>
                  <a:pt x="10" y="120"/>
                  <a:pt x="10" y="120"/>
                </a:cubicBezTo>
                <a:cubicBezTo>
                  <a:pt x="29" y="111"/>
                  <a:pt x="29" y="111"/>
                  <a:pt x="29" y="111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4" y="139"/>
                  <a:pt x="86" y="140"/>
                  <a:pt x="88" y="140"/>
                </a:cubicBezTo>
                <a:cubicBezTo>
                  <a:pt x="90" y="140"/>
                  <a:pt x="92" y="139"/>
                  <a:pt x="94" y="139"/>
                </a:cubicBezTo>
                <a:cubicBezTo>
                  <a:pt x="94" y="139"/>
                  <a:pt x="94" y="139"/>
                  <a:pt x="94" y="139"/>
                </a:cubicBezTo>
                <a:cubicBezTo>
                  <a:pt x="147" y="111"/>
                  <a:pt x="147" y="111"/>
                  <a:pt x="147" y="111"/>
                </a:cubicBezTo>
                <a:lnTo>
                  <a:pt x="166" y="120"/>
                </a:lnTo>
                <a:close/>
                <a:moveTo>
                  <a:pt x="166" y="91"/>
                </a:moveTo>
                <a:cubicBezTo>
                  <a:pt x="166" y="92"/>
                  <a:pt x="166" y="92"/>
                  <a:pt x="166" y="92"/>
                </a:cubicBezTo>
                <a:cubicBezTo>
                  <a:pt x="90" y="132"/>
                  <a:pt x="90" y="132"/>
                  <a:pt x="90" y="132"/>
                </a:cubicBezTo>
                <a:cubicBezTo>
                  <a:pt x="90" y="131"/>
                  <a:pt x="90" y="131"/>
                  <a:pt x="90" y="131"/>
                </a:cubicBezTo>
                <a:cubicBezTo>
                  <a:pt x="89" y="132"/>
                  <a:pt x="89" y="132"/>
                  <a:pt x="88" y="132"/>
                </a:cubicBezTo>
                <a:cubicBezTo>
                  <a:pt x="87" y="132"/>
                  <a:pt x="87" y="132"/>
                  <a:pt x="86" y="131"/>
                </a:cubicBezTo>
                <a:cubicBezTo>
                  <a:pt x="86" y="132"/>
                  <a:pt x="86" y="132"/>
                  <a:pt x="86" y="132"/>
                </a:cubicBezTo>
                <a:cubicBezTo>
                  <a:pt x="10" y="92"/>
                  <a:pt x="10" y="92"/>
                  <a:pt x="10" y="92"/>
                </a:cubicBezTo>
                <a:cubicBezTo>
                  <a:pt x="10" y="91"/>
                  <a:pt x="10" y="91"/>
                  <a:pt x="10" y="91"/>
                </a:cubicBezTo>
                <a:cubicBezTo>
                  <a:pt x="9" y="91"/>
                  <a:pt x="8" y="90"/>
                  <a:pt x="8" y="88"/>
                </a:cubicBezTo>
                <a:cubicBezTo>
                  <a:pt x="8" y="86"/>
                  <a:pt x="9" y="85"/>
                  <a:pt x="10" y="85"/>
                </a:cubicBezTo>
                <a:cubicBezTo>
                  <a:pt x="10" y="84"/>
                  <a:pt x="10" y="84"/>
                  <a:pt x="10" y="84"/>
                </a:cubicBezTo>
                <a:cubicBezTo>
                  <a:pt x="29" y="75"/>
                  <a:pt x="29" y="75"/>
                  <a:pt x="29" y="75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4" y="103"/>
                  <a:pt x="86" y="104"/>
                  <a:pt x="88" y="104"/>
                </a:cubicBezTo>
                <a:cubicBezTo>
                  <a:pt x="90" y="104"/>
                  <a:pt x="92" y="103"/>
                  <a:pt x="94" y="103"/>
                </a:cubicBezTo>
                <a:cubicBezTo>
                  <a:pt x="94" y="103"/>
                  <a:pt x="94" y="103"/>
                  <a:pt x="94" y="103"/>
                </a:cubicBezTo>
                <a:cubicBezTo>
                  <a:pt x="147" y="75"/>
                  <a:pt x="147" y="75"/>
                  <a:pt x="147" y="75"/>
                </a:cubicBezTo>
                <a:cubicBezTo>
                  <a:pt x="166" y="84"/>
                  <a:pt x="166" y="84"/>
                  <a:pt x="166" y="84"/>
                </a:cubicBezTo>
                <a:cubicBezTo>
                  <a:pt x="166" y="85"/>
                  <a:pt x="166" y="85"/>
                  <a:pt x="166" y="85"/>
                </a:cubicBezTo>
                <a:cubicBezTo>
                  <a:pt x="167" y="85"/>
                  <a:pt x="168" y="86"/>
                  <a:pt x="168" y="88"/>
                </a:cubicBezTo>
                <a:cubicBezTo>
                  <a:pt x="168" y="90"/>
                  <a:pt x="167" y="91"/>
                  <a:pt x="166" y="91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8" name="Google Shape;168;p27"/>
          <p:cNvSpPr/>
          <p:nvPr/>
        </p:nvSpPr>
        <p:spPr>
          <a:xfrm>
            <a:off x="674189" y="3685924"/>
            <a:ext cx="391429" cy="356636"/>
          </a:xfrm>
          <a:custGeom>
            <a:avLst/>
            <a:gdLst/>
            <a:ahLst/>
            <a:cxnLst/>
            <a:rect l="l" t="t" r="r" b="b"/>
            <a:pathLst>
              <a:path w="176" h="160" extrusionOk="0">
                <a:moveTo>
                  <a:pt x="88" y="0"/>
                </a:moveTo>
                <a:cubicBezTo>
                  <a:pt x="39" y="0"/>
                  <a:pt x="0" y="36"/>
                  <a:pt x="0" y="80"/>
                </a:cubicBezTo>
                <a:cubicBezTo>
                  <a:pt x="0" y="124"/>
                  <a:pt x="39" y="160"/>
                  <a:pt x="88" y="160"/>
                </a:cubicBezTo>
                <a:cubicBezTo>
                  <a:pt x="137" y="160"/>
                  <a:pt x="176" y="124"/>
                  <a:pt x="176" y="80"/>
                </a:cubicBezTo>
                <a:cubicBezTo>
                  <a:pt x="176" y="36"/>
                  <a:pt x="137" y="0"/>
                  <a:pt x="88" y="0"/>
                </a:cubicBezTo>
                <a:moveTo>
                  <a:pt x="88" y="152"/>
                </a:moveTo>
                <a:cubicBezTo>
                  <a:pt x="60" y="152"/>
                  <a:pt x="36" y="139"/>
                  <a:pt x="21" y="120"/>
                </a:cubicBezTo>
                <a:cubicBezTo>
                  <a:pt x="81" y="120"/>
                  <a:pt x="81" y="120"/>
                  <a:pt x="81" y="120"/>
                </a:cubicBezTo>
                <a:cubicBezTo>
                  <a:pt x="85" y="128"/>
                  <a:pt x="100" y="140"/>
                  <a:pt x="110" y="140"/>
                </a:cubicBezTo>
                <a:cubicBezTo>
                  <a:pt x="122" y="140"/>
                  <a:pt x="132" y="132"/>
                  <a:pt x="132" y="116"/>
                </a:cubicBezTo>
                <a:cubicBezTo>
                  <a:pt x="132" y="100"/>
                  <a:pt x="122" y="92"/>
                  <a:pt x="110" y="92"/>
                </a:cubicBezTo>
                <a:cubicBezTo>
                  <a:pt x="100" y="92"/>
                  <a:pt x="85" y="104"/>
                  <a:pt x="81" y="112"/>
                </a:cubicBezTo>
                <a:cubicBezTo>
                  <a:pt x="16" y="112"/>
                  <a:pt x="16" y="112"/>
                  <a:pt x="16" y="112"/>
                </a:cubicBezTo>
                <a:cubicBezTo>
                  <a:pt x="11" y="102"/>
                  <a:pt x="8" y="92"/>
                  <a:pt x="8" y="80"/>
                </a:cubicBezTo>
                <a:cubicBezTo>
                  <a:pt x="8" y="68"/>
                  <a:pt x="11" y="58"/>
                  <a:pt x="16" y="48"/>
                </a:cubicBezTo>
                <a:cubicBezTo>
                  <a:pt x="81" y="48"/>
                  <a:pt x="81" y="48"/>
                  <a:pt x="81" y="48"/>
                </a:cubicBezTo>
                <a:cubicBezTo>
                  <a:pt x="85" y="56"/>
                  <a:pt x="100" y="68"/>
                  <a:pt x="110" y="68"/>
                </a:cubicBezTo>
                <a:cubicBezTo>
                  <a:pt x="122" y="68"/>
                  <a:pt x="132" y="60"/>
                  <a:pt x="132" y="44"/>
                </a:cubicBezTo>
                <a:cubicBezTo>
                  <a:pt x="132" y="28"/>
                  <a:pt x="122" y="20"/>
                  <a:pt x="110" y="20"/>
                </a:cubicBezTo>
                <a:cubicBezTo>
                  <a:pt x="100" y="20"/>
                  <a:pt x="85" y="32"/>
                  <a:pt x="81" y="40"/>
                </a:cubicBezTo>
                <a:cubicBezTo>
                  <a:pt x="21" y="40"/>
                  <a:pt x="21" y="40"/>
                  <a:pt x="21" y="40"/>
                </a:cubicBezTo>
                <a:cubicBezTo>
                  <a:pt x="36" y="21"/>
                  <a:pt x="60" y="8"/>
                  <a:pt x="88" y="8"/>
                </a:cubicBezTo>
                <a:cubicBezTo>
                  <a:pt x="131" y="8"/>
                  <a:pt x="165" y="38"/>
                  <a:pt x="168" y="76"/>
                </a:cubicBezTo>
                <a:cubicBezTo>
                  <a:pt x="87" y="76"/>
                  <a:pt x="87" y="76"/>
                  <a:pt x="87" y="76"/>
                </a:cubicBezTo>
                <a:cubicBezTo>
                  <a:pt x="83" y="68"/>
                  <a:pt x="68" y="56"/>
                  <a:pt x="58" y="56"/>
                </a:cubicBezTo>
                <a:cubicBezTo>
                  <a:pt x="46" y="56"/>
                  <a:pt x="36" y="64"/>
                  <a:pt x="36" y="80"/>
                </a:cubicBezTo>
                <a:cubicBezTo>
                  <a:pt x="36" y="96"/>
                  <a:pt x="46" y="104"/>
                  <a:pt x="58" y="104"/>
                </a:cubicBezTo>
                <a:cubicBezTo>
                  <a:pt x="68" y="104"/>
                  <a:pt x="83" y="92"/>
                  <a:pt x="87" y="84"/>
                </a:cubicBezTo>
                <a:cubicBezTo>
                  <a:pt x="168" y="84"/>
                  <a:pt x="168" y="84"/>
                  <a:pt x="168" y="84"/>
                </a:cubicBezTo>
                <a:cubicBezTo>
                  <a:pt x="165" y="122"/>
                  <a:pt x="131" y="152"/>
                  <a:pt x="88" y="152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9" name="Google Shape;169;p27"/>
          <p:cNvSpPr/>
          <p:nvPr/>
        </p:nvSpPr>
        <p:spPr>
          <a:xfrm>
            <a:off x="718632" y="5551980"/>
            <a:ext cx="399081" cy="337026"/>
          </a:xfrm>
          <a:custGeom>
            <a:avLst/>
            <a:gdLst/>
            <a:ahLst/>
            <a:cxnLst/>
            <a:rect l="l" t="t" r="r" b="b"/>
            <a:pathLst>
              <a:path w="176" h="144" extrusionOk="0">
                <a:moveTo>
                  <a:pt x="60" y="32"/>
                </a:moveTo>
                <a:cubicBezTo>
                  <a:pt x="116" y="32"/>
                  <a:pt x="116" y="32"/>
                  <a:pt x="116" y="32"/>
                </a:cubicBezTo>
                <a:cubicBezTo>
                  <a:pt x="118" y="32"/>
                  <a:pt x="120" y="30"/>
                  <a:pt x="120" y="28"/>
                </a:cubicBezTo>
                <a:cubicBezTo>
                  <a:pt x="120" y="26"/>
                  <a:pt x="118" y="24"/>
                  <a:pt x="116" y="24"/>
                </a:cubicBezTo>
                <a:cubicBezTo>
                  <a:pt x="60" y="24"/>
                  <a:pt x="60" y="24"/>
                  <a:pt x="60" y="24"/>
                </a:cubicBezTo>
                <a:cubicBezTo>
                  <a:pt x="58" y="24"/>
                  <a:pt x="56" y="26"/>
                  <a:pt x="56" y="28"/>
                </a:cubicBezTo>
                <a:cubicBezTo>
                  <a:pt x="56" y="30"/>
                  <a:pt x="58" y="32"/>
                  <a:pt x="60" y="32"/>
                </a:cubicBezTo>
                <a:moveTo>
                  <a:pt x="52" y="48"/>
                </a:moveTo>
                <a:cubicBezTo>
                  <a:pt x="124" y="48"/>
                  <a:pt x="124" y="48"/>
                  <a:pt x="124" y="48"/>
                </a:cubicBezTo>
                <a:cubicBezTo>
                  <a:pt x="126" y="48"/>
                  <a:pt x="128" y="46"/>
                  <a:pt x="128" y="44"/>
                </a:cubicBezTo>
                <a:cubicBezTo>
                  <a:pt x="128" y="42"/>
                  <a:pt x="126" y="40"/>
                  <a:pt x="124" y="40"/>
                </a:cubicBezTo>
                <a:cubicBezTo>
                  <a:pt x="52" y="40"/>
                  <a:pt x="52" y="40"/>
                  <a:pt x="52" y="40"/>
                </a:cubicBezTo>
                <a:cubicBezTo>
                  <a:pt x="50" y="40"/>
                  <a:pt x="48" y="42"/>
                  <a:pt x="48" y="44"/>
                </a:cubicBezTo>
                <a:cubicBezTo>
                  <a:pt x="48" y="46"/>
                  <a:pt x="50" y="48"/>
                  <a:pt x="52" y="48"/>
                </a:cubicBezTo>
                <a:moveTo>
                  <a:pt x="136" y="60"/>
                </a:moveTo>
                <a:cubicBezTo>
                  <a:pt x="136" y="58"/>
                  <a:pt x="134" y="56"/>
                  <a:pt x="132" y="56"/>
                </a:cubicBezTo>
                <a:cubicBezTo>
                  <a:pt x="44" y="56"/>
                  <a:pt x="44" y="56"/>
                  <a:pt x="44" y="56"/>
                </a:cubicBezTo>
                <a:cubicBezTo>
                  <a:pt x="42" y="56"/>
                  <a:pt x="40" y="58"/>
                  <a:pt x="40" y="60"/>
                </a:cubicBezTo>
                <a:cubicBezTo>
                  <a:pt x="40" y="62"/>
                  <a:pt x="42" y="64"/>
                  <a:pt x="44" y="64"/>
                </a:cubicBezTo>
                <a:cubicBezTo>
                  <a:pt x="132" y="64"/>
                  <a:pt x="132" y="64"/>
                  <a:pt x="132" y="64"/>
                </a:cubicBezTo>
                <a:cubicBezTo>
                  <a:pt x="134" y="64"/>
                  <a:pt x="136" y="62"/>
                  <a:pt x="136" y="60"/>
                </a:cubicBezTo>
                <a:moveTo>
                  <a:pt x="176" y="82"/>
                </a:moveTo>
                <a:cubicBezTo>
                  <a:pt x="176" y="82"/>
                  <a:pt x="176" y="82"/>
                  <a:pt x="176" y="8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5" y="1"/>
                  <a:pt x="134" y="0"/>
                  <a:pt x="132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42" y="0"/>
                  <a:pt x="41" y="1"/>
                  <a:pt x="40" y="2"/>
                </a:cubicBezTo>
                <a:cubicBezTo>
                  <a:pt x="40" y="2"/>
                  <a:pt x="40" y="2"/>
                  <a:pt x="40" y="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3"/>
                  <a:pt x="0" y="83"/>
                  <a:pt x="0" y="84"/>
                </a:cubicBezTo>
                <a:cubicBezTo>
                  <a:pt x="0" y="140"/>
                  <a:pt x="0" y="140"/>
                  <a:pt x="0" y="140"/>
                </a:cubicBezTo>
                <a:cubicBezTo>
                  <a:pt x="0" y="142"/>
                  <a:pt x="2" y="144"/>
                  <a:pt x="4" y="144"/>
                </a:cubicBezTo>
                <a:cubicBezTo>
                  <a:pt x="172" y="144"/>
                  <a:pt x="172" y="144"/>
                  <a:pt x="172" y="144"/>
                </a:cubicBezTo>
                <a:cubicBezTo>
                  <a:pt x="174" y="144"/>
                  <a:pt x="176" y="142"/>
                  <a:pt x="176" y="140"/>
                </a:cubicBezTo>
                <a:cubicBezTo>
                  <a:pt x="176" y="84"/>
                  <a:pt x="176" y="84"/>
                  <a:pt x="176" y="84"/>
                </a:cubicBezTo>
                <a:cubicBezTo>
                  <a:pt x="176" y="83"/>
                  <a:pt x="176" y="83"/>
                  <a:pt x="176" y="82"/>
                </a:cubicBezTo>
                <a:moveTo>
                  <a:pt x="46" y="8"/>
                </a:moveTo>
                <a:cubicBezTo>
                  <a:pt x="130" y="8"/>
                  <a:pt x="130" y="8"/>
                  <a:pt x="130" y="8"/>
                </a:cubicBezTo>
                <a:cubicBezTo>
                  <a:pt x="166" y="80"/>
                  <a:pt x="166" y="80"/>
                  <a:pt x="166" y="80"/>
                </a:cubicBezTo>
                <a:cubicBezTo>
                  <a:pt x="116" y="80"/>
                  <a:pt x="116" y="80"/>
                  <a:pt x="116" y="80"/>
                </a:cubicBezTo>
                <a:cubicBezTo>
                  <a:pt x="114" y="80"/>
                  <a:pt x="112" y="82"/>
                  <a:pt x="112" y="84"/>
                </a:cubicBezTo>
                <a:cubicBezTo>
                  <a:pt x="112" y="97"/>
                  <a:pt x="101" y="108"/>
                  <a:pt x="88" y="108"/>
                </a:cubicBezTo>
                <a:cubicBezTo>
                  <a:pt x="75" y="108"/>
                  <a:pt x="64" y="97"/>
                  <a:pt x="64" y="84"/>
                </a:cubicBezTo>
                <a:cubicBezTo>
                  <a:pt x="64" y="82"/>
                  <a:pt x="62" y="80"/>
                  <a:pt x="60" y="80"/>
                </a:cubicBezTo>
                <a:cubicBezTo>
                  <a:pt x="10" y="80"/>
                  <a:pt x="10" y="80"/>
                  <a:pt x="10" y="80"/>
                </a:cubicBezTo>
                <a:lnTo>
                  <a:pt x="46" y="8"/>
                </a:lnTo>
                <a:close/>
                <a:moveTo>
                  <a:pt x="168" y="136"/>
                </a:moveTo>
                <a:cubicBezTo>
                  <a:pt x="8" y="136"/>
                  <a:pt x="8" y="136"/>
                  <a:pt x="8" y="136"/>
                </a:cubicBezTo>
                <a:cubicBezTo>
                  <a:pt x="8" y="88"/>
                  <a:pt x="8" y="88"/>
                  <a:pt x="8" y="88"/>
                </a:cubicBezTo>
                <a:cubicBezTo>
                  <a:pt x="56" y="88"/>
                  <a:pt x="56" y="88"/>
                  <a:pt x="56" y="88"/>
                </a:cubicBezTo>
                <a:cubicBezTo>
                  <a:pt x="58" y="104"/>
                  <a:pt x="72" y="116"/>
                  <a:pt x="88" y="116"/>
                </a:cubicBezTo>
                <a:cubicBezTo>
                  <a:pt x="104" y="116"/>
                  <a:pt x="118" y="104"/>
                  <a:pt x="120" y="88"/>
                </a:cubicBezTo>
                <a:cubicBezTo>
                  <a:pt x="168" y="88"/>
                  <a:pt x="168" y="88"/>
                  <a:pt x="168" y="88"/>
                </a:cubicBezTo>
                <a:lnTo>
                  <a:pt x="168" y="136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0" name="Google Shape;170;p27"/>
          <p:cNvSpPr txBox="1"/>
          <p:nvPr/>
        </p:nvSpPr>
        <p:spPr>
          <a:xfrm>
            <a:off x="799394" y="339334"/>
            <a:ext cx="6206955" cy="471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pPr lvl="0"/>
            <a:r>
              <a:rPr lang="ru-RU" sz="1197" dirty="0" smtClean="0">
                <a:solidFill>
                  <a:schemeClr val="bg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2.10 Итоги Семестра</a:t>
            </a:r>
            <a:endParaRPr lang="ru-RU" sz="1197" dirty="0">
              <a:solidFill>
                <a:schemeClr val="bg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</p:spTree>
    <p:extLst>
      <p:ext uri="{BB962C8B-B14F-4D97-AF65-F5344CB8AC3E}">
        <p14:creationId xmlns:p14="http://schemas.microsoft.com/office/powerpoint/2010/main" val="41235882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0000500000000000000" pitchFamily="2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8565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6" name="Заголовок 3">
            <a:extLst>
              <a:ext uri="{FF2B5EF4-FFF2-40B4-BE49-F238E27FC236}">
                <a16:creationId xmlns:a16="http://schemas.microsoft.com/office/drawing/2014/main" id="{9C7528D9-7D86-4DF6-80BF-E9839B8922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8312" y="567891"/>
            <a:ext cx="11039926" cy="598222"/>
          </a:xfrm>
        </p:spPr>
        <p:txBody>
          <a:bodyPr>
            <a:normAutofit fontScale="90000"/>
          </a:bodyPr>
          <a:lstStyle/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Ключевые слова о Предобработке</a:t>
            </a:r>
            <a:endParaRPr lang="ru-RU" sz="3200" dirty="0">
              <a:latin typeface="Montserrat" panose="00000500000000000000" pitchFamily="2" charset="-52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ACA34779-E9CE-4EF3-B12A-3B4FB46B558C}"/>
              </a:ext>
            </a:extLst>
          </p:cNvPr>
          <p:cNvSpPr/>
          <p:nvPr/>
        </p:nvSpPr>
        <p:spPr>
          <a:xfrm>
            <a:off x="-1" y="1023561"/>
            <a:ext cx="12102353" cy="58169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Aft>
                <a:spcPts val="1800"/>
              </a:spcAft>
              <a:buClr>
                <a:schemeClr val="bg2"/>
              </a:buClr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24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Сохраняйте </a:t>
            </a:r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параметры преобразования предварительной обработки.</a:t>
            </a:r>
            <a:r>
              <a:rPr lang="ru-RU" sz="24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Необходимо использовать </a:t>
            </a:r>
            <a:r>
              <a:rPr lang="ru-RU" sz="24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то же </a:t>
            </a:r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преобразование для </a:t>
            </a:r>
            <a:r>
              <a:rPr lang="ru-RU" sz="24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новых данных</a:t>
            </a:r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 (в идеале </a:t>
            </a:r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pipeline</a:t>
            </a:r>
            <a:r>
              <a:rPr lang="en-US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  <a:endParaRPr lang="ru-RU" sz="24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>
              <a:spcAft>
                <a:spcPts val="1800"/>
              </a:spcAft>
              <a:buClr>
                <a:schemeClr val="bg2"/>
              </a:buClr>
              <a:buFont typeface="Wingdings" panose="05000000000000000000" pitchFamily="2" charset="2"/>
              <a:buChar char="Ø"/>
            </a:pPr>
            <a:r>
              <a:rPr lang="ru-RU" sz="24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Эксперименты </a:t>
            </a:r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с разными методами предобработки могут </a:t>
            </a:r>
            <a:r>
              <a:rPr lang="ru-RU" sz="24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повлиять</a:t>
            </a:r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 на итоговую </a:t>
            </a:r>
            <a:r>
              <a:rPr lang="ru-RU" sz="24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модель</a:t>
            </a:r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. Их можно рассматривать как </a:t>
            </a:r>
            <a:r>
              <a:rPr lang="ru-RU" sz="2400" b="1" dirty="0" err="1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гиперпараметр</a:t>
            </a:r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 для модели</a:t>
            </a:r>
            <a:r>
              <a:rPr lang="en-US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(оптимизируем </a:t>
            </a:r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pipeline</a:t>
            </a:r>
            <a:r>
              <a:rPr lang="en-US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  <a:endParaRPr lang="ru-RU" sz="24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>
              <a:spcAft>
                <a:spcPts val="1800"/>
              </a:spcAft>
              <a:buClr>
                <a:schemeClr val="bg2"/>
              </a:buClr>
              <a:buFont typeface="Wingdings" panose="05000000000000000000" pitchFamily="2" charset="2"/>
              <a:buChar char="Ø"/>
            </a:pPr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 Не обязательно </a:t>
            </a:r>
            <a:r>
              <a:rPr lang="ru-RU" sz="24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все</a:t>
            </a:r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 признаки обрабатывать </a:t>
            </a:r>
            <a:r>
              <a:rPr lang="ru-RU" sz="24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одинаково</a:t>
            </a:r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 (</a:t>
            </a:r>
            <a:r>
              <a:rPr lang="en-US" sz="2000" dirty="0" err="1">
                <a:solidFill>
                  <a:srgbClr val="D4D4D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ColumnTransformer</a:t>
            </a:r>
            <a:r>
              <a:rPr lang="ru-RU" sz="2000" dirty="0">
                <a:solidFill>
                  <a:srgbClr val="D4D4D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 </a:t>
            </a:r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pipeline</a:t>
            </a:r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</a:p>
          <a:p>
            <a:pPr marL="342900" indent="-342900">
              <a:spcAft>
                <a:spcPts val="1800"/>
              </a:spcAft>
              <a:buClr>
                <a:schemeClr val="bg2"/>
              </a:buClr>
              <a:buFont typeface="Wingdings" panose="05000000000000000000" pitchFamily="2" charset="2"/>
              <a:buChar char="Ø"/>
            </a:pPr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Методы масштабирования </a:t>
            </a:r>
            <a:r>
              <a:rPr lang="ru-RU" sz="24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по-разному</a:t>
            </a:r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 влияют на </a:t>
            </a:r>
            <a:r>
              <a:rPr lang="ru-RU" sz="24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разные</a:t>
            </a:r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 методы машинного обучения. Методы, основанные на расстоянии как правило улучшаются при </a:t>
            </a:r>
            <a:r>
              <a:rPr lang="ru-RU" sz="24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масштабировании</a:t>
            </a:r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. Но иногда даже деревья могут выиграть от </a:t>
            </a:r>
            <a:r>
              <a:rPr lang="ru-RU" sz="24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степенного</a:t>
            </a:r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24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преобразования </a:t>
            </a:r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ln</a:t>
            </a:r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</a:p>
          <a:p>
            <a:pPr marL="342900" indent="-342900">
              <a:spcAft>
                <a:spcPts val="1800"/>
              </a:spcAft>
              <a:buClr>
                <a:schemeClr val="bg2"/>
              </a:buClr>
              <a:buFont typeface="Wingdings" panose="05000000000000000000" pitchFamily="2" charset="2"/>
              <a:buChar char="Ø"/>
            </a:pPr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Законом не запрещено </a:t>
            </a:r>
            <a:r>
              <a:rPr lang="ru-RU" sz="2400" dirty="0" err="1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предобрабатывать</a:t>
            </a:r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 и целевую переменную</a:t>
            </a:r>
            <a:endParaRPr lang="ru-RU" sz="24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3595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7"/>
          <p:cNvSpPr txBox="1"/>
          <p:nvPr/>
        </p:nvSpPr>
        <p:spPr>
          <a:xfrm>
            <a:off x="1400205" y="1918861"/>
            <a:ext cx="10730063" cy="4711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В предыдущей серии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Общие Рекомендации</a:t>
            </a:r>
            <a:r>
              <a:rPr lang="en-US" sz="2261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: </a:t>
            </a:r>
            <a:r>
              <a:rPr lang="ru-RU" sz="2261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Конструирование Признаков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n-US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Q&amp;A</a:t>
            </a:r>
            <a:endParaRPr sz="2261" dirty="0">
              <a:solidFill>
                <a:schemeClr val="tx1">
                  <a:lumMod val="90000"/>
                  <a:lumOff val="1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Рефлексия</a:t>
            </a:r>
            <a:endParaRPr sz="2261" dirty="0">
              <a:solidFill>
                <a:schemeClr val="tx1">
                  <a:lumMod val="90000"/>
                  <a:lumOff val="1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4" name="Google Shape;164;p27"/>
          <p:cNvSpPr txBox="1"/>
          <p:nvPr/>
        </p:nvSpPr>
        <p:spPr>
          <a:xfrm>
            <a:off x="799394" y="800509"/>
            <a:ext cx="5320418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План</a:t>
            </a:r>
            <a:r>
              <a:rPr lang="en-US" sz="2394" dirty="0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вебинара</a:t>
            </a:r>
            <a:endParaRPr sz="2394" dirty="0">
              <a:solidFill>
                <a:srgbClr val="01C60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65" name="Google Shape;165;p27"/>
          <p:cNvSpPr/>
          <p:nvPr/>
        </p:nvSpPr>
        <p:spPr>
          <a:xfrm>
            <a:off x="751918" y="2160578"/>
            <a:ext cx="390417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00" y="72"/>
                </a:moveTo>
                <a:cubicBezTo>
                  <a:pt x="140" y="72"/>
                  <a:pt x="140" y="72"/>
                  <a:pt x="140" y="72"/>
                </a:cubicBezTo>
                <a:cubicBezTo>
                  <a:pt x="142" y="72"/>
                  <a:pt x="144" y="70"/>
                  <a:pt x="144" y="68"/>
                </a:cubicBezTo>
                <a:cubicBezTo>
                  <a:pt x="144" y="66"/>
                  <a:pt x="142" y="64"/>
                  <a:pt x="140" y="64"/>
                </a:cubicBezTo>
                <a:cubicBezTo>
                  <a:pt x="100" y="64"/>
                  <a:pt x="100" y="64"/>
                  <a:pt x="100" y="64"/>
                </a:cubicBezTo>
                <a:cubicBezTo>
                  <a:pt x="98" y="64"/>
                  <a:pt x="96" y="66"/>
                  <a:pt x="96" y="68"/>
                </a:cubicBezTo>
                <a:cubicBezTo>
                  <a:pt x="96" y="70"/>
                  <a:pt x="98" y="72"/>
                  <a:pt x="100" y="72"/>
                </a:cubicBezTo>
                <a:moveTo>
                  <a:pt x="100" y="56"/>
                </a:moveTo>
                <a:cubicBezTo>
                  <a:pt x="124" y="56"/>
                  <a:pt x="124" y="56"/>
                  <a:pt x="124" y="56"/>
                </a:cubicBezTo>
                <a:cubicBezTo>
                  <a:pt x="126" y="56"/>
                  <a:pt x="128" y="54"/>
                  <a:pt x="128" y="52"/>
                </a:cubicBezTo>
                <a:cubicBezTo>
                  <a:pt x="128" y="50"/>
                  <a:pt x="126" y="48"/>
                  <a:pt x="124" y="48"/>
                </a:cubicBezTo>
                <a:cubicBezTo>
                  <a:pt x="100" y="48"/>
                  <a:pt x="100" y="48"/>
                  <a:pt x="100" y="48"/>
                </a:cubicBezTo>
                <a:cubicBezTo>
                  <a:pt x="98" y="48"/>
                  <a:pt x="96" y="50"/>
                  <a:pt x="96" y="52"/>
                </a:cubicBezTo>
                <a:cubicBezTo>
                  <a:pt x="96" y="54"/>
                  <a:pt x="98" y="56"/>
                  <a:pt x="100" y="56"/>
                </a:cubicBezTo>
                <a:moveTo>
                  <a:pt x="100" y="88"/>
                </a:moveTo>
                <a:cubicBezTo>
                  <a:pt x="116" y="88"/>
                  <a:pt x="116" y="88"/>
                  <a:pt x="116" y="88"/>
                </a:cubicBezTo>
                <a:cubicBezTo>
                  <a:pt x="118" y="88"/>
                  <a:pt x="120" y="86"/>
                  <a:pt x="120" y="84"/>
                </a:cubicBezTo>
                <a:cubicBezTo>
                  <a:pt x="120" y="82"/>
                  <a:pt x="118" y="80"/>
                  <a:pt x="116" y="80"/>
                </a:cubicBezTo>
                <a:cubicBezTo>
                  <a:pt x="100" y="80"/>
                  <a:pt x="100" y="80"/>
                  <a:pt x="100" y="80"/>
                </a:cubicBezTo>
                <a:cubicBezTo>
                  <a:pt x="98" y="80"/>
                  <a:pt x="96" y="82"/>
                  <a:pt x="96" y="84"/>
                </a:cubicBezTo>
                <a:cubicBezTo>
                  <a:pt x="96" y="86"/>
                  <a:pt x="98" y="88"/>
                  <a:pt x="100" y="88"/>
                </a:cubicBezTo>
                <a:moveTo>
                  <a:pt x="40" y="104"/>
                </a:moveTo>
                <a:cubicBezTo>
                  <a:pt x="72" y="104"/>
                  <a:pt x="72" y="104"/>
                  <a:pt x="72" y="104"/>
                </a:cubicBezTo>
                <a:cubicBezTo>
                  <a:pt x="76" y="104"/>
                  <a:pt x="80" y="100"/>
                  <a:pt x="80" y="96"/>
                </a:cubicBezTo>
                <a:cubicBezTo>
                  <a:pt x="80" y="56"/>
                  <a:pt x="80" y="56"/>
                  <a:pt x="80" y="56"/>
                </a:cubicBezTo>
                <a:cubicBezTo>
                  <a:pt x="80" y="52"/>
                  <a:pt x="76" y="48"/>
                  <a:pt x="72" y="48"/>
                </a:cubicBezTo>
                <a:cubicBezTo>
                  <a:pt x="40" y="48"/>
                  <a:pt x="40" y="48"/>
                  <a:pt x="40" y="48"/>
                </a:cubicBezTo>
                <a:cubicBezTo>
                  <a:pt x="36" y="48"/>
                  <a:pt x="32" y="52"/>
                  <a:pt x="32" y="56"/>
                </a:cubicBezTo>
                <a:cubicBezTo>
                  <a:pt x="32" y="96"/>
                  <a:pt x="32" y="96"/>
                  <a:pt x="32" y="96"/>
                </a:cubicBezTo>
                <a:cubicBezTo>
                  <a:pt x="32" y="100"/>
                  <a:pt x="36" y="104"/>
                  <a:pt x="40" y="104"/>
                </a:cubicBezTo>
                <a:moveTo>
                  <a:pt x="40" y="56"/>
                </a:moveTo>
                <a:cubicBezTo>
                  <a:pt x="72" y="56"/>
                  <a:pt x="72" y="56"/>
                  <a:pt x="72" y="56"/>
                </a:cubicBezTo>
                <a:cubicBezTo>
                  <a:pt x="72" y="96"/>
                  <a:pt x="72" y="96"/>
                  <a:pt x="72" y="96"/>
                </a:cubicBezTo>
                <a:cubicBezTo>
                  <a:pt x="40" y="96"/>
                  <a:pt x="40" y="96"/>
                  <a:pt x="40" y="96"/>
                </a:cubicBezTo>
                <a:lnTo>
                  <a:pt x="40" y="56"/>
                </a:lnTo>
                <a:close/>
                <a:moveTo>
                  <a:pt x="100" y="104"/>
                </a:moveTo>
                <a:cubicBezTo>
                  <a:pt x="140" y="104"/>
                  <a:pt x="140" y="104"/>
                  <a:pt x="140" y="104"/>
                </a:cubicBezTo>
                <a:cubicBezTo>
                  <a:pt x="142" y="104"/>
                  <a:pt x="144" y="102"/>
                  <a:pt x="144" y="100"/>
                </a:cubicBezTo>
                <a:cubicBezTo>
                  <a:pt x="144" y="98"/>
                  <a:pt x="142" y="96"/>
                  <a:pt x="140" y="96"/>
                </a:cubicBezTo>
                <a:cubicBezTo>
                  <a:pt x="100" y="96"/>
                  <a:pt x="100" y="96"/>
                  <a:pt x="100" y="96"/>
                </a:cubicBezTo>
                <a:cubicBezTo>
                  <a:pt x="98" y="96"/>
                  <a:pt x="96" y="98"/>
                  <a:pt x="96" y="100"/>
                </a:cubicBezTo>
                <a:cubicBezTo>
                  <a:pt x="96" y="102"/>
                  <a:pt x="98" y="104"/>
                  <a:pt x="100" y="104"/>
                </a:cubicBezTo>
                <a:moveTo>
                  <a:pt x="168" y="8"/>
                </a:moveTo>
                <a:cubicBezTo>
                  <a:pt x="96" y="8"/>
                  <a:pt x="96" y="8"/>
                  <a:pt x="96" y="8"/>
                </a:cubicBezTo>
                <a:cubicBezTo>
                  <a:pt x="96" y="4"/>
                  <a:pt x="92" y="0"/>
                  <a:pt x="88" y="0"/>
                </a:cubicBezTo>
                <a:cubicBezTo>
                  <a:pt x="84" y="0"/>
                  <a:pt x="80" y="4"/>
                  <a:pt x="80" y="8"/>
                </a:cubicBezTo>
                <a:cubicBezTo>
                  <a:pt x="8" y="8"/>
                  <a:pt x="8" y="8"/>
                  <a:pt x="8" y="8"/>
                </a:cubicBezTo>
                <a:cubicBezTo>
                  <a:pt x="4" y="8"/>
                  <a:pt x="0" y="12"/>
                  <a:pt x="0" y="16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28"/>
                  <a:pt x="4" y="32"/>
                  <a:pt x="8" y="32"/>
                </a:cubicBezTo>
                <a:cubicBezTo>
                  <a:pt x="8" y="128"/>
                  <a:pt x="8" y="128"/>
                  <a:pt x="8" y="128"/>
                </a:cubicBezTo>
                <a:cubicBezTo>
                  <a:pt x="8" y="132"/>
                  <a:pt x="12" y="136"/>
                  <a:pt x="16" y="136"/>
                </a:cubicBezTo>
                <a:cubicBezTo>
                  <a:pt x="84" y="136"/>
                  <a:pt x="84" y="136"/>
                  <a:pt x="84" y="136"/>
                </a:cubicBezTo>
                <a:cubicBezTo>
                  <a:pt x="84" y="146"/>
                  <a:pt x="84" y="146"/>
                  <a:pt x="84" y="146"/>
                </a:cubicBezTo>
                <a:cubicBezTo>
                  <a:pt x="61" y="169"/>
                  <a:pt x="61" y="169"/>
                  <a:pt x="61" y="169"/>
                </a:cubicBezTo>
                <a:cubicBezTo>
                  <a:pt x="60" y="170"/>
                  <a:pt x="60" y="171"/>
                  <a:pt x="60" y="172"/>
                </a:cubicBezTo>
                <a:cubicBezTo>
                  <a:pt x="60" y="174"/>
                  <a:pt x="62" y="176"/>
                  <a:pt x="64" y="176"/>
                </a:cubicBezTo>
                <a:cubicBezTo>
                  <a:pt x="65" y="176"/>
                  <a:pt x="66" y="176"/>
                  <a:pt x="67" y="175"/>
                </a:cubicBezTo>
                <a:cubicBezTo>
                  <a:pt x="88" y="154"/>
                  <a:pt x="88" y="154"/>
                  <a:pt x="88" y="154"/>
                </a:cubicBezTo>
                <a:cubicBezTo>
                  <a:pt x="109" y="175"/>
                  <a:pt x="109" y="175"/>
                  <a:pt x="109" y="175"/>
                </a:cubicBezTo>
                <a:cubicBezTo>
                  <a:pt x="110" y="176"/>
                  <a:pt x="111" y="176"/>
                  <a:pt x="112" y="176"/>
                </a:cubicBezTo>
                <a:cubicBezTo>
                  <a:pt x="114" y="176"/>
                  <a:pt x="116" y="174"/>
                  <a:pt x="116" y="172"/>
                </a:cubicBezTo>
                <a:cubicBezTo>
                  <a:pt x="116" y="171"/>
                  <a:pt x="116" y="170"/>
                  <a:pt x="115" y="169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92" y="136"/>
                  <a:pt x="92" y="136"/>
                  <a:pt x="92" y="136"/>
                </a:cubicBezTo>
                <a:cubicBezTo>
                  <a:pt x="160" y="136"/>
                  <a:pt x="160" y="136"/>
                  <a:pt x="160" y="136"/>
                </a:cubicBezTo>
                <a:cubicBezTo>
                  <a:pt x="164" y="136"/>
                  <a:pt x="168" y="132"/>
                  <a:pt x="168" y="128"/>
                </a:cubicBezTo>
                <a:cubicBezTo>
                  <a:pt x="168" y="32"/>
                  <a:pt x="168" y="32"/>
                  <a:pt x="168" y="32"/>
                </a:cubicBezTo>
                <a:cubicBezTo>
                  <a:pt x="172" y="32"/>
                  <a:pt x="176" y="28"/>
                  <a:pt x="176" y="24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12"/>
                  <a:pt x="172" y="8"/>
                  <a:pt x="168" y="8"/>
                </a:cubicBezTo>
                <a:moveTo>
                  <a:pt x="160" y="128"/>
                </a:moveTo>
                <a:cubicBezTo>
                  <a:pt x="16" y="128"/>
                  <a:pt x="16" y="128"/>
                  <a:pt x="16" y="128"/>
                </a:cubicBezTo>
                <a:cubicBezTo>
                  <a:pt x="16" y="32"/>
                  <a:pt x="16" y="32"/>
                  <a:pt x="16" y="32"/>
                </a:cubicBezTo>
                <a:cubicBezTo>
                  <a:pt x="160" y="32"/>
                  <a:pt x="160" y="32"/>
                  <a:pt x="160" y="32"/>
                </a:cubicBezTo>
                <a:lnTo>
                  <a:pt x="160" y="128"/>
                </a:lnTo>
                <a:close/>
                <a:moveTo>
                  <a:pt x="168" y="24"/>
                </a:moveTo>
                <a:cubicBezTo>
                  <a:pt x="8" y="24"/>
                  <a:pt x="8" y="24"/>
                  <a:pt x="8" y="24"/>
                </a:cubicBezTo>
                <a:cubicBezTo>
                  <a:pt x="8" y="16"/>
                  <a:pt x="8" y="16"/>
                  <a:pt x="8" y="16"/>
                </a:cubicBezTo>
                <a:cubicBezTo>
                  <a:pt x="168" y="16"/>
                  <a:pt x="168" y="16"/>
                  <a:pt x="168" y="16"/>
                </a:cubicBezTo>
                <a:lnTo>
                  <a:pt x="168" y="24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6" name="Google Shape;166;p27"/>
          <p:cNvSpPr/>
          <p:nvPr/>
        </p:nvSpPr>
        <p:spPr>
          <a:xfrm>
            <a:off x="712806" y="2831499"/>
            <a:ext cx="391429" cy="391430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60" y="0"/>
                </a:move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160"/>
                  <a:pt x="0" y="160"/>
                  <a:pt x="0" y="160"/>
                </a:cubicBezTo>
                <a:cubicBezTo>
                  <a:pt x="0" y="169"/>
                  <a:pt x="7" y="176"/>
                  <a:pt x="16" y="176"/>
                </a:cubicBezTo>
                <a:cubicBezTo>
                  <a:pt x="160" y="176"/>
                  <a:pt x="160" y="176"/>
                  <a:pt x="160" y="176"/>
                </a:cubicBezTo>
                <a:cubicBezTo>
                  <a:pt x="169" y="176"/>
                  <a:pt x="176" y="169"/>
                  <a:pt x="176" y="160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7"/>
                  <a:pt x="169" y="0"/>
                  <a:pt x="160" y="0"/>
                </a:cubicBezTo>
                <a:moveTo>
                  <a:pt x="168" y="160"/>
                </a:moveTo>
                <a:cubicBezTo>
                  <a:pt x="168" y="164"/>
                  <a:pt x="164" y="168"/>
                  <a:pt x="160" y="168"/>
                </a:cubicBezTo>
                <a:cubicBezTo>
                  <a:pt x="16" y="168"/>
                  <a:pt x="16" y="168"/>
                  <a:pt x="16" y="168"/>
                </a:cubicBezTo>
                <a:cubicBezTo>
                  <a:pt x="12" y="168"/>
                  <a:pt x="8" y="164"/>
                  <a:pt x="8" y="160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2"/>
                  <a:pt x="12" y="8"/>
                  <a:pt x="16" y="8"/>
                </a:cubicBezTo>
                <a:cubicBezTo>
                  <a:pt x="160" y="8"/>
                  <a:pt x="160" y="8"/>
                  <a:pt x="160" y="8"/>
                </a:cubicBezTo>
                <a:cubicBezTo>
                  <a:pt x="164" y="8"/>
                  <a:pt x="168" y="12"/>
                  <a:pt x="168" y="16"/>
                </a:cubicBezTo>
                <a:lnTo>
                  <a:pt x="168" y="160"/>
                </a:lnTo>
                <a:close/>
                <a:moveTo>
                  <a:pt x="80" y="100"/>
                </a:moveTo>
                <a:cubicBezTo>
                  <a:pt x="80" y="99"/>
                  <a:pt x="79" y="98"/>
                  <a:pt x="78" y="97"/>
                </a:cubicBezTo>
                <a:cubicBezTo>
                  <a:pt x="78" y="97"/>
                  <a:pt x="78" y="97"/>
                  <a:pt x="78" y="97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2"/>
                  <a:pt x="45" y="72"/>
                  <a:pt x="44" y="72"/>
                </a:cubicBezTo>
                <a:cubicBezTo>
                  <a:pt x="42" y="72"/>
                  <a:pt x="40" y="74"/>
                  <a:pt x="40" y="76"/>
                </a:cubicBezTo>
                <a:cubicBezTo>
                  <a:pt x="40" y="77"/>
                  <a:pt x="41" y="78"/>
                  <a:pt x="42" y="79"/>
                </a:cubicBezTo>
                <a:cubicBezTo>
                  <a:pt x="42" y="79"/>
                  <a:pt x="42" y="79"/>
                  <a:pt x="42" y="79"/>
                </a:cubicBezTo>
                <a:cubicBezTo>
                  <a:pt x="69" y="100"/>
                  <a:pt x="69" y="100"/>
                  <a:pt x="69" y="100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1" y="122"/>
                  <a:pt x="40" y="123"/>
                  <a:pt x="40" y="124"/>
                </a:cubicBezTo>
                <a:cubicBezTo>
                  <a:pt x="40" y="126"/>
                  <a:pt x="42" y="128"/>
                  <a:pt x="44" y="128"/>
                </a:cubicBezTo>
                <a:cubicBezTo>
                  <a:pt x="45" y="128"/>
                  <a:pt x="46" y="128"/>
                  <a:pt x="46" y="127"/>
                </a:cubicBezTo>
                <a:cubicBezTo>
                  <a:pt x="46" y="127"/>
                  <a:pt x="46" y="127"/>
                  <a:pt x="46" y="127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9" y="102"/>
                  <a:pt x="80" y="101"/>
                  <a:pt x="80" y="100"/>
                </a:cubicBezTo>
                <a:moveTo>
                  <a:pt x="108" y="128"/>
                </a:moveTo>
                <a:cubicBezTo>
                  <a:pt x="84" y="128"/>
                  <a:pt x="84" y="128"/>
                  <a:pt x="84" y="128"/>
                </a:cubicBezTo>
                <a:cubicBezTo>
                  <a:pt x="82" y="128"/>
                  <a:pt x="80" y="130"/>
                  <a:pt x="80" y="132"/>
                </a:cubicBezTo>
                <a:cubicBezTo>
                  <a:pt x="80" y="134"/>
                  <a:pt x="82" y="136"/>
                  <a:pt x="84" y="136"/>
                </a:cubicBezTo>
                <a:cubicBezTo>
                  <a:pt x="108" y="136"/>
                  <a:pt x="108" y="136"/>
                  <a:pt x="108" y="136"/>
                </a:cubicBezTo>
                <a:cubicBezTo>
                  <a:pt x="110" y="136"/>
                  <a:pt x="112" y="134"/>
                  <a:pt x="112" y="132"/>
                </a:cubicBezTo>
                <a:cubicBezTo>
                  <a:pt x="112" y="130"/>
                  <a:pt x="110" y="128"/>
                  <a:pt x="108" y="128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7" name="Google Shape;167;p27"/>
          <p:cNvSpPr/>
          <p:nvPr/>
        </p:nvSpPr>
        <p:spPr>
          <a:xfrm>
            <a:off x="660712" y="4370417"/>
            <a:ext cx="399091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76" y="88"/>
                </a:moveTo>
                <a:cubicBezTo>
                  <a:pt x="176" y="83"/>
                  <a:pt x="173" y="79"/>
                  <a:pt x="170" y="77"/>
                </a:cubicBezTo>
                <a:cubicBezTo>
                  <a:pt x="170" y="77"/>
                  <a:pt x="170" y="77"/>
                  <a:pt x="170" y="77"/>
                </a:cubicBezTo>
                <a:cubicBezTo>
                  <a:pt x="156" y="70"/>
                  <a:pt x="156" y="70"/>
                  <a:pt x="156" y="70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3" y="61"/>
                  <a:pt x="176" y="57"/>
                  <a:pt x="176" y="52"/>
                </a:cubicBezTo>
                <a:cubicBezTo>
                  <a:pt x="176" y="47"/>
                  <a:pt x="173" y="43"/>
                  <a:pt x="170" y="41"/>
                </a:cubicBezTo>
                <a:cubicBezTo>
                  <a:pt x="170" y="41"/>
                  <a:pt x="170" y="41"/>
                  <a:pt x="170" y="41"/>
                </a:cubicBezTo>
                <a:cubicBezTo>
                  <a:pt x="94" y="1"/>
                  <a:pt x="94" y="1"/>
                  <a:pt x="94" y="1"/>
                </a:cubicBezTo>
                <a:cubicBezTo>
                  <a:pt x="94" y="1"/>
                  <a:pt x="94" y="1"/>
                  <a:pt x="94" y="1"/>
                </a:cubicBezTo>
                <a:cubicBezTo>
                  <a:pt x="92" y="1"/>
                  <a:pt x="90" y="0"/>
                  <a:pt x="88" y="0"/>
                </a:cubicBezTo>
                <a:cubicBezTo>
                  <a:pt x="86" y="0"/>
                  <a:pt x="84" y="1"/>
                  <a:pt x="82" y="1"/>
                </a:cubicBezTo>
                <a:cubicBezTo>
                  <a:pt x="82" y="1"/>
                  <a:pt x="82" y="1"/>
                  <a:pt x="82" y="1"/>
                </a:cubicBezTo>
                <a:cubicBezTo>
                  <a:pt x="6" y="41"/>
                  <a:pt x="6" y="41"/>
                  <a:pt x="6" y="41"/>
                </a:cubicBezTo>
                <a:cubicBezTo>
                  <a:pt x="6" y="41"/>
                  <a:pt x="6" y="41"/>
                  <a:pt x="6" y="41"/>
                </a:cubicBezTo>
                <a:cubicBezTo>
                  <a:pt x="3" y="43"/>
                  <a:pt x="0" y="47"/>
                  <a:pt x="0" y="52"/>
                </a:cubicBezTo>
                <a:cubicBezTo>
                  <a:pt x="0" y="57"/>
                  <a:pt x="3" y="61"/>
                  <a:pt x="6" y="63"/>
                </a:cubicBezTo>
                <a:cubicBezTo>
                  <a:pt x="6" y="63"/>
                  <a:pt x="6" y="63"/>
                  <a:pt x="6" y="63"/>
                </a:cubicBezTo>
                <a:cubicBezTo>
                  <a:pt x="20" y="70"/>
                  <a:pt x="20" y="70"/>
                  <a:pt x="20" y="70"/>
                </a:cubicBezTo>
                <a:cubicBezTo>
                  <a:pt x="6" y="77"/>
                  <a:pt x="6" y="77"/>
                  <a:pt x="6" y="77"/>
                </a:cubicBezTo>
                <a:cubicBezTo>
                  <a:pt x="6" y="77"/>
                  <a:pt x="6" y="77"/>
                  <a:pt x="6" y="77"/>
                </a:cubicBezTo>
                <a:cubicBezTo>
                  <a:pt x="3" y="79"/>
                  <a:pt x="0" y="83"/>
                  <a:pt x="0" y="88"/>
                </a:cubicBezTo>
                <a:cubicBezTo>
                  <a:pt x="0" y="93"/>
                  <a:pt x="3" y="97"/>
                  <a:pt x="6" y="99"/>
                </a:cubicBezTo>
                <a:cubicBezTo>
                  <a:pt x="6" y="99"/>
                  <a:pt x="6" y="99"/>
                  <a:pt x="6" y="99"/>
                </a:cubicBezTo>
                <a:cubicBezTo>
                  <a:pt x="20" y="106"/>
                  <a:pt x="20" y="106"/>
                  <a:pt x="20" y="106"/>
                </a:cubicBezTo>
                <a:cubicBezTo>
                  <a:pt x="6" y="113"/>
                  <a:pt x="6" y="113"/>
                  <a:pt x="6" y="113"/>
                </a:cubicBezTo>
                <a:cubicBezTo>
                  <a:pt x="6" y="113"/>
                  <a:pt x="6" y="113"/>
                  <a:pt x="6" y="113"/>
                </a:cubicBezTo>
                <a:cubicBezTo>
                  <a:pt x="3" y="115"/>
                  <a:pt x="0" y="119"/>
                  <a:pt x="0" y="124"/>
                </a:cubicBezTo>
                <a:cubicBezTo>
                  <a:pt x="0" y="129"/>
                  <a:pt x="3" y="133"/>
                  <a:pt x="6" y="135"/>
                </a:cubicBezTo>
                <a:cubicBezTo>
                  <a:pt x="6" y="135"/>
                  <a:pt x="6" y="135"/>
                  <a:pt x="6" y="13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4" y="175"/>
                  <a:pt x="86" y="176"/>
                  <a:pt x="88" y="176"/>
                </a:cubicBezTo>
                <a:cubicBezTo>
                  <a:pt x="90" y="176"/>
                  <a:pt x="92" y="175"/>
                  <a:pt x="94" y="175"/>
                </a:cubicBezTo>
                <a:cubicBezTo>
                  <a:pt x="94" y="175"/>
                  <a:pt x="94" y="175"/>
                  <a:pt x="94" y="17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3" y="133"/>
                  <a:pt x="176" y="129"/>
                  <a:pt x="176" y="124"/>
                </a:cubicBezTo>
                <a:cubicBezTo>
                  <a:pt x="176" y="119"/>
                  <a:pt x="173" y="115"/>
                  <a:pt x="170" y="113"/>
                </a:cubicBezTo>
                <a:cubicBezTo>
                  <a:pt x="170" y="113"/>
                  <a:pt x="170" y="113"/>
                  <a:pt x="170" y="113"/>
                </a:cubicBezTo>
                <a:cubicBezTo>
                  <a:pt x="156" y="106"/>
                  <a:pt x="156" y="106"/>
                  <a:pt x="156" y="106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3" y="97"/>
                  <a:pt x="176" y="93"/>
                  <a:pt x="176" y="88"/>
                </a:cubicBezTo>
                <a:moveTo>
                  <a:pt x="10" y="56"/>
                </a:moveTo>
                <a:cubicBezTo>
                  <a:pt x="10" y="55"/>
                  <a:pt x="10" y="55"/>
                  <a:pt x="10" y="55"/>
                </a:cubicBezTo>
                <a:cubicBezTo>
                  <a:pt x="9" y="55"/>
                  <a:pt x="8" y="54"/>
                  <a:pt x="8" y="52"/>
                </a:cubicBezTo>
                <a:cubicBezTo>
                  <a:pt x="8" y="50"/>
                  <a:pt x="9" y="49"/>
                  <a:pt x="10" y="49"/>
                </a:cubicBezTo>
                <a:cubicBezTo>
                  <a:pt x="10" y="48"/>
                  <a:pt x="10" y="48"/>
                  <a:pt x="10" y="48"/>
                </a:cubicBezTo>
                <a:cubicBezTo>
                  <a:pt x="86" y="8"/>
                  <a:pt x="86" y="8"/>
                  <a:pt x="86" y="8"/>
                </a:cubicBezTo>
                <a:cubicBezTo>
                  <a:pt x="86" y="9"/>
                  <a:pt x="86" y="9"/>
                  <a:pt x="86" y="9"/>
                </a:cubicBezTo>
                <a:cubicBezTo>
                  <a:pt x="87" y="8"/>
                  <a:pt x="87" y="8"/>
                  <a:pt x="88" y="8"/>
                </a:cubicBezTo>
                <a:cubicBezTo>
                  <a:pt x="89" y="8"/>
                  <a:pt x="89" y="8"/>
                  <a:pt x="90" y="9"/>
                </a:cubicBezTo>
                <a:cubicBezTo>
                  <a:pt x="90" y="8"/>
                  <a:pt x="90" y="8"/>
                  <a:pt x="90" y="8"/>
                </a:cubicBezTo>
                <a:cubicBezTo>
                  <a:pt x="166" y="48"/>
                  <a:pt x="166" y="48"/>
                  <a:pt x="166" y="48"/>
                </a:cubicBezTo>
                <a:cubicBezTo>
                  <a:pt x="166" y="49"/>
                  <a:pt x="166" y="49"/>
                  <a:pt x="166" y="49"/>
                </a:cubicBezTo>
                <a:cubicBezTo>
                  <a:pt x="167" y="49"/>
                  <a:pt x="168" y="50"/>
                  <a:pt x="168" y="52"/>
                </a:cubicBezTo>
                <a:cubicBezTo>
                  <a:pt x="168" y="54"/>
                  <a:pt x="167" y="55"/>
                  <a:pt x="166" y="55"/>
                </a:cubicBezTo>
                <a:cubicBezTo>
                  <a:pt x="166" y="56"/>
                  <a:pt x="166" y="56"/>
                  <a:pt x="166" y="56"/>
                </a:cubicBezTo>
                <a:cubicBezTo>
                  <a:pt x="90" y="96"/>
                  <a:pt x="90" y="96"/>
                  <a:pt x="90" y="96"/>
                </a:cubicBezTo>
                <a:cubicBezTo>
                  <a:pt x="90" y="95"/>
                  <a:pt x="90" y="95"/>
                  <a:pt x="90" y="95"/>
                </a:cubicBezTo>
                <a:cubicBezTo>
                  <a:pt x="89" y="96"/>
                  <a:pt x="89" y="96"/>
                  <a:pt x="88" y="96"/>
                </a:cubicBezTo>
                <a:cubicBezTo>
                  <a:pt x="87" y="96"/>
                  <a:pt x="87" y="96"/>
                  <a:pt x="86" y="95"/>
                </a:cubicBezTo>
                <a:cubicBezTo>
                  <a:pt x="86" y="96"/>
                  <a:pt x="86" y="96"/>
                  <a:pt x="86" y="96"/>
                </a:cubicBezTo>
                <a:lnTo>
                  <a:pt x="10" y="56"/>
                </a:lnTo>
                <a:close/>
                <a:moveTo>
                  <a:pt x="166" y="120"/>
                </a:moveTo>
                <a:cubicBezTo>
                  <a:pt x="166" y="121"/>
                  <a:pt x="166" y="121"/>
                  <a:pt x="166" y="121"/>
                </a:cubicBezTo>
                <a:cubicBezTo>
                  <a:pt x="167" y="121"/>
                  <a:pt x="168" y="122"/>
                  <a:pt x="168" y="124"/>
                </a:cubicBezTo>
                <a:cubicBezTo>
                  <a:pt x="168" y="126"/>
                  <a:pt x="167" y="127"/>
                  <a:pt x="166" y="127"/>
                </a:cubicBezTo>
                <a:cubicBezTo>
                  <a:pt x="166" y="128"/>
                  <a:pt x="166" y="128"/>
                  <a:pt x="166" y="128"/>
                </a:cubicBezTo>
                <a:cubicBezTo>
                  <a:pt x="90" y="168"/>
                  <a:pt x="90" y="168"/>
                  <a:pt x="90" y="168"/>
                </a:cubicBezTo>
                <a:cubicBezTo>
                  <a:pt x="90" y="167"/>
                  <a:pt x="90" y="167"/>
                  <a:pt x="90" y="167"/>
                </a:cubicBezTo>
                <a:cubicBezTo>
                  <a:pt x="89" y="168"/>
                  <a:pt x="89" y="168"/>
                  <a:pt x="88" y="168"/>
                </a:cubicBezTo>
                <a:cubicBezTo>
                  <a:pt x="87" y="168"/>
                  <a:pt x="87" y="168"/>
                  <a:pt x="86" y="167"/>
                </a:cubicBezTo>
                <a:cubicBezTo>
                  <a:pt x="86" y="168"/>
                  <a:pt x="86" y="168"/>
                  <a:pt x="86" y="168"/>
                </a:cubicBezTo>
                <a:cubicBezTo>
                  <a:pt x="10" y="128"/>
                  <a:pt x="10" y="128"/>
                  <a:pt x="10" y="128"/>
                </a:cubicBezTo>
                <a:cubicBezTo>
                  <a:pt x="10" y="127"/>
                  <a:pt x="10" y="127"/>
                  <a:pt x="10" y="127"/>
                </a:cubicBezTo>
                <a:cubicBezTo>
                  <a:pt x="9" y="127"/>
                  <a:pt x="8" y="126"/>
                  <a:pt x="8" y="124"/>
                </a:cubicBezTo>
                <a:cubicBezTo>
                  <a:pt x="8" y="122"/>
                  <a:pt x="9" y="121"/>
                  <a:pt x="10" y="121"/>
                </a:cubicBezTo>
                <a:cubicBezTo>
                  <a:pt x="10" y="120"/>
                  <a:pt x="10" y="120"/>
                  <a:pt x="10" y="120"/>
                </a:cubicBezTo>
                <a:cubicBezTo>
                  <a:pt x="29" y="111"/>
                  <a:pt x="29" y="111"/>
                  <a:pt x="29" y="111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4" y="139"/>
                  <a:pt x="86" y="140"/>
                  <a:pt x="88" y="140"/>
                </a:cubicBezTo>
                <a:cubicBezTo>
                  <a:pt x="90" y="140"/>
                  <a:pt x="92" y="139"/>
                  <a:pt x="94" y="139"/>
                </a:cubicBezTo>
                <a:cubicBezTo>
                  <a:pt x="94" y="139"/>
                  <a:pt x="94" y="139"/>
                  <a:pt x="94" y="139"/>
                </a:cubicBezTo>
                <a:cubicBezTo>
                  <a:pt x="147" y="111"/>
                  <a:pt x="147" y="111"/>
                  <a:pt x="147" y="111"/>
                </a:cubicBezTo>
                <a:lnTo>
                  <a:pt x="166" y="120"/>
                </a:lnTo>
                <a:close/>
                <a:moveTo>
                  <a:pt x="166" y="91"/>
                </a:moveTo>
                <a:cubicBezTo>
                  <a:pt x="166" y="92"/>
                  <a:pt x="166" y="92"/>
                  <a:pt x="166" y="92"/>
                </a:cubicBezTo>
                <a:cubicBezTo>
                  <a:pt x="90" y="132"/>
                  <a:pt x="90" y="132"/>
                  <a:pt x="90" y="132"/>
                </a:cubicBezTo>
                <a:cubicBezTo>
                  <a:pt x="90" y="131"/>
                  <a:pt x="90" y="131"/>
                  <a:pt x="90" y="131"/>
                </a:cubicBezTo>
                <a:cubicBezTo>
                  <a:pt x="89" y="132"/>
                  <a:pt x="89" y="132"/>
                  <a:pt x="88" y="132"/>
                </a:cubicBezTo>
                <a:cubicBezTo>
                  <a:pt x="87" y="132"/>
                  <a:pt x="87" y="132"/>
                  <a:pt x="86" y="131"/>
                </a:cubicBezTo>
                <a:cubicBezTo>
                  <a:pt x="86" y="132"/>
                  <a:pt x="86" y="132"/>
                  <a:pt x="86" y="132"/>
                </a:cubicBezTo>
                <a:cubicBezTo>
                  <a:pt x="10" y="92"/>
                  <a:pt x="10" y="92"/>
                  <a:pt x="10" y="92"/>
                </a:cubicBezTo>
                <a:cubicBezTo>
                  <a:pt x="10" y="91"/>
                  <a:pt x="10" y="91"/>
                  <a:pt x="10" y="91"/>
                </a:cubicBezTo>
                <a:cubicBezTo>
                  <a:pt x="9" y="91"/>
                  <a:pt x="8" y="90"/>
                  <a:pt x="8" y="88"/>
                </a:cubicBezTo>
                <a:cubicBezTo>
                  <a:pt x="8" y="86"/>
                  <a:pt x="9" y="85"/>
                  <a:pt x="10" y="85"/>
                </a:cubicBezTo>
                <a:cubicBezTo>
                  <a:pt x="10" y="84"/>
                  <a:pt x="10" y="84"/>
                  <a:pt x="10" y="84"/>
                </a:cubicBezTo>
                <a:cubicBezTo>
                  <a:pt x="29" y="75"/>
                  <a:pt x="29" y="75"/>
                  <a:pt x="29" y="75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4" y="103"/>
                  <a:pt x="86" y="104"/>
                  <a:pt x="88" y="104"/>
                </a:cubicBezTo>
                <a:cubicBezTo>
                  <a:pt x="90" y="104"/>
                  <a:pt x="92" y="103"/>
                  <a:pt x="94" y="103"/>
                </a:cubicBezTo>
                <a:cubicBezTo>
                  <a:pt x="94" y="103"/>
                  <a:pt x="94" y="103"/>
                  <a:pt x="94" y="103"/>
                </a:cubicBezTo>
                <a:cubicBezTo>
                  <a:pt x="147" y="75"/>
                  <a:pt x="147" y="75"/>
                  <a:pt x="147" y="75"/>
                </a:cubicBezTo>
                <a:cubicBezTo>
                  <a:pt x="166" y="84"/>
                  <a:pt x="166" y="84"/>
                  <a:pt x="166" y="84"/>
                </a:cubicBezTo>
                <a:cubicBezTo>
                  <a:pt x="166" y="85"/>
                  <a:pt x="166" y="85"/>
                  <a:pt x="166" y="85"/>
                </a:cubicBezTo>
                <a:cubicBezTo>
                  <a:pt x="167" y="85"/>
                  <a:pt x="168" y="86"/>
                  <a:pt x="168" y="88"/>
                </a:cubicBezTo>
                <a:cubicBezTo>
                  <a:pt x="168" y="90"/>
                  <a:pt x="167" y="91"/>
                  <a:pt x="166" y="91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8" name="Google Shape;168;p27"/>
          <p:cNvSpPr/>
          <p:nvPr/>
        </p:nvSpPr>
        <p:spPr>
          <a:xfrm>
            <a:off x="674189" y="3685924"/>
            <a:ext cx="391429" cy="356636"/>
          </a:xfrm>
          <a:custGeom>
            <a:avLst/>
            <a:gdLst/>
            <a:ahLst/>
            <a:cxnLst/>
            <a:rect l="l" t="t" r="r" b="b"/>
            <a:pathLst>
              <a:path w="176" h="160" extrusionOk="0">
                <a:moveTo>
                  <a:pt x="88" y="0"/>
                </a:moveTo>
                <a:cubicBezTo>
                  <a:pt x="39" y="0"/>
                  <a:pt x="0" y="36"/>
                  <a:pt x="0" y="80"/>
                </a:cubicBezTo>
                <a:cubicBezTo>
                  <a:pt x="0" y="124"/>
                  <a:pt x="39" y="160"/>
                  <a:pt x="88" y="160"/>
                </a:cubicBezTo>
                <a:cubicBezTo>
                  <a:pt x="137" y="160"/>
                  <a:pt x="176" y="124"/>
                  <a:pt x="176" y="80"/>
                </a:cubicBezTo>
                <a:cubicBezTo>
                  <a:pt x="176" y="36"/>
                  <a:pt x="137" y="0"/>
                  <a:pt x="88" y="0"/>
                </a:cubicBezTo>
                <a:moveTo>
                  <a:pt x="88" y="152"/>
                </a:moveTo>
                <a:cubicBezTo>
                  <a:pt x="60" y="152"/>
                  <a:pt x="36" y="139"/>
                  <a:pt x="21" y="120"/>
                </a:cubicBezTo>
                <a:cubicBezTo>
                  <a:pt x="81" y="120"/>
                  <a:pt x="81" y="120"/>
                  <a:pt x="81" y="120"/>
                </a:cubicBezTo>
                <a:cubicBezTo>
                  <a:pt x="85" y="128"/>
                  <a:pt x="100" y="140"/>
                  <a:pt x="110" y="140"/>
                </a:cubicBezTo>
                <a:cubicBezTo>
                  <a:pt x="122" y="140"/>
                  <a:pt x="132" y="132"/>
                  <a:pt x="132" y="116"/>
                </a:cubicBezTo>
                <a:cubicBezTo>
                  <a:pt x="132" y="100"/>
                  <a:pt x="122" y="92"/>
                  <a:pt x="110" y="92"/>
                </a:cubicBezTo>
                <a:cubicBezTo>
                  <a:pt x="100" y="92"/>
                  <a:pt x="85" y="104"/>
                  <a:pt x="81" y="112"/>
                </a:cubicBezTo>
                <a:cubicBezTo>
                  <a:pt x="16" y="112"/>
                  <a:pt x="16" y="112"/>
                  <a:pt x="16" y="112"/>
                </a:cubicBezTo>
                <a:cubicBezTo>
                  <a:pt x="11" y="102"/>
                  <a:pt x="8" y="92"/>
                  <a:pt x="8" y="80"/>
                </a:cubicBezTo>
                <a:cubicBezTo>
                  <a:pt x="8" y="68"/>
                  <a:pt x="11" y="58"/>
                  <a:pt x="16" y="48"/>
                </a:cubicBezTo>
                <a:cubicBezTo>
                  <a:pt x="81" y="48"/>
                  <a:pt x="81" y="48"/>
                  <a:pt x="81" y="48"/>
                </a:cubicBezTo>
                <a:cubicBezTo>
                  <a:pt x="85" y="56"/>
                  <a:pt x="100" y="68"/>
                  <a:pt x="110" y="68"/>
                </a:cubicBezTo>
                <a:cubicBezTo>
                  <a:pt x="122" y="68"/>
                  <a:pt x="132" y="60"/>
                  <a:pt x="132" y="44"/>
                </a:cubicBezTo>
                <a:cubicBezTo>
                  <a:pt x="132" y="28"/>
                  <a:pt x="122" y="20"/>
                  <a:pt x="110" y="20"/>
                </a:cubicBezTo>
                <a:cubicBezTo>
                  <a:pt x="100" y="20"/>
                  <a:pt x="85" y="32"/>
                  <a:pt x="81" y="40"/>
                </a:cubicBezTo>
                <a:cubicBezTo>
                  <a:pt x="21" y="40"/>
                  <a:pt x="21" y="40"/>
                  <a:pt x="21" y="40"/>
                </a:cubicBezTo>
                <a:cubicBezTo>
                  <a:pt x="36" y="21"/>
                  <a:pt x="60" y="8"/>
                  <a:pt x="88" y="8"/>
                </a:cubicBezTo>
                <a:cubicBezTo>
                  <a:pt x="131" y="8"/>
                  <a:pt x="165" y="38"/>
                  <a:pt x="168" y="76"/>
                </a:cubicBezTo>
                <a:cubicBezTo>
                  <a:pt x="87" y="76"/>
                  <a:pt x="87" y="76"/>
                  <a:pt x="87" y="76"/>
                </a:cubicBezTo>
                <a:cubicBezTo>
                  <a:pt x="83" y="68"/>
                  <a:pt x="68" y="56"/>
                  <a:pt x="58" y="56"/>
                </a:cubicBezTo>
                <a:cubicBezTo>
                  <a:pt x="46" y="56"/>
                  <a:pt x="36" y="64"/>
                  <a:pt x="36" y="80"/>
                </a:cubicBezTo>
                <a:cubicBezTo>
                  <a:pt x="36" y="96"/>
                  <a:pt x="46" y="104"/>
                  <a:pt x="58" y="104"/>
                </a:cubicBezTo>
                <a:cubicBezTo>
                  <a:pt x="68" y="104"/>
                  <a:pt x="83" y="92"/>
                  <a:pt x="87" y="84"/>
                </a:cubicBezTo>
                <a:cubicBezTo>
                  <a:pt x="168" y="84"/>
                  <a:pt x="168" y="84"/>
                  <a:pt x="168" y="84"/>
                </a:cubicBezTo>
                <a:cubicBezTo>
                  <a:pt x="165" y="122"/>
                  <a:pt x="131" y="152"/>
                  <a:pt x="88" y="152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9" name="Google Shape;169;p27"/>
          <p:cNvSpPr/>
          <p:nvPr/>
        </p:nvSpPr>
        <p:spPr>
          <a:xfrm>
            <a:off x="718632" y="5551980"/>
            <a:ext cx="399081" cy="337026"/>
          </a:xfrm>
          <a:custGeom>
            <a:avLst/>
            <a:gdLst/>
            <a:ahLst/>
            <a:cxnLst/>
            <a:rect l="l" t="t" r="r" b="b"/>
            <a:pathLst>
              <a:path w="176" h="144" extrusionOk="0">
                <a:moveTo>
                  <a:pt x="60" y="32"/>
                </a:moveTo>
                <a:cubicBezTo>
                  <a:pt x="116" y="32"/>
                  <a:pt x="116" y="32"/>
                  <a:pt x="116" y="32"/>
                </a:cubicBezTo>
                <a:cubicBezTo>
                  <a:pt x="118" y="32"/>
                  <a:pt x="120" y="30"/>
                  <a:pt x="120" y="28"/>
                </a:cubicBezTo>
                <a:cubicBezTo>
                  <a:pt x="120" y="26"/>
                  <a:pt x="118" y="24"/>
                  <a:pt x="116" y="24"/>
                </a:cubicBezTo>
                <a:cubicBezTo>
                  <a:pt x="60" y="24"/>
                  <a:pt x="60" y="24"/>
                  <a:pt x="60" y="24"/>
                </a:cubicBezTo>
                <a:cubicBezTo>
                  <a:pt x="58" y="24"/>
                  <a:pt x="56" y="26"/>
                  <a:pt x="56" y="28"/>
                </a:cubicBezTo>
                <a:cubicBezTo>
                  <a:pt x="56" y="30"/>
                  <a:pt x="58" y="32"/>
                  <a:pt x="60" y="32"/>
                </a:cubicBezTo>
                <a:moveTo>
                  <a:pt x="52" y="48"/>
                </a:moveTo>
                <a:cubicBezTo>
                  <a:pt x="124" y="48"/>
                  <a:pt x="124" y="48"/>
                  <a:pt x="124" y="48"/>
                </a:cubicBezTo>
                <a:cubicBezTo>
                  <a:pt x="126" y="48"/>
                  <a:pt x="128" y="46"/>
                  <a:pt x="128" y="44"/>
                </a:cubicBezTo>
                <a:cubicBezTo>
                  <a:pt x="128" y="42"/>
                  <a:pt x="126" y="40"/>
                  <a:pt x="124" y="40"/>
                </a:cubicBezTo>
                <a:cubicBezTo>
                  <a:pt x="52" y="40"/>
                  <a:pt x="52" y="40"/>
                  <a:pt x="52" y="40"/>
                </a:cubicBezTo>
                <a:cubicBezTo>
                  <a:pt x="50" y="40"/>
                  <a:pt x="48" y="42"/>
                  <a:pt x="48" y="44"/>
                </a:cubicBezTo>
                <a:cubicBezTo>
                  <a:pt x="48" y="46"/>
                  <a:pt x="50" y="48"/>
                  <a:pt x="52" y="48"/>
                </a:cubicBezTo>
                <a:moveTo>
                  <a:pt x="136" y="60"/>
                </a:moveTo>
                <a:cubicBezTo>
                  <a:pt x="136" y="58"/>
                  <a:pt x="134" y="56"/>
                  <a:pt x="132" y="56"/>
                </a:cubicBezTo>
                <a:cubicBezTo>
                  <a:pt x="44" y="56"/>
                  <a:pt x="44" y="56"/>
                  <a:pt x="44" y="56"/>
                </a:cubicBezTo>
                <a:cubicBezTo>
                  <a:pt x="42" y="56"/>
                  <a:pt x="40" y="58"/>
                  <a:pt x="40" y="60"/>
                </a:cubicBezTo>
                <a:cubicBezTo>
                  <a:pt x="40" y="62"/>
                  <a:pt x="42" y="64"/>
                  <a:pt x="44" y="64"/>
                </a:cubicBezTo>
                <a:cubicBezTo>
                  <a:pt x="132" y="64"/>
                  <a:pt x="132" y="64"/>
                  <a:pt x="132" y="64"/>
                </a:cubicBezTo>
                <a:cubicBezTo>
                  <a:pt x="134" y="64"/>
                  <a:pt x="136" y="62"/>
                  <a:pt x="136" y="60"/>
                </a:cubicBezTo>
                <a:moveTo>
                  <a:pt x="176" y="82"/>
                </a:moveTo>
                <a:cubicBezTo>
                  <a:pt x="176" y="82"/>
                  <a:pt x="176" y="82"/>
                  <a:pt x="176" y="8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5" y="1"/>
                  <a:pt x="134" y="0"/>
                  <a:pt x="132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42" y="0"/>
                  <a:pt x="41" y="1"/>
                  <a:pt x="40" y="2"/>
                </a:cubicBezTo>
                <a:cubicBezTo>
                  <a:pt x="40" y="2"/>
                  <a:pt x="40" y="2"/>
                  <a:pt x="40" y="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3"/>
                  <a:pt x="0" y="83"/>
                  <a:pt x="0" y="84"/>
                </a:cubicBezTo>
                <a:cubicBezTo>
                  <a:pt x="0" y="140"/>
                  <a:pt x="0" y="140"/>
                  <a:pt x="0" y="140"/>
                </a:cubicBezTo>
                <a:cubicBezTo>
                  <a:pt x="0" y="142"/>
                  <a:pt x="2" y="144"/>
                  <a:pt x="4" y="144"/>
                </a:cubicBezTo>
                <a:cubicBezTo>
                  <a:pt x="172" y="144"/>
                  <a:pt x="172" y="144"/>
                  <a:pt x="172" y="144"/>
                </a:cubicBezTo>
                <a:cubicBezTo>
                  <a:pt x="174" y="144"/>
                  <a:pt x="176" y="142"/>
                  <a:pt x="176" y="140"/>
                </a:cubicBezTo>
                <a:cubicBezTo>
                  <a:pt x="176" y="84"/>
                  <a:pt x="176" y="84"/>
                  <a:pt x="176" y="84"/>
                </a:cubicBezTo>
                <a:cubicBezTo>
                  <a:pt x="176" y="83"/>
                  <a:pt x="176" y="83"/>
                  <a:pt x="176" y="82"/>
                </a:cubicBezTo>
                <a:moveTo>
                  <a:pt x="46" y="8"/>
                </a:moveTo>
                <a:cubicBezTo>
                  <a:pt x="130" y="8"/>
                  <a:pt x="130" y="8"/>
                  <a:pt x="130" y="8"/>
                </a:cubicBezTo>
                <a:cubicBezTo>
                  <a:pt x="166" y="80"/>
                  <a:pt x="166" y="80"/>
                  <a:pt x="166" y="80"/>
                </a:cubicBezTo>
                <a:cubicBezTo>
                  <a:pt x="116" y="80"/>
                  <a:pt x="116" y="80"/>
                  <a:pt x="116" y="80"/>
                </a:cubicBezTo>
                <a:cubicBezTo>
                  <a:pt x="114" y="80"/>
                  <a:pt x="112" y="82"/>
                  <a:pt x="112" y="84"/>
                </a:cubicBezTo>
                <a:cubicBezTo>
                  <a:pt x="112" y="97"/>
                  <a:pt x="101" y="108"/>
                  <a:pt x="88" y="108"/>
                </a:cubicBezTo>
                <a:cubicBezTo>
                  <a:pt x="75" y="108"/>
                  <a:pt x="64" y="97"/>
                  <a:pt x="64" y="84"/>
                </a:cubicBezTo>
                <a:cubicBezTo>
                  <a:pt x="64" y="82"/>
                  <a:pt x="62" y="80"/>
                  <a:pt x="60" y="80"/>
                </a:cubicBezTo>
                <a:cubicBezTo>
                  <a:pt x="10" y="80"/>
                  <a:pt x="10" y="80"/>
                  <a:pt x="10" y="80"/>
                </a:cubicBezTo>
                <a:lnTo>
                  <a:pt x="46" y="8"/>
                </a:lnTo>
                <a:close/>
                <a:moveTo>
                  <a:pt x="168" y="136"/>
                </a:moveTo>
                <a:cubicBezTo>
                  <a:pt x="8" y="136"/>
                  <a:pt x="8" y="136"/>
                  <a:pt x="8" y="136"/>
                </a:cubicBezTo>
                <a:cubicBezTo>
                  <a:pt x="8" y="88"/>
                  <a:pt x="8" y="88"/>
                  <a:pt x="8" y="88"/>
                </a:cubicBezTo>
                <a:cubicBezTo>
                  <a:pt x="56" y="88"/>
                  <a:pt x="56" y="88"/>
                  <a:pt x="56" y="88"/>
                </a:cubicBezTo>
                <a:cubicBezTo>
                  <a:pt x="58" y="104"/>
                  <a:pt x="72" y="116"/>
                  <a:pt x="88" y="116"/>
                </a:cubicBezTo>
                <a:cubicBezTo>
                  <a:pt x="104" y="116"/>
                  <a:pt x="118" y="104"/>
                  <a:pt x="120" y="88"/>
                </a:cubicBezTo>
                <a:cubicBezTo>
                  <a:pt x="168" y="88"/>
                  <a:pt x="168" y="88"/>
                  <a:pt x="168" y="88"/>
                </a:cubicBezTo>
                <a:lnTo>
                  <a:pt x="168" y="136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0" name="Google Shape;170;p27"/>
          <p:cNvSpPr txBox="1"/>
          <p:nvPr/>
        </p:nvSpPr>
        <p:spPr>
          <a:xfrm>
            <a:off x="799394" y="339334"/>
            <a:ext cx="6206955" cy="471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pPr lvl="0"/>
            <a:r>
              <a:rPr lang="ru-RU" sz="1197" dirty="0" smtClean="0">
                <a:solidFill>
                  <a:schemeClr val="bg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2.10 Итоги Семестра</a:t>
            </a:r>
            <a:endParaRPr lang="ru-RU" sz="1197" dirty="0">
              <a:solidFill>
                <a:schemeClr val="bg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</p:spTree>
    <p:extLst>
      <p:ext uri="{BB962C8B-B14F-4D97-AF65-F5344CB8AC3E}">
        <p14:creationId xmlns:p14="http://schemas.microsoft.com/office/powerpoint/2010/main" val="146163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1D3A15B5-E502-489B-B08E-C715241B57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875" y="567891"/>
            <a:ext cx="11871050" cy="827739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Источники Новых Признаков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ACD6F8-0592-4EB0-86F0-15C5B6246706}"/>
              </a:ext>
            </a:extLst>
          </p:cNvPr>
          <p:cNvSpPr txBox="1"/>
          <p:nvPr/>
        </p:nvSpPr>
        <p:spPr>
          <a:xfrm>
            <a:off x="650441" y="1216586"/>
            <a:ext cx="1013003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b="1" dirty="0" err="1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Domain</a:t>
            </a:r>
            <a:r>
              <a:rPr lang="ru-RU" sz="28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2800" b="1" dirty="0" err="1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Specific</a:t>
            </a:r>
            <a:r>
              <a:rPr lang="ru-RU" sz="28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2800" b="1" dirty="0" err="1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Knowledge</a:t>
            </a:r>
            <a:endParaRPr lang="ru-RU" sz="2800" b="1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E0AD08-F97C-4F17-9A30-D42719182D90}"/>
              </a:ext>
            </a:extLst>
          </p:cNvPr>
          <p:cNvSpPr txBox="1"/>
          <p:nvPr/>
        </p:nvSpPr>
        <p:spPr>
          <a:xfrm>
            <a:off x="766488" y="1794484"/>
            <a:ext cx="1165491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Знания, специфичные для предметной области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A7568A-E979-44A2-ADA4-4299459C05A7}"/>
              </a:ext>
            </a:extLst>
          </p:cNvPr>
          <p:cNvSpPr txBox="1"/>
          <p:nvPr/>
        </p:nvSpPr>
        <p:spPr>
          <a:xfrm>
            <a:off x="650441" y="4632967"/>
            <a:ext cx="595518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b="1" dirty="0" err="1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Exploratory</a:t>
            </a:r>
            <a:r>
              <a:rPr lang="ru-RU" sz="28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2800" b="1" dirty="0" err="1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Data</a:t>
            </a:r>
            <a:r>
              <a:rPr lang="ru-RU" sz="28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2800" b="1" dirty="0" err="1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Analysis</a:t>
            </a:r>
            <a:endParaRPr lang="ru-RU" sz="2800" b="1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39AC7C6-98D7-42A9-A628-66FC1E7C6E24}"/>
              </a:ext>
            </a:extLst>
          </p:cNvPr>
          <p:cNvSpPr txBox="1"/>
          <p:nvPr/>
        </p:nvSpPr>
        <p:spPr>
          <a:xfrm>
            <a:off x="932956" y="5217742"/>
            <a:ext cx="515171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Исследовательский анализ данных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2B3A53A-1367-4D8D-9398-C6979B0F4A4F}"/>
              </a:ext>
            </a:extLst>
          </p:cNvPr>
          <p:cNvSpPr txBox="1"/>
          <p:nvPr/>
        </p:nvSpPr>
        <p:spPr>
          <a:xfrm>
            <a:off x="1356608" y="2379259"/>
            <a:ext cx="6215604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Clr>
                <a:schemeClr val="bg2"/>
              </a:buClr>
              <a:buFont typeface="Wingdings" panose="05000000000000000000" pitchFamily="2" charset="2"/>
              <a:buChar char="Ø"/>
            </a:pPr>
            <a:r>
              <a:rPr lang="ru-RU" sz="2800" dirty="0">
                <a:solidFill>
                  <a:schemeClr val="bg1"/>
                </a:solidFill>
                <a:latin typeface="Montserrat" panose="00000500000000000000" pitchFamily="2" charset="-52"/>
              </a:rPr>
              <a:t>Чтение статей по теме</a:t>
            </a:r>
          </a:p>
          <a:p>
            <a:pPr marL="342900" indent="-342900">
              <a:buClr>
                <a:schemeClr val="bg2"/>
              </a:buClr>
              <a:buFont typeface="Wingdings" panose="05000000000000000000" pitchFamily="2" charset="2"/>
              <a:buChar char="Ø"/>
            </a:pPr>
            <a:r>
              <a:rPr lang="ru-RU" sz="2800" dirty="0">
                <a:solidFill>
                  <a:schemeClr val="bg1"/>
                </a:solidFill>
                <a:latin typeface="Montserrat" panose="00000500000000000000" pitchFamily="2" charset="-52"/>
              </a:rPr>
              <a:t>Обсуждения на </a:t>
            </a:r>
            <a:r>
              <a:rPr lang="ru-RU" sz="2800" dirty="0" err="1">
                <a:solidFill>
                  <a:schemeClr val="bg1"/>
                </a:solidFill>
                <a:latin typeface="Montserrat" panose="00000500000000000000" pitchFamily="2" charset="-52"/>
              </a:rPr>
              <a:t>Kaggle</a:t>
            </a:r>
            <a:endParaRPr lang="ru-RU" sz="2800" dirty="0">
              <a:solidFill>
                <a:schemeClr val="bg1"/>
              </a:solidFill>
              <a:latin typeface="Montserrat" panose="00000500000000000000" pitchFamily="2" charset="-52"/>
            </a:endParaRPr>
          </a:p>
          <a:p>
            <a:pPr marL="342900" indent="-342900">
              <a:buClr>
                <a:schemeClr val="bg2"/>
              </a:buClr>
              <a:buFont typeface="Wingdings" panose="05000000000000000000" pitchFamily="2" charset="2"/>
              <a:buChar char="Ø"/>
            </a:pPr>
            <a:r>
              <a:rPr lang="ru-RU" sz="2800" dirty="0">
                <a:solidFill>
                  <a:schemeClr val="bg1"/>
                </a:solidFill>
                <a:latin typeface="Montserrat" panose="00000500000000000000" pitchFamily="2" charset="-52"/>
              </a:rPr>
              <a:t>Научный руководитель</a:t>
            </a: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1CB3BD64-6E71-4C86-AC6E-908B0A2AE63C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0E1FF"/>
              </a:clrFrom>
              <a:clrTo>
                <a:srgbClr val="F0E1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3582" y="2450056"/>
            <a:ext cx="5971107" cy="3368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983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7" grpId="0"/>
      <p:bldP spid="8" grpId="0"/>
      <p:bldP spid="9" grpId="0"/>
      <p:bldP spid="10" grpId="0"/>
      <p:bldP spid="1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1D3A15B5-E502-489B-B08E-C715241B57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875" y="567891"/>
            <a:ext cx="11871050" cy="827739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Книжки про </a:t>
            </a:r>
            <a:r>
              <a:rPr lang="en-US" sz="3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Feature Engineering</a:t>
            </a:r>
            <a:endParaRPr lang="en-US" sz="3200" b="1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8524" y="1295400"/>
            <a:ext cx="3609826" cy="4771932"/>
          </a:xfrm>
          <a:prstGeom prst="rect">
            <a:avLst/>
          </a:prstGeom>
        </p:spPr>
      </p:pic>
      <p:sp>
        <p:nvSpPr>
          <p:cNvPr id="15" name="Прямоугольник 14"/>
          <p:cNvSpPr/>
          <p:nvPr/>
        </p:nvSpPr>
        <p:spPr>
          <a:xfrm>
            <a:off x="119336" y="6120632"/>
            <a:ext cx="568863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Feature Engineering for Machine Learning </a:t>
            </a:r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by Alice Zheng and Amanda </a:t>
            </a:r>
            <a:r>
              <a:rPr lang="en-US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Casari</a:t>
            </a:r>
            <a:endParaRPr lang="ru-RU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6" name="Рисунок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71706" y="1313298"/>
            <a:ext cx="3137871" cy="4121546"/>
          </a:xfrm>
          <a:prstGeom prst="rect">
            <a:avLst/>
          </a:prstGeom>
        </p:spPr>
      </p:pic>
      <p:sp>
        <p:nvSpPr>
          <p:cNvPr id="17" name="Прямоугольник 16"/>
          <p:cNvSpPr/>
          <p:nvPr/>
        </p:nvSpPr>
        <p:spPr>
          <a:xfrm>
            <a:off x="5581846" y="5352512"/>
            <a:ext cx="679157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>
                <a:solidFill>
                  <a:schemeClr val="bg1"/>
                </a:solidFill>
                <a:latin typeface="PTSerif-Regular"/>
              </a:rPr>
              <a:t>Предварительная подготовка данных в </a:t>
            </a:r>
            <a:r>
              <a:rPr lang="ru-RU" sz="1600" dirty="0" err="1">
                <a:solidFill>
                  <a:schemeClr val="bg1"/>
                </a:solidFill>
                <a:latin typeface="PTSerif-Regular"/>
              </a:rPr>
              <a:t>Python</a:t>
            </a:r>
            <a:r>
              <a:rPr lang="ru-RU" sz="1600" dirty="0">
                <a:solidFill>
                  <a:schemeClr val="bg1"/>
                </a:solidFill>
                <a:latin typeface="PTSerif-Regular"/>
              </a:rPr>
              <a:t>: Том 1. Инструменты</a:t>
            </a:r>
          </a:p>
          <a:p>
            <a:r>
              <a:rPr lang="ru-RU" sz="1600" dirty="0">
                <a:solidFill>
                  <a:schemeClr val="bg1"/>
                </a:solidFill>
                <a:latin typeface="PTSerif-Regular"/>
              </a:rPr>
              <a:t>и </a:t>
            </a:r>
            <a:r>
              <a:rPr lang="ru-RU" sz="1600" dirty="0" err="1">
                <a:solidFill>
                  <a:schemeClr val="bg1"/>
                </a:solidFill>
                <a:latin typeface="PTSerif-Regular"/>
              </a:rPr>
              <a:t>валидация</a:t>
            </a:r>
            <a:r>
              <a:rPr lang="ru-RU" sz="1600" dirty="0">
                <a:solidFill>
                  <a:schemeClr val="bg1"/>
                </a:solidFill>
                <a:latin typeface="PTSerif-Regular"/>
              </a:rPr>
              <a:t>. – М.: ДМК Пресс, 2023. – 816 с.: ил.</a:t>
            </a:r>
            <a:endParaRPr lang="ru-RU" sz="1600" dirty="0">
              <a:solidFill>
                <a:schemeClr val="bg1"/>
              </a:solidFill>
            </a:endParaRPr>
          </a:p>
        </p:txBody>
      </p:sp>
      <p:sp>
        <p:nvSpPr>
          <p:cNvPr id="18" name="Прямоугольник 17"/>
          <p:cNvSpPr/>
          <p:nvPr/>
        </p:nvSpPr>
        <p:spPr>
          <a:xfrm>
            <a:off x="5581846" y="5936649"/>
            <a:ext cx="671932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>
                <a:solidFill>
                  <a:schemeClr val="bg1"/>
                </a:solidFill>
                <a:latin typeface="PTSerif-Regular"/>
              </a:rPr>
              <a:t>Предварительная подготовка данных в </a:t>
            </a:r>
            <a:r>
              <a:rPr lang="ru-RU" sz="1600" dirty="0" err="1">
                <a:solidFill>
                  <a:schemeClr val="bg1"/>
                </a:solidFill>
                <a:latin typeface="PTSerif-Regular"/>
              </a:rPr>
              <a:t>Python</a:t>
            </a:r>
            <a:r>
              <a:rPr lang="ru-RU" sz="1600" dirty="0">
                <a:solidFill>
                  <a:schemeClr val="bg1"/>
                </a:solidFill>
                <a:latin typeface="PTSerif-Regular"/>
              </a:rPr>
              <a:t>. Том 2: План, </a:t>
            </a:r>
            <a:r>
              <a:rPr lang="ru-RU" sz="1600" dirty="0" smtClean="0">
                <a:solidFill>
                  <a:schemeClr val="bg1"/>
                </a:solidFill>
                <a:latin typeface="PTSerif-Regular"/>
              </a:rPr>
              <a:t>примеры</a:t>
            </a:r>
            <a:r>
              <a:rPr lang="en-US" sz="1600" dirty="0" smtClean="0">
                <a:solidFill>
                  <a:schemeClr val="bg1"/>
                </a:solidFill>
                <a:latin typeface="PTSerif-Regular"/>
              </a:rPr>
              <a:t> </a:t>
            </a:r>
            <a:r>
              <a:rPr lang="ru-RU" sz="1600" dirty="0" smtClean="0">
                <a:solidFill>
                  <a:schemeClr val="bg1"/>
                </a:solidFill>
                <a:latin typeface="PTSerif-Regular"/>
              </a:rPr>
              <a:t>и </a:t>
            </a:r>
            <a:r>
              <a:rPr lang="ru-RU" sz="1600" dirty="0">
                <a:solidFill>
                  <a:schemeClr val="bg1"/>
                </a:solidFill>
                <a:latin typeface="PTSerif-Regular"/>
              </a:rPr>
              <a:t>метрики качества. – М.: ДМК Пресс, 2023. – 814 с.: ил.</a:t>
            </a:r>
            <a:endParaRPr lang="ru-RU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4634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0000500000000000000" pitchFamily="2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8565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6" name="Заголовок 3">
            <a:extLst>
              <a:ext uri="{FF2B5EF4-FFF2-40B4-BE49-F238E27FC236}">
                <a16:creationId xmlns:a16="http://schemas.microsoft.com/office/drawing/2014/main" id="{9C7528D9-7D86-4DF6-80BF-E9839B8922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484" y="567891"/>
            <a:ext cx="11039926" cy="847276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Анализ Пропусков</a:t>
            </a:r>
            <a:endParaRPr lang="ru-RU" sz="3200" dirty="0">
              <a:latin typeface="Montserrat" panose="00000500000000000000" pitchFamily="2" charset="-52"/>
            </a:endParaRPr>
          </a:p>
        </p:txBody>
      </p:sp>
      <p:sp>
        <p:nvSpPr>
          <p:cNvPr id="15" name="Стрелка: вправо 6">
            <a:extLst>
              <a:ext uri="{FF2B5EF4-FFF2-40B4-BE49-F238E27FC236}">
                <a16:creationId xmlns:a16="http://schemas.microsoft.com/office/drawing/2014/main" id="{27421690-8E7E-403F-8A0F-E92426BA353C}"/>
              </a:ext>
            </a:extLst>
          </p:cNvPr>
          <p:cNvSpPr/>
          <p:nvPr/>
        </p:nvSpPr>
        <p:spPr>
          <a:xfrm>
            <a:off x="3203880" y="3586305"/>
            <a:ext cx="1512167" cy="5760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933D6A0F-16E0-4C38-A354-8A2A424D1A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576" y="1588337"/>
            <a:ext cx="2324100" cy="45720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E460F6C-02B9-4695-A2ED-709E455A21AA}"/>
              </a:ext>
            </a:extLst>
          </p:cNvPr>
          <p:cNvSpPr txBox="1"/>
          <p:nvPr/>
        </p:nvSpPr>
        <p:spPr>
          <a:xfrm>
            <a:off x="3486315" y="6419103"/>
            <a:ext cx="3680749" cy="380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https://www.kaggle.com/c/titanic</a:t>
            </a:r>
          </a:p>
        </p:txBody>
      </p:sp>
      <p:pic>
        <p:nvPicPr>
          <p:cNvPr id="18" name="Picture 4" descr="Иконка Титаник в стиле Стиль Офис">
            <a:extLst>
              <a:ext uri="{FF2B5EF4-FFF2-40B4-BE49-F238E27FC236}">
                <a16:creationId xmlns:a16="http://schemas.microsoft.com/office/drawing/2014/main" id="{882D52B6-F20D-4500-B8E3-8A0F36144E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2592" y="4686754"/>
            <a:ext cx="2164364" cy="2164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844E3906-6707-4C96-AA8E-D33CD8E058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28251" y="1588337"/>
            <a:ext cx="2286000" cy="4486275"/>
          </a:xfrm>
          <a:prstGeom prst="rect">
            <a:avLst/>
          </a:prstGeom>
        </p:spPr>
      </p:pic>
      <p:sp>
        <p:nvSpPr>
          <p:cNvPr id="20" name="Заголовок 1">
            <a:extLst>
              <a:ext uri="{FF2B5EF4-FFF2-40B4-BE49-F238E27FC236}">
                <a16:creationId xmlns:a16="http://schemas.microsoft.com/office/drawing/2014/main" id="{DC4E39AE-9375-4750-AE9A-1E4ABFABD0EF}"/>
              </a:ext>
            </a:extLst>
          </p:cNvPr>
          <p:cNvSpPr txBox="1">
            <a:spLocks/>
          </p:cNvSpPr>
          <p:nvPr/>
        </p:nvSpPr>
        <p:spPr>
          <a:xfrm>
            <a:off x="7590586" y="2237263"/>
            <a:ext cx="4320480" cy="12020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800" dirty="0" smtClean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Или пропуски в одних столбцах могут указывать на ошибки в других?</a:t>
            </a:r>
            <a:endParaRPr lang="ru-RU" sz="28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4469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15" grpId="0" animBg="1"/>
      <p:bldP spid="20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0000500000000000000" pitchFamily="2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8565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6" name="Заголовок 3">
            <a:extLst>
              <a:ext uri="{FF2B5EF4-FFF2-40B4-BE49-F238E27FC236}">
                <a16:creationId xmlns:a16="http://schemas.microsoft.com/office/drawing/2014/main" id="{9C7528D9-7D86-4DF6-80BF-E9839B8922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484" y="567891"/>
            <a:ext cx="11039926" cy="847276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Взаимодействие признаков</a:t>
            </a: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5B8DF394-AA72-4DBB-98A3-327F09240792}"/>
              </a:ext>
            </a:extLst>
          </p:cNvPr>
          <p:cNvSpPr/>
          <p:nvPr/>
        </p:nvSpPr>
        <p:spPr>
          <a:xfrm>
            <a:off x="198442" y="1588337"/>
            <a:ext cx="11521280" cy="1261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 smtClean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Для числовых признаков можно «смоделировать» через </a:t>
            </a:r>
            <a:r>
              <a:rPr lang="en-US" sz="2000" dirty="0" err="1">
                <a:solidFill>
                  <a:srgbClr val="D4D4D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PolinomialFeatures</a:t>
            </a:r>
            <a:endParaRPr lang="en-US" sz="2000" dirty="0">
              <a:solidFill>
                <a:srgbClr val="D4D4D4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ru-RU" sz="2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Но это только «умножение</a:t>
            </a:r>
            <a:r>
              <a:rPr lang="ru-RU" sz="2800" dirty="0" smtClean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» и степени </a:t>
            </a: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5B8DF394-AA72-4DBB-98A3-327F09240792}"/>
              </a:ext>
            </a:extLst>
          </p:cNvPr>
          <p:cNvSpPr/>
          <p:nvPr/>
        </p:nvSpPr>
        <p:spPr>
          <a:xfrm>
            <a:off x="198442" y="4468657"/>
            <a:ext cx="1171262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 smtClean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Для категориальных признаков можно «смоделировать» через просто складывание строк в одну (ручками) или сумму (например бинарных категорий, если это обоснованно)</a:t>
            </a:r>
            <a:endParaRPr lang="en-US" dirty="0">
              <a:solidFill>
                <a:srgbClr val="D4D4D4"/>
              </a:solidFill>
              <a:latin typeface="Montserrat" panose="020B0604020202020204" charset="-52"/>
            </a:endParaRPr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5B8DF394-AA72-4DBB-98A3-327F09240792}"/>
              </a:ext>
            </a:extLst>
          </p:cNvPr>
          <p:cNvSpPr/>
          <p:nvPr/>
        </p:nvSpPr>
        <p:spPr>
          <a:xfrm>
            <a:off x="270450" y="3028497"/>
            <a:ext cx="1144927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 smtClean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Еще можно попытаться складывать / вычитать / делить признаки между собой (ручками)</a:t>
            </a:r>
            <a:endParaRPr lang="en-US" dirty="0">
              <a:solidFill>
                <a:srgbClr val="D4D4D4"/>
              </a:solidFill>
              <a:latin typeface="Montserrat" panose="020B0604020202020204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405061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13" grpId="0"/>
      <p:bldP spid="14" grpId="0"/>
      <p:bldP spid="21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0000500000000000000" pitchFamily="2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8565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6" name="Заголовок 3">
            <a:extLst>
              <a:ext uri="{FF2B5EF4-FFF2-40B4-BE49-F238E27FC236}">
                <a16:creationId xmlns:a16="http://schemas.microsoft.com/office/drawing/2014/main" id="{9C7528D9-7D86-4DF6-80BF-E9839B8922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849" y="288596"/>
            <a:ext cx="11039926" cy="847276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ru-RU" sz="3200" b="1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Мама, я не хочу быть числовым признаком…</a:t>
            </a:r>
            <a:endParaRPr lang="ru-RU" sz="3200" b="1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C0A7E22E-177F-4627-B62A-84B223ED6223}"/>
              </a:ext>
            </a:extLst>
          </p:cNvPr>
          <p:cNvSpPr/>
          <p:nvPr/>
        </p:nvSpPr>
        <p:spPr>
          <a:xfrm>
            <a:off x="0" y="4236973"/>
            <a:ext cx="64087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</a:rPr>
              <a:t>DF[</a:t>
            </a:r>
            <a:r>
              <a:rPr lang="en-US" dirty="0">
                <a:solidFill>
                  <a:srgbClr val="C00000"/>
                </a:solidFill>
                <a:latin typeface="Courier New" panose="02070309020205020404" pitchFamily="49" charset="0"/>
              </a:rPr>
              <a:t>'</a:t>
            </a:r>
            <a:r>
              <a:rPr lang="en-US" dirty="0" err="1">
                <a:solidFill>
                  <a:srgbClr val="C00000"/>
                </a:solidFill>
                <a:latin typeface="Courier New" panose="02070309020205020404" pitchFamily="49" charset="0"/>
              </a:rPr>
              <a:t>cut_Feature</a:t>
            </a:r>
            <a:r>
              <a:rPr lang="en-US" dirty="0">
                <a:solidFill>
                  <a:srgbClr val="C00000"/>
                </a:solidFill>
                <a:latin typeface="Courier New" panose="02070309020205020404" pitchFamily="49" charset="0"/>
              </a:rPr>
              <a:t>'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</a:rPr>
              <a:t>] = </a:t>
            </a:r>
            <a:r>
              <a:rPr lang="en-US" dirty="0" err="1">
                <a:solidFill>
                  <a:schemeClr val="bg1"/>
                </a:solidFill>
                <a:latin typeface="Courier New" panose="02070309020205020404" pitchFamily="49" charset="0"/>
              </a:rPr>
              <a:t>pd.cut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</a:rPr>
              <a:t>(DF[</a:t>
            </a:r>
            <a:r>
              <a:rPr lang="en-US" dirty="0">
                <a:solidFill>
                  <a:srgbClr val="C00000"/>
                </a:solidFill>
                <a:latin typeface="Courier New" panose="02070309020205020404" pitchFamily="49" charset="0"/>
              </a:rPr>
              <a:t>'Feature'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</a:rPr>
              <a:t>],</a:t>
            </a:r>
            <a:r>
              <a:rPr lang="en-US" dirty="0">
                <a:solidFill>
                  <a:srgbClr val="15B012"/>
                </a:solidFill>
                <a:latin typeface="Courier New" panose="02070309020205020404" pitchFamily="49" charset="0"/>
              </a:rPr>
              <a:t>q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</a:rPr>
              <a:t>)</a:t>
            </a:r>
            <a:endParaRPr lang="en-US" b="0" dirty="0">
              <a:solidFill>
                <a:schemeClr val="bg1"/>
              </a:solidFill>
              <a:effectLst/>
              <a:latin typeface="Courier New" panose="02070309020205020404" pitchFamily="49" charset="0"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7CFC862D-BA70-425F-A253-5DB610A3A26E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3559" y="1644685"/>
            <a:ext cx="4032448" cy="266679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ACCF27E-8B2B-4A0C-AD09-E0512CAB64A0}"/>
              </a:ext>
            </a:extLst>
          </p:cNvPr>
          <p:cNvSpPr txBox="1"/>
          <p:nvPr/>
        </p:nvSpPr>
        <p:spPr>
          <a:xfrm>
            <a:off x="3426107" y="6425985"/>
            <a:ext cx="3680749" cy="380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https://www.kaggle.com/c/titanic</a:t>
            </a:r>
          </a:p>
        </p:txBody>
      </p:sp>
      <p:pic>
        <p:nvPicPr>
          <p:cNvPr id="15" name="Picture 4" descr="Иконка Титаник в стиле Стиль Офис">
            <a:extLst>
              <a:ext uri="{FF2B5EF4-FFF2-40B4-BE49-F238E27FC236}">
                <a16:creationId xmlns:a16="http://schemas.microsoft.com/office/drawing/2014/main" id="{77E3F9A6-6BE3-4DC7-80CF-D1AEC60B59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7965" y="4806704"/>
            <a:ext cx="2164364" cy="2164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E6A4E633-BB9C-476D-8878-FE47F4A256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98015" y="1572677"/>
            <a:ext cx="1614356" cy="2736304"/>
          </a:xfrm>
          <a:prstGeom prst="rect">
            <a:avLst/>
          </a:prstGeom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E2051931-F9FE-48DD-B432-9140F9ED9F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4527" y="1729995"/>
            <a:ext cx="3978485" cy="2631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DADF8D9D-D7F1-46EF-B0A1-FD6FE0EB190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87015" y="1657987"/>
            <a:ext cx="1761466" cy="2664296"/>
          </a:xfrm>
          <a:prstGeom prst="rect">
            <a:avLst/>
          </a:prstGeom>
        </p:spPr>
      </p:pic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29C6D9E9-AE09-44BE-AEF8-BEF2381C21FB}"/>
              </a:ext>
            </a:extLst>
          </p:cNvPr>
          <p:cNvSpPr/>
          <p:nvPr/>
        </p:nvSpPr>
        <p:spPr>
          <a:xfrm>
            <a:off x="5794527" y="4466299"/>
            <a:ext cx="88569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</a:rPr>
              <a:t>DF[</a:t>
            </a:r>
            <a:r>
              <a:rPr lang="en-US" dirty="0">
                <a:solidFill>
                  <a:srgbClr val="C00000"/>
                </a:solidFill>
                <a:latin typeface="Courier New" panose="02070309020205020404" pitchFamily="49" charset="0"/>
              </a:rPr>
              <a:t>'</a:t>
            </a:r>
            <a:r>
              <a:rPr lang="en-US" dirty="0" err="1">
                <a:solidFill>
                  <a:srgbClr val="C00000"/>
                </a:solidFill>
                <a:latin typeface="Courier New" panose="02070309020205020404" pitchFamily="49" charset="0"/>
              </a:rPr>
              <a:t>qcut_Feature</a:t>
            </a:r>
            <a:r>
              <a:rPr lang="en-US" dirty="0">
                <a:solidFill>
                  <a:srgbClr val="C00000"/>
                </a:solidFill>
                <a:latin typeface="Courier New" panose="02070309020205020404" pitchFamily="49" charset="0"/>
              </a:rPr>
              <a:t>'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</a:rPr>
              <a:t>] = </a:t>
            </a:r>
            <a:r>
              <a:rPr lang="en-US" dirty="0" err="1">
                <a:solidFill>
                  <a:schemeClr val="bg1"/>
                </a:solidFill>
                <a:latin typeface="Courier New" panose="02070309020205020404" pitchFamily="49" charset="0"/>
              </a:rPr>
              <a:t>pd.qcut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</a:rPr>
              <a:t>(DF[</a:t>
            </a:r>
            <a:r>
              <a:rPr lang="en-US" dirty="0">
                <a:solidFill>
                  <a:srgbClr val="C00000"/>
                </a:solidFill>
                <a:latin typeface="Courier New" panose="02070309020205020404" pitchFamily="49" charset="0"/>
              </a:rPr>
              <a:t>'Feature'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</a:rPr>
              <a:t>],</a:t>
            </a:r>
            <a:r>
              <a:rPr lang="en-US" dirty="0">
                <a:solidFill>
                  <a:srgbClr val="15B012"/>
                </a:solidFill>
                <a:latin typeface="Courier New" panose="02070309020205020404" pitchFamily="49" charset="0"/>
              </a:rPr>
              <a:t>q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</a:rPr>
              <a:t>)</a:t>
            </a:r>
            <a:endParaRPr lang="en-US" b="0" dirty="0">
              <a:solidFill>
                <a:schemeClr val="bg1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5B8DF394-AA72-4DBB-98A3-327F09240792}"/>
              </a:ext>
            </a:extLst>
          </p:cNvPr>
          <p:cNvSpPr/>
          <p:nvPr/>
        </p:nvSpPr>
        <p:spPr>
          <a:xfrm>
            <a:off x="584917" y="4745204"/>
            <a:ext cx="950505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Или вообще из количественного признака сделать бинарный (больше или меньше порога)</a:t>
            </a:r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5B8DF394-AA72-4DBB-98A3-327F09240792}"/>
              </a:ext>
            </a:extLst>
          </p:cNvPr>
          <p:cNvSpPr/>
          <p:nvPr/>
        </p:nvSpPr>
        <p:spPr>
          <a:xfrm>
            <a:off x="512909" y="5681308"/>
            <a:ext cx="950505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 опять же количество </a:t>
            </a:r>
            <a:r>
              <a:rPr lang="ru-RU" sz="2400" dirty="0" err="1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бинов</a:t>
            </a:r>
            <a:r>
              <a:rPr lang="ru-RU" sz="24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/ порог проверяем через кросс-</a:t>
            </a:r>
            <a:r>
              <a:rPr lang="ru-RU" sz="2400" dirty="0" err="1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валидацию</a:t>
            </a:r>
            <a:endParaRPr lang="ru-RU" sz="2400" dirty="0" smtClean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5B8DF394-AA72-4DBB-98A3-327F09240792}"/>
              </a:ext>
            </a:extLst>
          </p:cNvPr>
          <p:cNvSpPr/>
          <p:nvPr/>
        </p:nvSpPr>
        <p:spPr>
          <a:xfrm>
            <a:off x="2711624" y="949134"/>
            <a:ext cx="56166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800" dirty="0" err="1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Биннинг</a:t>
            </a:r>
            <a:endParaRPr lang="ru-RU" sz="2800" dirty="0" smtClean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1885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10" grpId="0"/>
      <p:bldP spid="19" grpId="0"/>
      <p:bldP spid="20" grpId="0"/>
      <p:bldP spid="2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0000500000000000000" pitchFamily="2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8565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6" name="Заголовок 3">
            <a:extLst>
              <a:ext uri="{FF2B5EF4-FFF2-40B4-BE49-F238E27FC236}">
                <a16:creationId xmlns:a16="http://schemas.microsoft.com/office/drawing/2014/main" id="{9C7528D9-7D86-4DF6-80BF-E9839B8922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484" y="328256"/>
            <a:ext cx="11039926" cy="847276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Категориальные признаки</a:t>
            </a:r>
          </a:p>
        </p:txBody>
      </p: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4B761638-2E1C-4CEC-8E52-999AF717E7EE}"/>
              </a:ext>
            </a:extLst>
          </p:cNvPr>
          <p:cNvSpPr txBox="1">
            <a:spLocks/>
          </p:cNvSpPr>
          <p:nvPr/>
        </p:nvSpPr>
        <p:spPr>
          <a:xfrm>
            <a:off x="2063552" y="811642"/>
            <a:ext cx="7920880" cy="827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Font typeface="Arial"/>
              <a:buNone/>
            </a:pPr>
            <a:r>
              <a:rPr lang="ru-RU" sz="2800" dirty="0" smtClean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Не </a:t>
            </a:r>
            <a:r>
              <a:rPr lang="en-US" sz="2800" dirty="0" smtClean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One-Hot Encoding </a:t>
            </a:r>
            <a:r>
              <a:rPr lang="ru-RU" sz="2800" dirty="0" smtClean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единым</a:t>
            </a:r>
            <a:endParaRPr lang="ru-RU" sz="28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541DD36-84EB-4DCF-8B65-0B50CCAD0D03}"/>
              </a:ext>
            </a:extLst>
          </p:cNvPr>
          <p:cNvSpPr txBox="1"/>
          <p:nvPr/>
        </p:nvSpPr>
        <p:spPr>
          <a:xfrm>
            <a:off x="814567" y="5914889"/>
            <a:ext cx="1081084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https://towardsdatascience.com/beyond-one-hot-17-ways-of-transforming-categorical-features-into-numeric-features-57f54f199ea4</a:t>
            </a:r>
            <a:endParaRPr lang="ru-RU" sz="20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7E2C2991-8D7C-47FF-B64B-69281ECC36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1504" y="1628800"/>
            <a:ext cx="8784976" cy="4226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158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0000500000000000000" pitchFamily="2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8565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13" name="Нижний колонтитул 6"/>
          <p:cNvSpPr txBox="1">
            <a:spLocks/>
          </p:cNvSpPr>
          <p:nvPr/>
        </p:nvSpPr>
        <p:spPr>
          <a:xfrm>
            <a:off x="2793667" y="595894"/>
            <a:ext cx="7612778" cy="48491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tr-TR" sz="3200" b="1" dirty="0" smtClean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Target Encoding</a:t>
            </a:r>
            <a:endParaRPr lang="ru-RU" sz="3200" b="1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E3CFAE4A-76B6-4880-9163-58FCB18106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276872"/>
            <a:ext cx="6336704" cy="372044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EA4DD34-A998-472C-9965-78976E56CCB6}"/>
                  </a:ext>
                </a:extLst>
              </p:cNvPr>
              <p:cNvSpPr txBox="1"/>
              <p:nvPr/>
            </p:nvSpPr>
            <p:spPr>
              <a:xfrm>
                <a:off x="191344" y="1124744"/>
                <a:ext cx="6117220" cy="9387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𝑒𝑛</m:t>
                      </m:r>
                      <m:sSub>
                        <m:sSubPr>
                          <m:ctrlPr>
                            <a:rPr lang="ru-RU" sz="20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𝑚𝑒𝑎𝑛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𝑦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|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𝑥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𝑖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ru-RU" sz="2000" dirty="0">
                  <a:solidFill>
                    <a:schemeClr val="bg1"/>
                  </a:solidFill>
                  <a:effectLst/>
                  <a:latin typeface="Verdana" panose="020B0604030504040204" pitchFamily="34" charset="0"/>
                  <a:ea typeface="Verdana" panose="020B0604030504040204" pitchFamily="34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𝑒𝑛</m:t>
                      </m:r>
                      <m:sSub>
                        <m:sSubPr>
                          <m:ctrlPr>
                            <a:rPr lang="ru-RU" sz="20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ru-RU" sz="20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×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𝑚𝑒𝑎𝑛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𝑦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|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𝑥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𝑖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)+(1−</m:t>
                      </m:r>
                      <m:sSub>
                        <m:sSubPr>
                          <m:ctrlPr>
                            <a:rPr lang="ru-RU" sz="20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)×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𝑚𝑒𝑎𝑛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𝑦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ru-RU" sz="2000" dirty="0">
                  <a:solidFill>
                    <a:schemeClr val="bg1"/>
                  </a:solidFill>
                  <a:effectLst/>
                  <a:latin typeface="Verdana" panose="020B0604030504040204" pitchFamily="34" charset="0"/>
                  <a:ea typeface="Verdana" panose="020B060403050404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EA4DD34-A998-472C-9965-78976E56CC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344" y="1124744"/>
                <a:ext cx="6117220" cy="93871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9896B69-8F21-4243-8221-B80AF0C29E59}"/>
                  </a:ext>
                </a:extLst>
              </p:cNvPr>
              <p:cNvSpPr txBox="1"/>
              <p:nvPr/>
            </p:nvSpPr>
            <p:spPr>
              <a:xfrm>
                <a:off x="4223792" y="1124744"/>
                <a:ext cx="7353119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i="1" dirty="0" err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20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 1 / (1 + </m:t>
                      </m:r>
                      <m:r>
                        <a:rPr lang="en-US" sz="2000" i="1" dirty="0" err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𝑛𝑝</m:t>
                      </m:r>
                      <m:r>
                        <a:rPr lang="en-US" sz="2000" i="1" dirty="0" err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.</m:t>
                      </m:r>
                      <m:r>
                        <m:rPr>
                          <m:sty m:val="p"/>
                        </m:rPr>
                        <a:rPr lang="en-US" sz="2000" i="1" dirty="0" err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exp</m:t>
                      </m:r>
                      <m:r>
                        <a:rPr lang="en-US" sz="20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⁡(−(</m:t>
                      </m:r>
                      <m:r>
                        <a:rPr lang="en-US" sz="2000" i="1" dirty="0" err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𝑐𝑜𝑢𝑛𝑡</m:t>
                      </m:r>
                      <m:r>
                        <a:rPr lang="en-US" sz="2000" i="1" dirty="0" err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_</m:t>
                      </m:r>
                      <m:r>
                        <a:rPr lang="en-US" sz="2000" i="1" dirty="0" err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𝑒𝑛𝑐𝑜𝑑𝑖𝑛𝑔</m:t>
                      </m:r>
                      <m:r>
                        <a:rPr lang="en-US" sz="20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− 1) / </m:t>
                      </m:r>
                      <m:r>
                        <a:rPr lang="en-US" sz="20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𝑠𝑚𝑜𝑜𝑡h𝑖𝑛𝑔</m:t>
                      </m:r>
                      <m:r>
                        <a:rPr lang="en-US" sz="20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))</m:t>
                      </m:r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9896B69-8F21-4243-8221-B80AF0C29E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3792" y="1124744"/>
                <a:ext cx="7353119" cy="400110"/>
              </a:xfrm>
              <a:prstGeom prst="rect">
                <a:avLst/>
              </a:prstGeom>
              <a:blipFill>
                <a:blip r:embed="rId6"/>
                <a:stretch>
                  <a:fillRect b="-1846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5B8DF394-AA72-4DBB-98A3-327F09240792}"/>
              </a:ext>
            </a:extLst>
          </p:cNvPr>
          <p:cNvSpPr/>
          <p:nvPr/>
        </p:nvSpPr>
        <p:spPr>
          <a:xfrm>
            <a:off x="6600056" y="1916832"/>
            <a:ext cx="566395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 smtClean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Через </a:t>
            </a:r>
            <a:r>
              <a:rPr lang="en-US" sz="2000" dirty="0" err="1">
                <a:solidFill>
                  <a:srgbClr val="D4D4D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groupby</a:t>
            </a:r>
            <a:endParaRPr lang="ru-RU" sz="2000" dirty="0">
              <a:solidFill>
                <a:srgbClr val="D4D4D4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Не только среднее, но и медиана, минимум, максимум, </a:t>
            </a:r>
            <a:r>
              <a:rPr lang="ru-RU" sz="2400" dirty="0" err="1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ско</a:t>
            </a:r>
            <a:endParaRPr lang="ru-RU" sz="24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5B8DF394-AA72-4DBB-98A3-327F09240792}"/>
              </a:ext>
            </a:extLst>
          </p:cNvPr>
          <p:cNvSpPr/>
          <p:nvPr/>
        </p:nvSpPr>
        <p:spPr>
          <a:xfrm>
            <a:off x="6672064" y="4149080"/>
            <a:ext cx="518457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 smtClean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Новые категории кодируем отдельными значениями</a:t>
            </a:r>
            <a:endParaRPr lang="ru-RU" sz="2400" dirty="0">
              <a:solidFill>
                <a:srgbClr val="D4D4D4"/>
              </a:solidFill>
              <a:latin typeface="Montserrat" panose="020B0604020202020204" charset="-52"/>
            </a:endParaRP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5B8DF394-AA72-4DBB-98A3-327F09240792}"/>
              </a:ext>
            </a:extLst>
          </p:cNvPr>
          <p:cNvSpPr/>
          <p:nvPr/>
        </p:nvSpPr>
        <p:spPr>
          <a:xfrm>
            <a:off x="6672064" y="5229200"/>
            <a:ext cx="518457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 smtClean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В идеале делаем свой класс, который потому интегрируем в </a:t>
            </a:r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pipeline</a:t>
            </a:r>
            <a:endParaRPr lang="ru-RU" sz="2000" dirty="0">
              <a:solidFill>
                <a:srgbClr val="D4D4D4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5B8DF394-AA72-4DBB-98A3-327F09240792}"/>
              </a:ext>
            </a:extLst>
          </p:cNvPr>
          <p:cNvSpPr/>
          <p:nvPr/>
        </p:nvSpPr>
        <p:spPr>
          <a:xfrm>
            <a:off x="6672064" y="3212976"/>
            <a:ext cx="518457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 smtClean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Можно по нескольким категориям сразу</a:t>
            </a:r>
            <a:endParaRPr lang="ru-RU" sz="2400" dirty="0">
              <a:solidFill>
                <a:srgbClr val="D4D4D4"/>
              </a:solidFill>
              <a:latin typeface="Montserrat" panose="020B0604020202020204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4231645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18" grpId="0"/>
      <p:bldP spid="19" grpId="0"/>
      <p:bldP spid="20" grpId="0"/>
      <p:bldP spid="21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0000500000000000000" pitchFamily="2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8565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13" name="Нижний колонтитул 6"/>
          <p:cNvSpPr txBox="1">
            <a:spLocks/>
          </p:cNvSpPr>
          <p:nvPr/>
        </p:nvSpPr>
        <p:spPr>
          <a:xfrm>
            <a:off x="2793666" y="595894"/>
            <a:ext cx="9062973" cy="48491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ru-RU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Чтобы было ну хоть какая-та вариация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30131EA-4D16-4331-B652-96245843AE09}"/>
              </a:ext>
            </a:extLst>
          </p:cNvPr>
          <p:cNvSpPr txBox="1"/>
          <p:nvPr/>
        </p:nvSpPr>
        <p:spPr>
          <a:xfrm>
            <a:off x="794457" y="990922"/>
            <a:ext cx="495170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tr-TR" sz="2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Leave One Out Encoding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3025DF5-A226-41BF-AA54-5BDE33A53237}"/>
              </a:ext>
            </a:extLst>
          </p:cNvPr>
          <p:cNvSpPr txBox="1"/>
          <p:nvPr/>
        </p:nvSpPr>
        <p:spPr>
          <a:xfrm>
            <a:off x="7859868" y="1007924"/>
            <a:ext cx="387333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tr-TR" sz="2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CatBoost Encoding</a:t>
            </a:r>
          </a:p>
        </p:txBody>
      </p:sp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3EAC4FD3-88A1-493B-BD07-80EB041BF6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52" y="1556791"/>
            <a:ext cx="5400600" cy="4098205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AD48D304-DAD2-489B-AF13-B07D200CAB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0016" y="1556792"/>
            <a:ext cx="5783426" cy="4126034"/>
          </a:xfrm>
          <a:prstGeom prst="rect">
            <a:avLst/>
          </a:prstGeom>
        </p:spPr>
      </p:pic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5B8DF394-AA72-4DBB-98A3-327F09240792}"/>
              </a:ext>
            </a:extLst>
          </p:cNvPr>
          <p:cNvSpPr/>
          <p:nvPr/>
        </p:nvSpPr>
        <p:spPr>
          <a:xfrm>
            <a:off x="-24680" y="5741043"/>
            <a:ext cx="1238537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 smtClean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По научному это называется «чтобы не было утечки целевой переменной»</a:t>
            </a:r>
            <a:endParaRPr lang="ru-RU" sz="1600" dirty="0">
              <a:solidFill>
                <a:srgbClr val="D4D4D4"/>
              </a:solidFill>
              <a:latin typeface="Montserrat" panose="020B0604020202020204" charset="-52"/>
            </a:endParaRPr>
          </a:p>
        </p:txBody>
      </p: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5B8DF394-AA72-4DBB-98A3-327F09240792}"/>
              </a:ext>
            </a:extLst>
          </p:cNvPr>
          <p:cNvSpPr/>
          <p:nvPr/>
        </p:nvSpPr>
        <p:spPr>
          <a:xfrm>
            <a:off x="-24680" y="6202708"/>
            <a:ext cx="1216935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 smtClean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Очень </a:t>
            </a:r>
            <a:r>
              <a:rPr lang="ru-RU" sz="2400" dirty="0" smtClean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Взрослые </a:t>
            </a:r>
            <a:r>
              <a:rPr lang="ru-RU" sz="2400" dirty="0" smtClean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делают как </a:t>
            </a:r>
            <a:r>
              <a:rPr lang="en-US" sz="2400" dirty="0" smtClean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Stacking </a:t>
            </a:r>
            <a:r>
              <a:rPr lang="ru-RU" sz="2400" dirty="0" smtClean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(на кросс-</a:t>
            </a:r>
            <a:r>
              <a:rPr lang="ru-RU" sz="2400" dirty="0" err="1" smtClean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валидации</a:t>
            </a:r>
            <a:r>
              <a:rPr lang="ru-RU" sz="2400" dirty="0" smtClean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)</a:t>
            </a:r>
            <a:endParaRPr lang="ru-RU" sz="1600" dirty="0">
              <a:solidFill>
                <a:srgbClr val="D4D4D4"/>
              </a:solidFill>
              <a:latin typeface="Montserrat" panose="020B0604020202020204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3180547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25" grpId="0"/>
      <p:bldP spid="2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9" name="Google Shape;139;p26"/>
          <p:cNvSpPr txBox="1"/>
          <p:nvPr/>
        </p:nvSpPr>
        <p:spPr>
          <a:xfrm>
            <a:off x="650441" y="676939"/>
            <a:ext cx="9670509" cy="882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r>
              <a:rPr lang="ru-RU" sz="3990" b="1" dirty="0">
                <a:solidFill>
                  <a:srgbClr val="F3F3F3"/>
                </a:solidFill>
                <a:latin typeface="Montserrat" panose="020B0604020202020204" charset="-52"/>
                <a:ea typeface="Montserrat Black"/>
                <a:cs typeface="Montserrat Black"/>
                <a:sym typeface="Montserrat Black"/>
              </a:rPr>
              <a:t>Структура курса: </a:t>
            </a:r>
            <a:r>
              <a:rPr lang="ru-RU" sz="3990" dirty="0">
                <a:solidFill>
                  <a:schemeClr val="bg2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3 семестра</a:t>
            </a:r>
            <a:endParaRPr sz="3990" dirty="0">
              <a:solidFill>
                <a:schemeClr val="bg2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6" name="Google Shape;140;p26"/>
          <p:cNvSpPr txBox="1"/>
          <p:nvPr/>
        </p:nvSpPr>
        <p:spPr>
          <a:xfrm>
            <a:off x="230466" y="1800206"/>
            <a:ext cx="3527718" cy="1032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>
              <a:lnSpc>
                <a:spcPct val="141818"/>
              </a:lnSpc>
              <a:spcBef>
                <a:spcPts val="1330"/>
              </a:spcBef>
            </a:pPr>
            <a:r>
              <a:rPr lang="ru-RU" sz="3600" b="1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Это База</a:t>
            </a:r>
            <a:endParaRPr sz="3600" b="1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8" name="Google Shape;141;p26"/>
          <p:cNvCxnSpPr/>
          <p:nvPr/>
        </p:nvCxnSpPr>
        <p:spPr>
          <a:xfrm>
            <a:off x="650441" y="2944550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" name="Google Shape;148;p26"/>
          <p:cNvSpPr/>
          <p:nvPr/>
        </p:nvSpPr>
        <p:spPr>
          <a:xfrm>
            <a:off x="1519872" y="2805106"/>
            <a:ext cx="278888" cy="278888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spcFirstLastPara="1" wrap="square" lIns="121590" tIns="121590" rIns="121590" bIns="121590" anchor="ctr" anchorCtr="0">
            <a:noAutofit/>
          </a:bodyPr>
          <a:lstStyle/>
          <a:p>
            <a:pPr algn="ctr"/>
            <a:r>
              <a:rPr lang="ru-RU" sz="2487" dirty="0">
                <a:solidFill>
                  <a:schemeClr val="bg1"/>
                </a:solidFill>
              </a:rPr>
              <a:t>1</a:t>
            </a:r>
            <a:endParaRPr sz="2487" dirty="0">
              <a:solidFill>
                <a:schemeClr val="bg1"/>
              </a:solidFill>
            </a:endParaRPr>
          </a:p>
        </p:txBody>
      </p:sp>
      <p:sp>
        <p:nvSpPr>
          <p:cNvPr id="40" name="Google Shape;150;p26"/>
          <p:cNvSpPr/>
          <p:nvPr/>
        </p:nvSpPr>
        <p:spPr>
          <a:xfrm>
            <a:off x="5853609" y="2805106"/>
            <a:ext cx="278888" cy="278888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spcFirstLastPara="1" wrap="square" lIns="121590" tIns="121590" rIns="121590" bIns="121590" anchor="ctr" anchorCtr="0">
            <a:noAutofit/>
          </a:bodyPr>
          <a:lstStyle/>
          <a:p>
            <a:pPr algn="ctr"/>
            <a:r>
              <a:rPr lang="ru-RU" sz="2487" dirty="0">
                <a:solidFill>
                  <a:schemeClr val="bg1"/>
                </a:solidFill>
              </a:rPr>
              <a:t>2</a:t>
            </a:r>
            <a:endParaRPr sz="2487" dirty="0">
              <a:solidFill>
                <a:schemeClr val="bg1"/>
              </a:solidFill>
            </a:endParaRPr>
          </a:p>
        </p:txBody>
      </p:sp>
      <p:sp>
        <p:nvSpPr>
          <p:cNvPr id="41" name="Google Shape;152;p26"/>
          <p:cNvSpPr txBox="1"/>
          <p:nvPr/>
        </p:nvSpPr>
        <p:spPr>
          <a:xfrm>
            <a:off x="697486" y="3276705"/>
            <a:ext cx="4191204" cy="1511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marL="285750" indent="-28575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Введение</a:t>
            </a:r>
          </a:p>
          <a:p>
            <a:pPr marL="285750" indent="-28575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Ключевые понятия и типы данных</a:t>
            </a:r>
          </a:p>
          <a:p>
            <a:pPr marL="285750" indent="-28575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Основы работы с Данными</a:t>
            </a:r>
          </a:p>
          <a:p>
            <a:pPr marL="285750" indent="-28575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Линейные модели машинного обучения</a:t>
            </a:r>
          </a:p>
          <a:p>
            <a:pPr marL="285750" lvl="1" indent="-285750">
              <a:buClr>
                <a:schemeClr val="bg2"/>
              </a:buClr>
              <a:buFont typeface="Wingdings" panose="05000000000000000000" pitchFamily="2" charset="2"/>
              <a:buChar char="Ø"/>
            </a:pPr>
            <a:r>
              <a:rPr lang="ru-RU" sz="2000" dirty="0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Регрессия</a:t>
            </a:r>
          </a:p>
          <a:p>
            <a:pPr marL="285750" lvl="1" indent="-285750">
              <a:buClr>
                <a:schemeClr val="bg2"/>
              </a:buClr>
              <a:buFont typeface="Wingdings" panose="05000000000000000000" pitchFamily="2" charset="2"/>
              <a:buChar char="Ø"/>
            </a:pPr>
            <a:r>
              <a:rPr lang="ru-RU" sz="2000" dirty="0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Классификация</a:t>
            </a:r>
          </a:p>
          <a:p>
            <a:pPr marL="285750" lvl="1" indent="-285750">
              <a:buClr>
                <a:schemeClr val="bg2"/>
              </a:buClr>
              <a:buFont typeface="Wingdings" panose="05000000000000000000" pitchFamily="2" charset="2"/>
              <a:buChar char="Ø"/>
            </a:pPr>
            <a:r>
              <a:rPr lang="ru-RU" sz="2000" dirty="0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Кластеризация</a:t>
            </a:r>
            <a:endParaRPr sz="2000" dirty="0">
              <a:solidFill>
                <a:srgbClr val="F0F0F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2" name="Google Shape;156;p26"/>
          <p:cNvSpPr/>
          <p:nvPr/>
        </p:nvSpPr>
        <p:spPr>
          <a:xfrm>
            <a:off x="10440865" y="2805106"/>
            <a:ext cx="278888" cy="278888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spcFirstLastPara="1" wrap="square" lIns="121590" tIns="121590" rIns="121590" bIns="121590" anchor="ctr" anchorCtr="0">
            <a:noAutofit/>
          </a:bodyPr>
          <a:lstStyle/>
          <a:p>
            <a:pPr algn="ctr"/>
            <a:r>
              <a:rPr lang="ru-RU" sz="2487" dirty="0">
                <a:solidFill>
                  <a:schemeClr val="bg1"/>
                </a:solidFill>
              </a:rPr>
              <a:t>3</a:t>
            </a:r>
            <a:endParaRPr sz="2487" dirty="0">
              <a:solidFill>
                <a:schemeClr val="bg1"/>
              </a:solidFill>
            </a:endParaRPr>
          </a:p>
        </p:txBody>
      </p:sp>
      <p:sp>
        <p:nvSpPr>
          <p:cNvPr id="43" name="Google Shape;140;p26"/>
          <p:cNvSpPr txBox="1"/>
          <p:nvPr/>
        </p:nvSpPr>
        <p:spPr>
          <a:xfrm>
            <a:off x="4590288" y="1751516"/>
            <a:ext cx="3566159" cy="6181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>
              <a:lnSpc>
                <a:spcPct val="141818"/>
              </a:lnSpc>
              <a:spcBef>
                <a:spcPts val="1330"/>
              </a:spcBef>
            </a:pPr>
            <a:r>
              <a:rPr lang="ru-RU" sz="3600" b="1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Закрепление</a:t>
            </a:r>
            <a:endParaRPr sz="3600" b="1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4" name="Google Shape;140;p26"/>
          <p:cNvSpPr txBox="1"/>
          <p:nvPr/>
        </p:nvSpPr>
        <p:spPr>
          <a:xfrm>
            <a:off x="9006839" y="1950473"/>
            <a:ext cx="2464689" cy="820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>
              <a:spcBef>
                <a:spcPts val="1330"/>
              </a:spcBef>
            </a:pPr>
            <a:r>
              <a:rPr lang="ru-RU" sz="3600" b="1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Разное</a:t>
            </a:r>
            <a:endParaRPr sz="3600" b="1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5" name="Google Shape;152;p26"/>
          <p:cNvSpPr txBox="1"/>
          <p:nvPr/>
        </p:nvSpPr>
        <p:spPr>
          <a:xfrm>
            <a:off x="5164162" y="3240220"/>
            <a:ext cx="3064533" cy="19728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marL="285750" indent="-28575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Разные</a:t>
            </a:r>
            <a:r>
              <a:rPr lang="ru-RU" sz="2000" dirty="0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 модели машинного обучения</a:t>
            </a:r>
          </a:p>
          <a:p>
            <a:pPr marL="285750" indent="-285750">
              <a:buClr>
                <a:schemeClr val="bg2"/>
              </a:buClr>
              <a:buFont typeface="Wingdings" panose="05000000000000000000" pitchFamily="2" charset="2"/>
              <a:buChar char="Ø"/>
            </a:pPr>
            <a:r>
              <a:rPr lang="ru-RU" sz="2000" dirty="0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Метрические </a:t>
            </a:r>
          </a:p>
          <a:p>
            <a:pPr marL="285750" indent="-285750">
              <a:buClr>
                <a:schemeClr val="bg2"/>
              </a:buClr>
              <a:buFont typeface="Wingdings" panose="05000000000000000000" pitchFamily="2" charset="2"/>
              <a:buChar char="Ø"/>
            </a:pPr>
            <a:r>
              <a:rPr lang="ru-RU" sz="2000" dirty="0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Вероятностные</a:t>
            </a:r>
          </a:p>
          <a:p>
            <a:pPr marL="285750" indent="-285750">
              <a:buClr>
                <a:schemeClr val="bg2"/>
              </a:buClr>
              <a:buFont typeface="Wingdings" panose="05000000000000000000" pitchFamily="2" charset="2"/>
              <a:buChar char="Ø"/>
            </a:pPr>
            <a:r>
              <a:rPr lang="ru-RU" sz="2000" dirty="0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Деревья решений</a:t>
            </a:r>
          </a:p>
          <a:p>
            <a:pPr marL="285750" indent="-285750">
              <a:buClr>
                <a:schemeClr val="bg2"/>
              </a:buClr>
              <a:buFont typeface="Wingdings" panose="05000000000000000000" pitchFamily="2" charset="2"/>
              <a:buChar char="Ø"/>
            </a:pPr>
            <a:r>
              <a:rPr lang="ru-RU" sz="2000" dirty="0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Ансамбли</a:t>
            </a:r>
          </a:p>
          <a:p>
            <a:pPr marL="285750" indent="-28575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Узкие задачи</a:t>
            </a:r>
          </a:p>
          <a:p>
            <a:pPr marL="285750" indent="-285750">
              <a:buClr>
                <a:schemeClr val="bg2"/>
              </a:buClr>
              <a:buFont typeface="Wingdings" panose="05000000000000000000" pitchFamily="2" charset="2"/>
              <a:buChar char="Ø"/>
            </a:pPr>
            <a:r>
              <a:rPr lang="ru-RU" sz="2000" dirty="0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Визуализация</a:t>
            </a:r>
          </a:p>
          <a:p>
            <a:pPr marL="285750" indent="-285750">
              <a:buClr>
                <a:schemeClr val="bg2"/>
              </a:buClr>
              <a:buFont typeface="Wingdings" panose="05000000000000000000" pitchFamily="2" charset="2"/>
              <a:buChar char="Ø"/>
            </a:pPr>
            <a:r>
              <a:rPr lang="ru-RU" sz="2000" dirty="0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Поиск аномалий</a:t>
            </a:r>
          </a:p>
        </p:txBody>
      </p:sp>
      <p:sp>
        <p:nvSpPr>
          <p:cNvPr id="46" name="Google Shape;152;p26"/>
          <p:cNvSpPr txBox="1"/>
          <p:nvPr/>
        </p:nvSpPr>
        <p:spPr>
          <a:xfrm>
            <a:off x="8889870" y="3333512"/>
            <a:ext cx="2880770" cy="15186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marL="285750" indent="-28575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Анализ временных рядов</a:t>
            </a:r>
            <a:endParaRPr sz="2000" dirty="0">
              <a:solidFill>
                <a:srgbClr val="F0F0F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205038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0000500000000000000" pitchFamily="2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8565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13" name="Нижний колонтитул 6"/>
          <p:cNvSpPr txBox="1">
            <a:spLocks/>
          </p:cNvSpPr>
          <p:nvPr/>
        </p:nvSpPr>
        <p:spPr>
          <a:xfrm>
            <a:off x="2793666" y="595894"/>
            <a:ext cx="9062973" cy="48491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ru-RU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Этих данных не стоит боятся </a:t>
            </a: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5B8DF394-AA72-4DBB-98A3-327F09240792}"/>
              </a:ext>
            </a:extLst>
          </p:cNvPr>
          <p:cNvSpPr/>
          <p:nvPr/>
        </p:nvSpPr>
        <p:spPr>
          <a:xfrm>
            <a:off x="263352" y="1340768"/>
            <a:ext cx="1216935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dirty="0" smtClean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Географические координаты </a:t>
            </a:r>
            <a:r>
              <a:rPr lang="ru-RU" sz="2400" dirty="0" smtClean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(даны широты и долготы)</a:t>
            </a:r>
            <a:endParaRPr lang="ru-RU" sz="1600" dirty="0">
              <a:solidFill>
                <a:srgbClr val="D4D4D4"/>
              </a:solidFill>
              <a:latin typeface="Montserrat" panose="020B0604020202020204" charset="-52"/>
            </a:endParaRP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5B8DF394-AA72-4DBB-98A3-327F09240792}"/>
              </a:ext>
            </a:extLst>
          </p:cNvPr>
          <p:cNvSpPr/>
          <p:nvPr/>
        </p:nvSpPr>
        <p:spPr>
          <a:xfrm>
            <a:off x="839416" y="1772816"/>
            <a:ext cx="1108923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 smtClean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Разные там расстояния по формулам </a:t>
            </a:r>
            <a:r>
              <a:rPr lang="ru-RU" sz="2400" dirty="0" err="1" smtClean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гаверсинусов</a:t>
            </a:r>
            <a:r>
              <a:rPr lang="ru-RU" sz="2400" dirty="0" smtClean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 до условного центра (города, или знаковых объектов </a:t>
            </a:r>
            <a:r>
              <a:rPr lang="en-US" sz="2400" dirty="0" smtClean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{</a:t>
            </a:r>
            <a:r>
              <a:rPr lang="ru-RU" sz="2400" dirty="0" smtClean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ручками</a:t>
            </a:r>
            <a:r>
              <a:rPr lang="en-US" sz="2400" dirty="0" smtClean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}</a:t>
            </a:r>
            <a:r>
              <a:rPr lang="ru-RU" sz="2400" dirty="0" smtClean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) </a:t>
            </a:r>
            <a:endParaRPr lang="ru-RU" sz="1600" dirty="0">
              <a:solidFill>
                <a:srgbClr val="D4D4D4"/>
              </a:solidFill>
              <a:latin typeface="Montserrat" panose="020B0604020202020204" charset="-52"/>
            </a:endParaRP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5B8DF394-AA72-4DBB-98A3-327F09240792}"/>
              </a:ext>
            </a:extLst>
          </p:cNvPr>
          <p:cNvSpPr/>
          <p:nvPr/>
        </p:nvSpPr>
        <p:spPr>
          <a:xfrm>
            <a:off x="521900" y="2646204"/>
            <a:ext cx="849694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 smtClean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А еще мы знаем много метрик расстояния…</a:t>
            </a:r>
            <a:endParaRPr lang="ru-RU" sz="1600" dirty="0">
              <a:solidFill>
                <a:srgbClr val="D4D4D4"/>
              </a:solidFill>
              <a:latin typeface="Montserrat" panose="020B0604020202020204" charset="-52"/>
            </a:endParaRP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5B8DF394-AA72-4DBB-98A3-327F09240792}"/>
              </a:ext>
            </a:extLst>
          </p:cNvPr>
          <p:cNvSpPr/>
          <p:nvPr/>
        </p:nvSpPr>
        <p:spPr>
          <a:xfrm>
            <a:off x="299356" y="3507541"/>
            <a:ext cx="1216935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dirty="0" smtClean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Время </a:t>
            </a:r>
            <a:r>
              <a:rPr lang="ru-RU" sz="2400" dirty="0" smtClean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(месяц, день, час…)</a:t>
            </a:r>
            <a:endParaRPr lang="ru-RU" sz="1600" dirty="0">
              <a:solidFill>
                <a:srgbClr val="D4D4D4"/>
              </a:solidFill>
              <a:latin typeface="Montserrat" panose="020B0604020202020204" charset="-52"/>
            </a:endParaRPr>
          </a:p>
        </p:txBody>
      </p:sp>
      <p:sp>
        <p:nvSpPr>
          <p:cNvPr id="19" name="Прямоугольник 18"/>
          <p:cNvSpPr/>
          <p:nvPr/>
        </p:nvSpPr>
        <p:spPr>
          <a:xfrm>
            <a:off x="623392" y="4085347"/>
            <a:ext cx="105131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pd.to_datetime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df_log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[</a:t>
            </a:r>
            <a:r>
              <a:rPr lang="en-US" dirty="0">
                <a:solidFill>
                  <a:srgbClr val="CE9178"/>
                </a:solidFill>
                <a:latin typeface="Courier New" panose="02070309020205020404" pitchFamily="49" charset="0"/>
              </a:rPr>
              <a:t>"</a:t>
            </a:r>
            <a:r>
              <a:rPr lang="en-US" dirty="0" err="1">
                <a:solidFill>
                  <a:srgbClr val="CE9178"/>
                </a:solidFill>
                <a:latin typeface="Courier New" panose="02070309020205020404" pitchFamily="49" charset="0"/>
              </a:rPr>
              <a:t>event_date</a:t>
            </a:r>
            <a:r>
              <a:rPr lang="en-US" dirty="0">
                <a:solidFill>
                  <a:srgbClr val="CE9178"/>
                </a:solidFill>
                <a:latin typeface="Courier New" panose="02070309020205020404" pitchFamily="49" charset="0"/>
              </a:rPr>
              <a:t>"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],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                           format = </a:t>
            </a:r>
            <a:r>
              <a:rPr lang="en-US" dirty="0">
                <a:solidFill>
                  <a:srgbClr val="CE9178"/>
                </a:solidFill>
                <a:latin typeface="Courier New" panose="02070309020205020404" pitchFamily="49" charset="0"/>
              </a:rPr>
              <a:t>'%Y-%m-%d'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en-US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20" name="Прямоугольник 19"/>
          <p:cNvSpPr/>
          <p:nvPr/>
        </p:nvSpPr>
        <p:spPr>
          <a:xfrm>
            <a:off x="623392" y="4736221"/>
            <a:ext cx="101531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pd.DatetimeIndex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df_log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[</a:t>
            </a:r>
            <a:r>
              <a:rPr lang="en-US" dirty="0">
                <a:solidFill>
                  <a:srgbClr val="CE9178"/>
                </a:solidFill>
                <a:latin typeface="Courier New" panose="02070309020205020404" pitchFamily="49" charset="0"/>
              </a:rPr>
              <a:t>"</a:t>
            </a:r>
            <a:r>
              <a:rPr lang="en-US" dirty="0" err="1">
                <a:solidFill>
                  <a:srgbClr val="CE9178"/>
                </a:solidFill>
                <a:latin typeface="Courier New" panose="02070309020205020404" pitchFamily="49" charset="0"/>
              </a:rPr>
              <a:t>event_date</a:t>
            </a:r>
            <a:r>
              <a:rPr lang="en-US" dirty="0">
                <a:solidFill>
                  <a:srgbClr val="CE9178"/>
                </a:solidFill>
                <a:latin typeface="Courier New" panose="02070309020205020404" pitchFamily="49" charset="0"/>
              </a:rPr>
              <a:t>"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])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.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dayofyear</a:t>
            </a:r>
            <a:endParaRPr lang="en-US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5B8DF394-AA72-4DBB-98A3-327F09240792}"/>
              </a:ext>
            </a:extLst>
          </p:cNvPr>
          <p:cNvSpPr/>
          <p:nvPr/>
        </p:nvSpPr>
        <p:spPr>
          <a:xfrm>
            <a:off x="623392" y="5415215"/>
            <a:ext cx="1116124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 smtClean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А еще можно не полениться и «</a:t>
            </a:r>
            <a:r>
              <a:rPr lang="ru-RU" sz="2400" dirty="0" err="1" smtClean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прокликать</a:t>
            </a:r>
            <a:r>
              <a:rPr lang="ru-RU" sz="2400" dirty="0" smtClean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» рабочий день или нет, день недели, знак зодиака и т.д.</a:t>
            </a:r>
            <a:endParaRPr lang="ru-RU" sz="1600" dirty="0">
              <a:solidFill>
                <a:srgbClr val="D4D4D4"/>
              </a:solidFill>
              <a:latin typeface="Montserrat" panose="020B0604020202020204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1365422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14" grpId="0"/>
      <p:bldP spid="16" grpId="0"/>
      <p:bldP spid="17" grpId="0"/>
      <p:bldP spid="18" grpId="0"/>
      <p:bldP spid="19" grpId="0"/>
      <p:bldP spid="20" grpId="0"/>
      <p:bldP spid="21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0000500000000000000" pitchFamily="2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8565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13" name="Нижний колонтитул 6"/>
          <p:cNvSpPr txBox="1">
            <a:spLocks/>
          </p:cNvSpPr>
          <p:nvPr/>
        </p:nvSpPr>
        <p:spPr>
          <a:xfrm>
            <a:off x="1487488" y="688380"/>
            <a:ext cx="9062973" cy="48491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ru-RU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Агрегация </a:t>
            </a:r>
          </a:p>
        </p:txBody>
      </p: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5B8DF394-AA72-4DBB-98A3-327F09240792}"/>
              </a:ext>
            </a:extLst>
          </p:cNvPr>
          <p:cNvSpPr/>
          <p:nvPr/>
        </p:nvSpPr>
        <p:spPr>
          <a:xfrm>
            <a:off x="623392" y="1412776"/>
            <a:ext cx="597666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 smtClean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Когда у нас есть несколько табличек и есть табличка с несколькими значениями для объектов предсказаний</a:t>
            </a:r>
            <a:endParaRPr lang="ru-RU" sz="1600" dirty="0">
              <a:solidFill>
                <a:srgbClr val="D4D4D4"/>
              </a:solidFill>
              <a:latin typeface="Montserrat" panose="020B0604020202020204" charset="-52"/>
            </a:endParaRPr>
          </a:p>
        </p:txBody>
      </p:sp>
      <p:pic>
        <p:nvPicPr>
          <p:cNvPr id="27" name="Рисунок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6040" y="1196752"/>
            <a:ext cx="5438775" cy="1990725"/>
          </a:xfrm>
          <a:prstGeom prst="rect">
            <a:avLst/>
          </a:prstGeom>
        </p:spPr>
      </p:pic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5B8DF394-AA72-4DBB-98A3-327F09240792}"/>
              </a:ext>
            </a:extLst>
          </p:cNvPr>
          <p:cNvSpPr/>
          <p:nvPr/>
        </p:nvSpPr>
        <p:spPr>
          <a:xfrm>
            <a:off x="695400" y="3425174"/>
            <a:ext cx="1058517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 smtClean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Наверное надо собирать статистику для объекта предсказания</a:t>
            </a:r>
            <a:endParaRPr lang="ru-RU" sz="1600" dirty="0">
              <a:solidFill>
                <a:srgbClr val="D4D4D4"/>
              </a:solidFill>
              <a:latin typeface="Montserrat" panose="020B0604020202020204" charset="-52"/>
            </a:endParaRPr>
          </a:p>
        </p:txBody>
      </p:sp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5B8DF394-AA72-4DBB-98A3-327F09240792}"/>
              </a:ext>
            </a:extLst>
          </p:cNvPr>
          <p:cNvSpPr/>
          <p:nvPr/>
        </p:nvSpPr>
        <p:spPr>
          <a:xfrm>
            <a:off x="650441" y="4091880"/>
            <a:ext cx="979308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 smtClean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Через </a:t>
            </a:r>
            <a:r>
              <a:rPr lang="en-US" sz="2000" dirty="0" err="1">
                <a:solidFill>
                  <a:srgbClr val="D4D4D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groupby</a:t>
            </a:r>
            <a:endParaRPr lang="ru-RU" sz="2000" dirty="0">
              <a:solidFill>
                <a:srgbClr val="D4D4D4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Не только среднее, но и медиана, минимум, максимум, </a:t>
            </a:r>
            <a:r>
              <a:rPr lang="ru-RU" sz="2400" dirty="0" err="1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ско</a:t>
            </a:r>
            <a:endParaRPr lang="ru-RU" sz="24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</p:txBody>
      </p: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5B8DF394-AA72-4DBB-98A3-327F09240792}"/>
              </a:ext>
            </a:extLst>
          </p:cNvPr>
          <p:cNvSpPr/>
          <p:nvPr/>
        </p:nvSpPr>
        <p:spPr>
          <a:xfrm>
            <a:off x="1487488" y="5052085"/>
            <a:ext cx="979308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Data </a:t>
            </a:r>
            <a:r>
              <a:rPr lang="en-US" sz="2400" dirty="0" smtClean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Engineering</a:t>
            </a:r>
          </a:p>
          <a:p>
            <a:r>
              <a:rPr lang="en-US" sz="2400" dirty="0" smtClean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SQL </a:t>
            </a:r>
            <a:r>
              <a:rPr lang="en-US" sz="2400" dirty="0" smtClean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select </a:t>
            </a:r>
            <a:r>
              <a:rPr lang="en-US" sz="2400" dirty="0" smtClean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from</a:t>
            </a:r>
            <a:endParaRPr lang="en-US" sz="24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  <a:p>
            <a:r>
              <a:rPr lang="en-US" sz="2400" dirty="0" smtClean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??? </a:t>
            </a:r>
          </a:p>
          <a:p>
            <a:r>
              <a:rPr lang="en-US" sz="2400" dirty="0" smtClean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Profit</a:t>
            </a:r>
            <a:endParaRPr lang="ru-RU" sz="24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8746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28" grpId="0"/>
      <p:bldP spid="29" grpId="0"/>
      <p:bldP spid="30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0000500000000000000" pitchFamily="2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8565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6" name="Нижний колонтитул 6"/>
          <p:cNvSpPr txBox="1">
            <a:spLocks/>
          </p:cNvSpPr>
          <p:nvPr/>
        </p:nvSpPr>
        <p:spPr>
          <a:xfrm>
            <a:off x="101600" y="443205"/>
            <a:ext cx="12763500" cy="520826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ru-RU" sz="3200" b="1" dirty="0" smtClean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Уменьшение размерности как Генерация признаков</a:t>
            </a:r>
            <a:endParaRPr lang="ru-RU" sz="3200" b="1" spc="-1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5F01FBCE-E8E8-4540-80F5-B60B930F09D2}"/>
              </a:ext>
            </a:extLst>
          </p:cNvPr>
          <p:cNvSpPr/>
          <p:nvPr/>
        </p:nvSpPr>
        <p:spPr>
          <a:xfrm>
            <a:off x="343082" y="5170171"/>
            <a:ext cx="1142515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800"/>
              </a:spcAft>
            </a:pPr>
            <a:r>
              <a:rPr lang="ru-RU" sz="24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Эксперименты </a:t>
            </a:r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с разными методами уменьшения </a:t>
            </a:r>
            <a:r>
              <a:rPr lang="ru-RU" sz="2400" dirty="0" smtClean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размерности (и их </a:t>
            </a:r>
            <a:r>
              <a:rPr lang="ru-RU" sz="2400" dirty="0" err="1" smtClean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гиперпараметрами</a:t>
            </a:r>
            <a:r>
              <a:rPr lang="ru-RU" sz="2400" dirty="0" smtClean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) </a:t>
            </a:r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могут </a:t>
            </a:r>
            <a:r>
              <a:rPr lang="ru-RU" sz="24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повлиять</a:t>
            </a:r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 на итоговую </a:t>
            </a:r>
            <a:r>
              <a:rPr lang="ru-RU" sz="24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модель</a:t>
            </a:r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. Их можно рассматривать как </a:t>
            </a:r>
            <a:r>
              <a:rPr lang="ru-RU" sz="2400" b="1" dirty="0" err="1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гиперпараметр</a:t>
            </a:r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 для </a:t>
            </a:r>
            <a:r>
              <a:rPr lang="ru-RU" sz="2400" dirty="0" smtClean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модели (ну вы поняли – кросс-</a:t>
            </a:r>
            <a:r>
              <a:rPr lang="ru-RU" sz="2400" dirty="0" err="1" smtClean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валидация</a:t>
            </a:r>
            <a:r>
              <a:rPr lang="ru-RU" sz="2400" dirty="0" smtClean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  <a:endParaRPr lang="ru-RU" sz="24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AD7E7DD5-7D97-457C-B1B0-C88AFB5E2139}"/>
              </a:ext>
            </a:extLst>
          </p:cNvPr>
          <p:cNvSpPr/>
          <p:nvPr/>
        </p:nvSpPr>
        <p:spPr>
          <a:xfrm>
            <a:off x="402086" y="4033382"/>
            <a:ext cx="1149662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Важно помнить</a:t>
            </a:r>
          </a:p>
          <a:p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Сложная взаимосвязь между новыми параметрами и оригинальным параметрами</a:t>
            </a:r>
            <a:endParaRPr lang="ru-RU" sz="2400" dirty="0">
              <a:latin typeface="Montserrat" panose="020B0604020202020204" charset="-52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23188B3B-BB4F-4CF1-8E34-13D644A0AB88}"/>
              </a:ext>
            </a:extLst>
          </p:cNvPr>
          <p:cNvSpPr/>
          <p:nvPr/>
        </p:nvSpPr>
        <p:spPr>
          <a:xfrm>
            <a:off x="860252" y="1267491"/>
            <a:ext cx="547260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Метод Главных Компонент</a:t>
            </a:r>
            <a:endParaRPr lang="en-US" sz="24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96656C47-F4EC-40B7-8AC7-E58E66EED2B6}"/>
              </a:ext>
            </a:extLst>
          </p:cNvPr>
          <p:cNvSpPr/>
          <p:nvPr/>
        </p:nvSpPr>
        <p:spPr>
          <a:xfrm>
            <a:off x="860252" y="1853297"/>
            <a:ext cx="80170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Сингулярное разложение матрицы</a:t>
            </a:r>
            <a:endParaRPr lang="en-US" sz="24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7C2D5338-3F54-403A-A9BE-CF9388A33455}"/>
              </a:ext>
            </a:extLst>
          </p:cNvPr>
          <p:cNvSpPr/>
          <p:nvPr/>
        </p:nvSpPr>
        <p:spPr>
          <a:xfrm>
            <a:off x="860252" y="2653963"/>
            <a:ext cx="72481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Линейный дискриминантный анализ</a:t>
            </a:r>
            <a:endParaRPr lang="en-US" sz="24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ED47C90E-44B6-4276-91D9-777F4C44EA9A}"/>
              </a:ext>
            </a:extLst>
          </p:cNvPr>
          <p:cNvSpPr/>
          <p:nvPr/>
        </p:nvSpPr>
        <p:spPr>
          <a:xfrm>
            <a:off x="860252" y="3414361"/>
            <a:ext cx="756084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Neighborhood Component Analysis</a:t>
            </a:r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 r="26866" b="74421"/>
          <a:stretch/>
        </p:blipFill>
        <p:spPr>
          <a:xfrm>
            <a:off x="7176120" y="908720"/>
            <a:ext cx="4025776" cy="1275081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 t="50000"/>
          <a:stretch/>
        </p:blipFill>
        <p:spPr>
          <a:xfrm>
            <a:off x="7536160" y="3356992"/>
            <a:ext cx="2377168" cy="1237784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 t="50992" r="24665"/>
          <a:stretch/>
        </p:blipFill>
        <p:spPr>
          <a:xfrm>
            <a:off x="7392144" y="2204864"/>
            <a:ext cx="3406924" cy="1198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954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7" grpId="0"/>
      <p:bldP spid="8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0000500000000000000" pitchFamily="2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8565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 txBox="1">
            <a:spLocks/>
          </p:cNvSpPr>
          <p:nvPr/>
        </p:nvSpPr>
        <p:spPr>
          <a:xfrm>
            <a:off x="2261207" y="519193"/>
            <a:ext cx="8620890" cy="520826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ru-RU" sz="3200" b="1" dirty="0" smtClean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Сингулярное разложение матрицы</a:t>
            </a:r>
            <a:endParaRPr lang="en-US" sz="3200" b="1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A5C3C55F-0060-4792-83D0-7D2E202A9717}"/>
                  </a:ext>
                </a:extLst>
              </p:cNvPr>
              <p:cNvSpPr/>
              <p:nvPr/>
            </p:nvSpPr>
            <p:spPr>
              <a:xfrm>
                <a:off x="718823" y="1196752"/>
                <a:ext cx="2828980" cy="769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ru-RU" sz="4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4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U</m:t>
                      </m:r>
                      <m:r>
                        <a:rPr lang="en-US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sSup>
                        <m:sSupPr>
                          <m:ctrlPr>
                            <a:rPr lang="en-US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ru-RU" sz="4000" dirty="0">
                  <a:solidFill>
                    <a:schemeClr val="bg1"/>
                  </a:solidFill>
                  <a:latin typeface="Montserrat" panose="020B0604020202020204" charset="-52"/>
                  <a:ea typeface="Verdana" panose="020B0604030504040204" pitchFamily="34" charset="0"/>
                </a:endParaRPr>
              </a:p>
            </p:txBody>
          </p:sp>
        </mc:Choice>
        <mc:Fallback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A5C3C55F-0060-4792-83D0-7D2E202A97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823" y="1196752"/>
                <a:ext cx="2828980" cy="76944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8DD55814-3D26-42B8-903B-17F8280DEE73}"/>
                  </a:ext>
                </a:extLst>
              </p:cNvPr>
              <p:cNvSpPr/>
              <p:nvPr/>
            </p:nvSpPr>
            <p:spPr>
              <a:xfrm>
                <a:off x="4034922" y="5789234"/>
                <a:ext cx="1770100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Montserrat" panose="020B0604020202020204" charset="-52"/>
                              <a:ea typeface="Verdana" panose="020B060403050404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Montserrat" panose="020B0604020202020204" charset="-52"/>
                              <a:ea typeface="Verdana" panose="020B0604030504040204" pitchFamily="34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Montserrat" panose="020B0604020202020204" charset="-52"/>
                  <a:ea typeface="Verdana" panose="020B0604030504040204" pitchFamily="34" charset="0"/>
                </a:endParaRPr>
              </a:p>
            </p:txBody>
          </p:sp>
        </mc:Choice>
        <mc:Fallback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8DD55814-3D26-42B8-903B-17F8280DEE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4922" y="5789234"/>
                <a:ext cx="1770100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4C289307-F7A2-4DF9-B156-4B7F91B1A909}"/>
                  </a:ext>
                </a:extLst>
              </p:cNvPr>
              <p:cNvSpPr/>
              <p:nvPr/>
            </p:nvSpPr>
            <p:spPr>
              <a:xfrm>
                <a:off x="9313149" y="4480550"/>
                <a:ext cx="2053832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Montserrat" panose="020B0604020202020204" charset="-52"/>
                              <a:ea typeface="Verdana" panose="020B060403050404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b="0" i="0" dirty="0" smtClean="0">
                              <a:solidFill>
                                <a:schemeClr val="bg1"/>
                              </a:solidFill>
                              <a:latin typeface="Montserrat" panose="020B0604020202020204" charset="-52"/>
                              <a:ea typeface="Verdana" panose="020B060403050404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Montserrat" panose="020B0604020202020204" charset="-52"/>
                              <a:ea typeface="Verdana" panose="020B0604030504040204" pitchFamily="34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p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m:rPr>
                              <m:sty m:val="p"/>
                            </m:r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p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Montserrat" panose="020B0604020202020204" charset="-52"/>
                  <a:ea typeface="Verdana" panose="020B0604030504040204" pitchFamily="34" charset="0"/>
                </a:endParaRPr>
              </a:p>
            </p:txBody>
          </p:sp>
        </mc:Choice>
        <mc:Fallback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4C289307-F7A2-4DF9-B156-4B7F91B1A9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3149" y="4480550"/>
                <a:ext cx="2053832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6C9A3BCD-E294-42C8-AFD0-7FA196329AA6}"/>
                  </a:ext>
                </a:extLst>
              </p:cNvPr>
              <p:cNvSpPr/>
              <p:nvPr/>
            </p:nvSpPr>
            <p:spPr>
              <a:xfrm>
                <a:off x="7135065" y="5793755"/>
                <a:ext cx="1801839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Montserrat" panose="020B0604020202020204" charset="-52"/>
                              <a:ea typeface="Verdana" panose="020B060403050404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b="0" i="0" dirty="0" smtClean="0">
                              <a:solidFill>
                                <a:schemeClr val="bg1"/>
                              </a:solidFill>
                              <a:latin typeface="Montserrat" panose="020B0604020202020204" charset="-52"/>
                              <a:ea typeface="Verdana" panose="020B060403050404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Montserrat" panose="020B0604020202020204" charset="-52"/>
                              <a:ea typeface="Verdana" panose="020B0604030504040204" pitchFamily="34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m:rPr>
                              <m:sty m:val="p"/>
                            </m:r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p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Montserrat" panose="020B0604020202020204" charset="-52"/>
                  <a:ea typeface="Verdana" panose="020B0604030504040204" pitchFamily="34" charset="0"/>
                </a:endParaRPr>
              </a:p>
            </p:txBody>
          </p:sp>
        </mc:Choice>
        <mc:Fallback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6C9A3BCD-E294-42C8-AFD0-7FA196329A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5065" y="5793755"/>
                <a:ext cx="1801839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43376CD6-4AF0-4E10-BA68-E62E56187F9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4028" y="2666230"/>
            <a:ext cx="1847968" cy="303066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2CB6818A-25C8-43D5-B8BD-08051E448188}"/>
                  </a:ext>
                </a:extLst>
              </p:cNvPr>
              <p:cNvSpPr/>
              <p:nvPr/>
            </p:nvSpPr>
            <p:spPr>
              <a:xfrm>
                <a:off x="1006855" y="5724491"/>
                <a:ext cx="1732141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Montserrat" panose="020B0604020202020204" charset="-52"/>
                              <a:ea typeface="Verdana" panose="020B060403050404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Montserrat" panose="020B0604020202020204" charset="-52"/>
                              <a:ea typeface="Verdana" panose="020B0604030504040204" pitchFamily="34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m:rPr>
                              <m:sty m:val="p"/>
                            </m:r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p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Montserrat" panose="020B0604020202020204" charset="-52"/>
                  <a:ea typeface="Verdana" panose="020B0604030504040204" pitchFamily="34" charset="0"/>
                </a:endParaRPr>
              </a:p>
            </p:txBody>
          </p:sp>
        </mc:Choice>
        <mc:Fallback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2CB6818A-25C8-43D5-B8BD-08051E4481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855" y="5724491"/>
                <a:ext cx="1732141" cy="58477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62CF3050-ECA0-46D0-B177-AAB6A05B4E0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22928" y="2675767"/>
            <a:ext cx="3048724" cy="3048724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451190C8-CF2D-4E8E-8FA6-F9A3DC81805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11511" y="2691987"/>
            <a:ext cx="2088232" cy="3004124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7BD7387F-4F42-4843-942E-06F0D77AA3C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526255" y="2691987"/>
            <a:ext cx="1788563" cy="1788563"/>
          </a:xfrm>
          <a:prstGeom prst="rect">
            <a:avLst/>
          </a:prstGeom>
        </p:spPr>
      </p:pic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125471EF-FB62-4D3B-A8D2-DA8F22CB02DD}"/>
              </a:ext>
            </a:extLst>
          </p:cNvPr>
          <p:cNvSpPr/>
          <p:nvPr/>
        </p:nvSpPr>
        <p:spPr>
          <a:xfrm>
            <a:off x="214767" y="1988840"/>
            <a:ext cx="322395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Times New Roman" panose="02020603050405020304" pitchFamily="18" charset="0"/>
              </a:rPr>
              <a:t>Характеристики</a:t>
            </a:r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1C23562E-9A09-49B9-A9D4-7C7DF19135DF}"/>
              </a:ext>
            </a:extLst>
          </p:cNvPr>
          <p:cNvSpPr/>
          <p:nvPr/>
        </p:nvSpPr>
        <p:spPr>
          <a:xfrm rot="16200000">
            <a:off x="-261322" y="3723179"/>
            <a:ext cx="141096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Times New Roman" panose="02020603050405020304" pitchFamily="18" charset="0"/>
              </a:rPr>
              <a:t>Люди</a:t>
            </a:r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305A94C5-55B7-436D-AFD2-9A6A7000B3DE}"/>
              </a:ext>
            </a:extLst>
          </p:cNvPr>
          <p:cNvSpPr/>
          <p:nvPr/>
        </p:nvSpPr>
        <p:spPr>
          <a:xfrm>
            <a:off x="3239103" y="1628800"/>
            <a:ext cx="371157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Times New Roman" panose="02020603050405020304" pitchFamily="18" charset="0"/>
              </a:rPr>
              <a:t>Новые Характеристики</a:t>
            </a:r>
          </a:p>
        </p:txBody>
      </p:sp>
      <p:sp>
        <p:nvSpPr>
          <p:cNvPr id="31" name="Прямоугольник 30">
            <a:extLst>
              <a:ext uri="{FF2B5EF4-FFF2-40B4-BE49-F238E27FC236}">
                <a16:creationId xmlns:a16="http://schemas.microsoft.com/office/drawing/2014/main" id="{46A104F9-C4CC-4EAB-8D77-850C11A76C69}"/>
              </a:ext>
            </a:extLst>
          </p:cNvPr>
          <p:cNvSpPr/>
          <p:nvPr/>
        </p:nvSpPr>
        <p:spPr>
          <a:xfrm>
            <a:off x="8715885" y="1628800"/>
            <a:ext cx="347067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Times New Roman" panose="02020603050405020304" pitchFamily="18" charset="0"/>
              </a:rPr>
              <a:t>Взаимосвязь Характеристик</a:t>
            </a:r>
          </a:p>
        </p:txBody>
      </p:sp>
    </p:spTree>
    <p:extLst>
      <p:ext uri="{BB962C8B-B14F-4D97-AF65-F5344CB8AC3E}">
        <p14:creationId xmlns:p14="http://schemas.microsoft.com/office/powerpoint/2010/main" val="3985592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23" grpId="0"/>
      <p:bldP spid="24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0000500000000000000" pitchFamily="2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8565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6" name="Заголовок 3">
            <a:extLst>
              <a:ext uri="{FF2B5EF4-FFF2-40B4-BE49-F238E27FC236}">
                <a16:creationId xmlns:a16="http://schemas.microsoft.com/office/drawing/2014/main" id="{636E63F3-279C-4C70-B38E-F9DF66614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2104" y="536242"/>
            <a:ext cx="11039926" cy="795599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ru-RU" sz="32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ВИЗУАЛИЗАЦИЯ</a:t>
            </a:r>
            <a:r>
              <a:rPr lang="ru-RU" sz="32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32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t-SNE</a:t>
            </a:r>
            <a:endParaRPr lang="ru-RU" sz="3200" dirty="0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ECF2A023-C5C5-4EEF-BE41-B068C2137B5F}"/>
              </a:ext>
            </a:extLst>
          </p:cNvPr>
          <p:cNvSpPr/>
          <p:nvPr/>
        </p:nvSpPr>
        <p:spPr>
          <a:xfrm>
            <a:off x="479376" y="2708920"/>
            <a:ext cx="504056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Может получить некоторые качественные гипотезы о том, что описывают ваши </a:t>
            </a:r>
            <a:r>
              <a:rPr lang="ru-RU" sz="20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признаки</a:t>
            </a:r>
            <a:r>
              <a:rPr lang="ru-RU" sz="20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/ что входит в набор данных, может быть запущен несколько раз, чтобы получить тенденцию</a:t>
            </a:r>
            <a:endParaRPr lang="en-US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49FC6050-7B0E-4A15-8EAD-701C83A68497}"/>
              </a:ext>
            </a:extLst>
          </p:cNvPr>
          <p:cNvSpPr/>
          <p:nvPr/>
        </p:nvSpPr>
        <p:spPr>
          <a:xfrm>
            <a:off x="479376" y="1196752"/>
            <a:ext cx="505699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Может использоваться для задач классификации и кластеризации для получения «ожидаемого числа» классов/кластеров по данным.</a:t>
            </a:r>
            <a:endParaRPr lang="en-US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8A90A727-BC2D-4C8E-812C-9D88E26F31E0}"/>
              </a:ext>
            </a:extLst>
          </p:cNvPr>
          <p:cNvSpPr/>
          <p:nvPr/>
        </p:nvSpPr>
        <p:spPr>
          <a:xfrm>
            <a:off x="425275" y="4847282"/>
            <a:ext cx="547260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Никогда (прям никогда) не используйте полученное преобразование как 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признаки.</a:t>
            </a:r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НИКОГДА</a:t>
            </a:r>
            <a:endParaRPr lang="en-US" sz="24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7883" y="1196752"/>
            <a:ext cx="3382318" cy="2750585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77735" y="3947337"/>
            <a:ext cx="3317132" cy="2755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293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7" grpId="0"/>
      <p:bldP spid="8" grpId="0"/>
      <p:bldP spid="9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0000500000000000000" pitchFamily="2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8565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6" name="Заголовок 3">
            <a:extLst>
              <a:ext uri="{FF2B5EF4-FFF2-40B4-BE49-F238E27FC236}">
                <a16:creationId xmlns:a16="http://schemas.microsoft.com/office/drawing/2014/main" id="{636E63F3-279C-4C70-B38E-F9DF66614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484" y="794790"/>
            <a:ext cx="11039926" cy="795599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ru-RU" sz="3200" b="1" dirty="0" smtClean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Кластеризация</a:t>
            </a:r>
            <a:endParaRPr lang="ru-RU" sz="3200" dirty="0">
              <a:latin typeface="Montserrat" panose="020B0604020202020204" charset="-52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49FC6050-7B0E-4A15-8EAD-701C83A68497}"/>
              </a:ext>
            </a:extLst>
          </p:cNvPr>
          <p:cNvSpPr/>
          <p:nvPr/>
        </p:nvSpPr>
        <p:spPr>
          <a:xfrm>
            <a:off x="265728" y="1630034"/>
            <a:ext cx="626469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 smtClean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Можно </a:t>
            </a:r>
            <a:r>
              <a:rPr lang="ru-RU" sz="2000" dirty="0" err="1" smtClean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кластеризовать</a:t>
            </a:r>
            <a:r>
              <a:rPr lang="ru-RU" sz="2000" dirty="0" smtClean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 числовые признаки и использовать метки кластеров в виде нового категориального признака  </a:t>
            </a:r>
            <a:endParaRPr lang="en-US" sz="20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85800" y="6403830"/>
            <a:ext cx="11928648" cy="380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https://github.com/dashee87/blogScripts/blob/master/Jupyter/2017-05-09-Clustering-with-Scikit-with-GIFs.ipynb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49FC6050-7B0E-4A15-8EAD-701C83A68497}"/>
              </a:ext>
            </a:extLst>
          </p:cNvPr>
          <p:cNvSpPr/>
          <p:nvPr/>
        </p:nvSpPr>
        <p:spPr>
          <a:xfrm>
            <a:off x="409744" y="2998186"/>
            <a:ext cx="626469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 smtClean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А потом сгенерировать числовые признаки «расстояние до центров»</a:t>
            </a:r>
            <a:endParaRPr lang="en-US" sz="20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49FC6050-7B0E-4A15-8EAD-701C83A68497}"/>
              </a:ext>
            </a:extLst>
          </p:cNvPr>
          <p:cNvSpPr/>
          <p:nvPr/>
        </p:nvSpPr>
        <p:spPr>
          <a:xfrm>
            <a:off x="409744" y="4150314"/>
            <a:ext cx="691276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 smtClean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Вопрос на подумать</a:t>
            </a:r>
            <a:endParaRPr lang="en-US" sz="2000" dirty="0" smtClean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ru-RU" sz="2000" dirty="0" smtClean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2000" dirty="0" smtClean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Почему это будет работать для новых данных только с </a:t>
            </a:r>
            <a:r>
              <a:rPr lang="en-US" sz="2000" dirty="0" err="1">
                <a:solidFill>
                  <a:srgbClr val="D4D4D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kMeans</a:t>
            </a:r>
            <a:r>
              <a:rPr lang="en-US" sz="2000" dirty="0" smtClean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2000" dirty="0" smtClean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и </a:t>
            </a:r>
            <a:r>
              <a:rPr lang="en-US" sz="2000" dirty="0" err="1">
                <a:solidFill>
                  <a:srgbClr val="D4D4D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GaussianMixture</a:t>
            </a:r>
            <a:endParaRPr lang="en-US" sz="2000" dirty="0">
              <a:solidFill>
                <a:srgbClr val="D4D4D4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3" name="Picture 2" descr="title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4080" y="1399932"/>
            <a:ext cx="4406280" cy="2478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title"/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4080" y="3955558"/>
            <a:ext cx="4352482" cy="2448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4516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11" grpId="0"/>
      <p:bldP spid="12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0000500000000000000" pitchFamily="2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8565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49FC6050-7B0E-4A15-8EAD-701C83A68497}"/>
              </a:ext>
            </a:extLst>
          </p:cNvPr>
          <p:cNvSpPr/>
          <p:nvPr/>
        </p:nvSpPr>
        <p:spPr>
          <a:xfrm>
            <a:off x="11004" y="1838171"/>
            <a:ext cx="482453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 smtClean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Построить дерево решений</a:t>
            </a:r>
            <a:endParaRPr lang="en-US" sz="20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49FC6050-7B0E-4A15-8EAD-701C83A68497}"/>
              </a:ext>
            </a:extLst>
          </p:cNvPr>
          <p:cNvSpPr/>
          <p:nvPr/>
        </p:nvSpPr>
        <p:spPr>
          <a:xfrm>
            <a:off x="4640634" y="1437160"/>
            <a:ext cx="6984776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 smtClean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Взять в качестве категориального признака лист в котором оказался объект </a:t>
            </a:r>
            <a:r>
              <a:rPr lang="en-US" sz="2000" dirty="0" err="1">
                <a:solidFill>
                  <a:srgbClr val="D4D4D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DT.apply</a:t>
            </a:r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(X</a:t>
            </a:r>
            <a:r>
              <a:rPr lang="ru-RU" sz="2000" dirty="0" smtClean="0">
                <a:solidFill>
                  <a:srgbClr val="D4D4D4"/>
                </a:solidFill>
                <a:latin typeface="Montserrat" panose="020B0604020202020204" charset="-52"/>
              </a:rPr>
              <a:t>)</a:t>
            </a:r>
            <a:r>
              <a:rPr lang="ru-RU" sz="2000" dirty="0" smtClean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  или в качестве числового «длину пути»</a:t>
            </a:r>
            <a:r>
              <a:rPr lang="en-US" sz="2000" dirty="0" smtClean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000" dirty="0" err="1">
                <a:solidFill>
                  <a:srgbClr val="D4D4D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DT.decision_path</a:t>
            </a:r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sz="2000" dirty="0" smtClean="0">
                <a:solidFill>
                  <a:srgbClr val="DCDCDC"/>
                </a:solidFill>
                <a:latin typeface="Montserrat" panose="020B0604020202020204" charset="-52"/>
              </a:rPr>
              <a:t>)</a:t>
            </a:r>
            <a:r>
              <a:rPr lang="ru-RU" sz="2000" dirty="0" smtClean="0">
                <a:solidFill>
                  <a:srgbClr val="DCDCDC"/>
                </a:solidFill>
                <a:latin typeface="Montserrat" panose="020B0604020202020204" charset="-52"/>
              </a:rPr>
              <a:t> </a:t>
            </a: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(+ еще пара операций)</a:t>
            </a:r>
            <a:endParaRPr lang="en-US" sz="20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en-US" sz="20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8878" y="2780928"/>
            <a:ext cx="8053546" cy="3974568"/>
          </a:xfrm>
          <a:prstGeom prst="rect">
            <a:avLst/>
          </a:prstGeom>
        </p:spPr>
      </p:pic>
      <p:sp>
        <p:nvSpPr>
          <p:cNvPr id="9" name="Заголовок 3">
            <a:extLst>
              <a:ext uri="{FF2B5EF4-FFF2-40B4-BE49-F238E27FC236}">
                <a16:creationId xmlns:a16="http://schemas.microsoft.com/office/drawing/2014/main" id="{636E63F3-279C-4C70-B38E-F9DF66614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484" y="546122"/>
            <a:ext cx="11039926" cy="795599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ru-RU" sz="3200" b="1" dirty="0" smtClean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Деревья Решений</a:t>
            </a:r>
            <a:endParaRPr lang="ru-RU" sz="3200" dirty="0">
              <a:latin typeface="Montserrat" panose="020B0604020202020204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623747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7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0000500000000000000" pitchFamily="2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8565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6" name="Заголовок 3">
            <a:extLst>
              <a:ext uri="{FF2B5EF4-FFF2-40B4-BE49-F238E27FC236}">
                <a16:creationId xmlns:a16="http://schemas.microsoft.com/office/drawing/2014/main" id="{636E63F3-279C-4C70-B38E-F9DF66614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066" y="526312"/>
            <a:ext cx="11039926" cy="795599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ru-RU" sz="3200" b="1" dirty="0" smtClean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Ближайшие Соседи</a:t>
            </a:r>
            <a:endParaRPr lang="ru-RU" sz="3200" dirty="0">
              <a:latin typeface="Montserrat" panose="020B0604020202020204" charset="-52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4927600" y="1366609"/>
            <a:ext cx="7221264" cy="955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586C0"/>
                </a:solidFill>
                <a:latin typeface="Courier New" panose="02070309020205020404" pitchFamily="49" charset="0"/>
              </a:rPr>
              <a:t>from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sklearn.neighbors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C586C0"/>
                </a:solidFill>
                <a:latin typeface="Courier New" panose="02070309020205020404" pitchFamily="49" charset="0"/>
              </a:rPr>
              <a:t>import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NearestNeighbors</a:t>
            </a:r>
            <a:endParaRPr lang="en-US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neigh = 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NearestNeighbors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n_neighbors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=</a:t>
            </a:r>
            <a:r>
              <a:rPr lang="en-US" dirty="0">
                <a:solidFill>
                  <a:srgbClr val="B5CEA8"/>
                </a:solidFill>
                <a:latin typeface="Courier New" panose="02070309020205020404" pitchFamily="49" charset="0"/>
              </a:rPr>
              <a:t>2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en-US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neigh.fit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X</a:t>
            </a:r>
            <a:r>
              <a:rPr lang="en-US" dirty="0" smtClean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en-US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49FC6050-7B0E-4A15-8EAD-701C83A68497}"/>
              </a:ext>
            </a:extLst>
          </p:cNvPr>
          <p:cNvSpPr/>
          <p:nvPr/>
        </p:nvSpPr>
        <p:spPr>
          <a:xfrm>
            <a:off x="573066" y="1709565"/>
            <a:ext cx="482453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 smtClean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Построить граф соседей</a:t>
            </a:r>
            <a:endParaRPr lang="en-US" sz="20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49FC6050-7B0E-4A15-8EAD-701C83A68497}"/>
              </a:ext>
            </a:extLst>
          </p:cNvPr>
          <p:cNvSpPr/>
          <p:nvPr/>
        </p:nvSpPr>
        <p:spPr>
          <a:xfrm>
            <a:off x="551384" y="2780928"/>
            <a:ext cx="626469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 smtClean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Взять в качестве признаков «среднее расстояние до к соседей», разброс эти расстояний и прочее</a:t>
            </a:r>
            <a:endParaRPr lang="en-US" sz="20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0" name="Picture 2" descr="Nearest-neighbor chain algorithm - Wikipedia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4148" y="2322255"/>
            <a:ext cx="4104456" cy="4254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3291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9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0000500000000000000" pitchFamily="2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8565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6" name="Заголовок 3">
            <a:extLst>
              <a:ext uri="{FF2B5EF4-FFF2-40B4-BE49-F238E27FC236}">
                <a16:creationId xmlns:a16="http://schemas.microsoft.com/office/drawing/2014/main" id="{636E63F3-279C-4C70-B38E-F9DF66614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6077" y="392612"/>
            <a:ext cx="11039926" cy="795599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ru-RU" sz="3200" b="1" dirty="0" smtClean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Пример из практики</a:t>
            </a:r>
            <a:endParaRPr lang="ru-RU" sz="3200" dirty="0">
              <a:latin typeface="Montserrat" panose="020B0604020202020204" charset="-52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4524" y="1188211"/>
            <a:ext cx="4094711" cy="5549326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5788" y="1636334"/>
            <a:ext cx="3823662" cy="431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805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0000500000000000000" pitchFamily="2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8565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6" name="Заголовок 3">
            <a:extLst>
              <a:ext uri="{FF2B5EF4-FFF2-40B4-BE49-F238E27FC236}">
                <a16:creationId xmlns:a16="http://schemas.microsoft.com/office/drawing/2014/main" id="{636E63F3-279C-4C70-B38E-F9DF66614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140" y="450683"/>
            <a:ext cx="11039926" cy="795599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ru-RU" sz="3200" b="1" dirty="0" smtClean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Предсказание оттока клиентов</a:t>
            </a:r>
            <a:endParaRPr lang="ru-RU" sz="3200" dirty="0">
              <a:latin typeface="Montserrat" panose="020B0604020202020204" charset="-52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4"/>
          <a:srcRect b="10636"/>
          <a:stretch/>
        </p:blipFill>
        <p:spPr>
          <a:xfrm>
            <a:off x="3395227" y="1338639"/>
            <a:ext cx="3499492" cy="2578625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94250" y="1325390"/>
            <a:ext cx="4876800" cy="2819400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806" y="4268985"/>
            <a:ext cx="4104456" cy="1560372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11552" y="4782398"/>
            <a:ext cx="3573063" cy="897133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6263287"/>
            <a:ext cx="11554616" cy="470465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806" y="1321100"/>
            <a:ext cx="3304538" cy="2646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991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9" name="Google Shape;139;p26"/>
          <p:cNvSpPr txBox="1"/>
          <p:nvPr/>
        </p:nvSpPr>
        <p:spPr>
          <a:xfrm>
            <a:off x="650441" y="676939"/>
            <a:ext cx="8058229" cy="882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r>
              <a:rPr lang="ru-RU" sz="3990" b="1" dirty="0">
                <a:solidFill>
                  <a:srgbClr val="F3F3F3"/>
                </a:solidFill>
                <a:latin typeface="Montserrat" panose="020B0604020202020204" charset="-52"/>
                <a:ea typeface="Montserrat Black"/>
                <a:cs typeface="Montserrat Black"/>
                <a:sym typeface="Montserrat Black"/>
              </a:rPr>
              <a:t>Второй семестр: </a:t>
            </a:r>
            <a:r>
              <a:rPr lang="en-US" sz="3990" dirty="0">
                <a:solidFill>
                  <a:schemeClr val="bg2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6</a:t>
            </a:r>
            <a:r>
              <a:rPr lang="ru-RU" sz="3990" dirty="0">
                <a:solidFill>
                  <a:schemeClr val="bg2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недель</a:t>
            </a:r>
            <a:endParaRPr sz="3990" dirty="0">
              <a:solidFill>
                <a:schemeClr val="bg2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40" name="Google Shape;140;p26"/>
          <p:cNvSpPr txBox="1"/>
          <p:nvPr/>
        </p:nvSpPr>
        <p:spPr>
          <a:xfrm>
            <a:off x="499353" y="1567260"/>
            <a:ext cx="1732723" cy="1032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>
              <a:spcBef>
                <a:spcPts val="1330"/>
              </a:spcBef>
            </a:pPr>
            <a:r>
              <a:rPr lang="ru-RU" sz="1596" b="1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Метрические модели машинного обучения</a:t>
            </a:r>
          </a:p>
        </p:txBody>
      </p:sp>
      <p:cxnSp>
        <p:nvCxnSpPr>
          <p:cNvPr id="141" name="Google Shape;141;p26"/>
          <p:cNvCxnSpPr/>
          <p:nvPr/>
        </p:nvCxnSpPr>
        <p:spPr>
          <a:xfrm>
            <a:off x="650441" y="2944550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6"/>
          <p:cNvSpPr/>
          <p:nvPr/>
        </p:nvSpPr>
        <p:spPr>
          <a:xfrm>
            <a:off x="1058145" y="2805106"/>
            <a:ext cx="278888" cy="278888"/>
          </a:xfrm>
          <a:prstGeom prst="ellipse">
            <a:avLst/>
          </a:prstGeom>
          <a:solidFill>
            <a:srgbClr val="01C601"/>
          </a:solidFill>
          <a:ln>
            <a:noFill/>
          </a:ln>
        </p:spPr>
        <p:txBody>
          <a:bodyPr spcFirstLastPara="1" wrap="square" lIns="121590" tIns="121590" rIns="121590" bIns="121590" anchor="ctr" anchorCtr="0">
            <a:noAutofit/>
          </a:bodyPr>
          <a:lstStyle/>
          <a:p>
            <a:pPr algn="ctr"/>
            <a:r>
              <a:rPr lang="ru-RU" sz="2487" dirty="0">
                <a:solidFill>
                  <a:schemeClr val="bg1"/>
                </a:solidFill>
              </a:rPr>
              <a:t>1</a:t>
            </a:r>
            <a:endParaRPr sz="2487" dirty="0">
              <a:solidFill>
                <a:schemeClr val="bg1"/>
              </a:solidFill>
            </a:endParaRPr>
          </a:p>
        </p:txBody>
      </p:sp>
      <p:sp>
        <p:nvSpPr>
          <p:cNvPr id="149" name="Google Shape;149;p26"/>
          <p:cNvSpPr/>
          <p:nvPr/>
        </p:nvSpPr>
        <p:spPr>
          <a:xfrm>
            <a:off x="2962619" y="2805106"/>
            <a:ext cx="278888" cy="278888"/>
          </a:xfrm>
          <a:prstGeom prst="ellipse">
            <a:avLst/>
          </a:prstGeom>
          <a:solidFill>
            <a:srgbClr val="01C601"/>
          </a:solidFill>
          <a:ln>
            <a:noFill/>
          </a:ln>
        </p:spPr>
        <p:txBody>
          <a:bodyPr spcFirstLastPara="1" wrap="square" lIns="121590" tIns="121590" rIns="121590" bIns="121590" anchor="ctr" anchorCtr="0">
            <a:noAutofit/>
          </a:bodyPr>
          <a:lstStyle/>
          <a:p>
            <a:pPr algn="ctr"/>
            <a:r>
              <a:rPr lang="ru-RU" sz="2487" dirty="0">
                <a:solidFill>
                  <a:schemeClr val="bg1"/>
                </a:solidFill>
              </a:rPr>
              <a:t>2</a:t>
            </a:r>
            <a:endParaRPr sz="2487" dirty="0">
              <a:solidFill>
                <a:schemeClr val="bg1"/>
              </a:solidFill>
            </a:endParaRPr>
          </a:p>
        </p:txBody>
      </p:sp>
      <p:sp>
        <p:nvSpPr>
          <p:cNvPr id="150" name="Google Shape;150;p26"/>
          <p:cNvSpPr/>
          <p:nvPr/>
        </p:nvSpPr>
        <p:spPr>
          <a:xfrm>
            <a:off x="4785300" y="2823212"/>
            <a:ext cx="278888" cy="278888"/>
          </a:xfrm>
          <a:prstGeom prst="ellipse">
            <a:avLst/>
          </a:prstGeom>
          <a:solidFill>
            <a:srgbClr val="01C601"/>
          </a:solidFill>
          <a:ln>
            <a:noFill/>
          </a:ln>
        </p:spPr>
        <p:txBody>
          <a:bodyPr spcFirstLastPara="1" wrap="square" lIns="121590" tIns="121590" rIns="121590" bIns="121590" anchor="ctr" anchorCtr="0">
            <a:noAutofit/>
          </a:bodyPr>
          <a:lstStyle/>
          <a:p>
            <a:pPr algn="ctr"/>
            <a:r>
              <a:rPr lang="ru-RU" sz="2487" dirty="0">
                <a:solidFill>
                  <a:schemeClr val="bg1"/>
                </a:solidFill>
              </a:rPr>
              <a:t>3</a:t>
            </a:r>
            <a:endParaRPr sz="2487" dirty="0">
              <a:solidFill>
                <a:schemeClr val="bg1"/>
              </a:solidFill>
            </a:endParaRPr>
          </a:p>
        </p:txBody>
      </p:sp>
      <p:sp>
        <p:nvSpPr>
          <p:cNvPr id="151" name="Google Shape;151;p26"/>
          <p:cNvSpPr/>
          <p:nvPr/>
        </p:nvSpPr>
        <p:spPr>
          <a:xfrm>
            <a:off x="6691067" y="2823213"/>
            <a:ext cx="278888" cy="278888"/>
          </a:xfrm>
          <a:prstGeom prst="ellipse">
            <a:avLst/>
          </a:prstGeom>
          <a:solidFill>
            <a:srgbClr val="01C601"/>
          </a:solidFill>
          <a:ln>
            <a:noFill/>
          </a:ln>
        </p:spPr>
        <p:txBody>
          <a:bodyPr spcFirstLastPara="1" wrap="square" lIns="121590" tIns="121590" rIns="121590" bIns="121590" anchor="ctr" anchorCtr="0">
            <a:noAutofit/>
          </a:bodyPr>
          <a:lstStyle/>
          <a:p>
            <a:pPr algn="ctr"/>
            <a:r>
              <a:rPr lang="ru-RU" sz="2487" dirty="0">
                <a:solidFill>
                  <a:schemeClr val="bg1"/>
                </a:solidFill>
              </a:rPr>
              <a:t>4</a:t>
            </a:r>
            <a:endParaRPr sz="2487" dirty="0">
              <a:solidFill>
                <a:schemeClr val="bg1"/>
              </a:solidFill>
            </a:endParaRPr>
          </a:p>
        </p:txBody>
      </p:sp>
      <p:sp>
        <p:nvSpPr>
          <p:cNvPr id="152" name="Google Shape;152;p26"/>
          <p:cNvSpPr txBox="1"/>
          <p:nvPr/>
        </p:nvSpPr>
        <p:spPr>
          <a:xfrm>
            <a:off x="353635" y="3404902"/>
            <a:ext cx="1780255" cy="650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/>
            <a:r>
              <a:rPr lang="ru-RU" sz="1596" dirty="0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Новое Введение</a:t>
            </a:r>
          </a:p>
          <a:p>
            <a:pPr algn="ctr"/>
            <a:endParaRPr sz="1596" dirty="0">
              <a:solidFill>
                <a:srgbClr val="F0F0F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6" name="Google Shape;156;p26"/>
          <p:cNvSpPr/>
          <p:nvPr/>
        </p:nvSpPr>
        <p:spPr>
          <a:xfrm>
            <a:off x="10440865" y="2805106"/>
            <a:ext cx="278888" cy="278888"/>
          </a:xfrm>
          <a:prstGeom prst="ellipse">
            <a:avLst/>
          </a:prstGeom>
          <a:solidFill>
            <a:srgbClr val="01C601"/>
          </a:solidFill>
          <a:ln>
            <a:noFill/>
          </a:ln>
        </p:spPr>
        <p:txBody>
          <a:bodyPr spcFirstLastPara="1" wrap="square" lIns="121590" tIns="121590" rIns="121590" bIns="121590" anchor="ctr" anchorCtr="0">
            <a:noAutofit/>
          </a:bodyPr>
          <a:lstStyle/>
          <a:p>
            <a:pPr algn="ctr"/>
            <a:r>
              <a:rPr lang="ru-RU" sz="2487" dirty="0">
                <a:solidFill>
                  <a:schemeClr val="bg1"/>
                </a:solidFill>
              </a:rPr>
              <a:t>6</a:t>
            </a:r>
            <a:endParaRPr sz="2487" dirty="0">
              <a:solidFill>
                <a:schemeClr val="bg1"/>
              </a:solidFill>
            </a:endParaRPr>
          </a:p>
        </p:txBody>
      </p:sp>
      <p:sp>
        <p:nvSpPr>
          <p:cNvPr id="23" name="Google Shape;140;p26"/>
          <p:cNvSpPr txBox="1"/>
          <p:nvPr/>
        </p:nvSpPr>
        <p:spPr>
          <a:xfrm>
            <a:off x="2009871" y="1592259"/>
            <a:ext cx="2154724" cy="648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>
              <a:spcBef>
                <a:spcPts val="1330"/>
              </a:spcBef>
            </a:pPr>
            <a:r>
              <a:rPr lang="ru-RU" sz="1596" b="1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Продвинутые методы кластеризации</a:t>
            </a:r>
            <a:endParaRPr sz="1596" b="1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" name="Google Shape;140;p26"/>
          <p:cNvSpPr txBox="1"/>
          <p:nvPr/>
        </p:nvSpPr>
        <p:spPr>
          <a:xfrm>
            <a:off x="4076464" y="1518752"/>
            <a:ext cx="1884948" cy="6181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>
              <a:spcBef>
                <a:spcPts val="1330"/>
              </a:spcBef>
            </a:pPr>
            <a:r>
              <a:rPr lang="ru-RU" sz="1596" b="1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Продвинутые методы машинного обучения</a:t>
            </a:r>
            <a:endParaRPr sz="1596" b="1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" name="Google Shape;140;p26"/>
          <p:cNvSpPr txBox="1"/>
          <p:nvPr/>
        </p:nvSpPr>
        <p:spPr>
          <a:xfrm>
            <a:off x="5971352" y="1809950"/>
            <a:ext cx="1959483" cy="901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>
              <a:spcBef>
                <a:spcPts val="1330"/>
              </a:spcBef>
            </a:pPr>
            <a:r>
              <a:rPr lang="ru-RU" sz="1596" b="1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Деревья решений</a:t>
            </a:r>
            <a:endParaRPr sz="1596" b="1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" name="Google Shape;140;p26"/>
          <p:cNvSpPr txBox="1"/>
          <p:nvPr/>
        </p:nvSpPr>
        <p:spPr>
          <a:xfrm>
            <a:off x="7970994" y="1590507"/>
            <a:ext cx="1732723" cy="9526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>
              <a:spcBef>
                <a:spcPts val="1330"/>
              </a:spcBef>
            </a:pPr>
            <a:r>
              <a:rPr lang="ru-RU" sz="1596" b="1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Ансамблевые методы машинного обучения</a:t>
            </a:r>
            <a:endParaRPr sz="1596" b="1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" name="Google Shape;152;p26"/>
          <p:cNvSpPr txBox="1"/>
          <p:nvPr/>
        </p:nvSpPr>
        <p:spPr>
          <a:xfrm>
            <a:off x="263101" y="4966782"/>
            <a:ext cx="2132627" cy="1005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/>
            <a:r>
              <a:rPr lang="ru-RU" sz="1596" dirty="0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Используем расстояние для классификации, регрессии и визуализации</a:t>
            </a:r>
            <a:endParaRPr sz="1596" dirty="0">
              <a:solidFill>
                <a:srgbClr val="F0F0F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" name="Google Shape;152;p26"/>
          <p:cNvSpPr txBox="1"/>
          <p:nvPr/>
        </p:nvSpPr>
        <p:spPr>
          <a:xfrm>
            <a:off x="2098318" y="3396930"/>
            <a:ext cx="1894260" cy="11388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/>
            <a:r>
              <a:rPr lang="en-US" sz="1596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DBSCAN </a:t>
            </a:r>
          </a:p>
          <a:p>
            <a:pPr algn="ctr"/>
            <a:r>
              <a:rPr lang="en-US" sz="1596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 EM   </a:t>
            </a:r>
            <a:r>
              <a:rPr lang="ru-RU" sz="1596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Иерархическая  Спектральная</a:t>
            </a:r>
          </a:p>
        </p:txBody>
      </p:sp>
      <p:sp>
        <p:nvSpPr>
          <p:cNvPr id="30" name="Google Shape;152;p26"/>
          <p:cNvSpPr txBox="1"/>
          <p:nvPr/>
        </p:nvSpPr>
        <p:spPr>
          <a:xfrm>
            <a:off x="4286881" y="3323420"/>
            <a:ext cx="1684471" cy="650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/>
            <a:r>
              <a:rPr lang="ru-RU" sz="1596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Теорема Байеса и методы основанные на ней </a:t>
            </a:r>
          </a:p>
        </p:txBody>
      </p:sp>
      <p:sp>
        <p:nvSpPr>
          <p:cNvPr id="31" name="Google Shape;152;p26"/>
          <p:cNvSpPr txBox="1"/>
          <p:nvPr/>
        </p:nvSpPr>
        <p:spPr>
          <a:xfrm>
            <a:off x="4076464" y="5130153"/>
            <a:ext cx="2387710" cy="1005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/>
            <a:r>
              <a:rPr lang="ru-RU" sz="1596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Другие подходы к рисованию прямых (метод опорных векторов)</a:t>
            </a:r>
            <a:endParaRPr sz="1596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" name="Google Shape;152;p26"/>
          <p:cNvSpPr txBox="1"/>
          <p:nvPr/>
        </p:nvSpPr>
        <p:spPr>
          <a:xfrm>
            <a:off x="6002244" y="3247502"/>
            <a:ext cx="1897698" cy="650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/>
            <a:r>
              <a:rPr lang="ru-RU" sz="1596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Деревья решений для классификации и регрессии</a:t>
            </a:r>
            <a:endParaRPr sz="1596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" name="Google Shape;152;p26"/>
          <p:cNvSpPr txBox="1"/>
          <p:nvPr/>
        </p:nvSpPr>
        <p:spPr>
          <a:xfrm>
            <a:off x="7785981" y="3270589"/>
            <a:ext cx="2109458" cy="10461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/>
            <a:r>
              <a:rPr lang="ru-RU" sz="1596" dirty="0" err="1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Бэггинг</a:t>
            </a:r>
            <a:r>
              <a:rPr lang="ru-RU" sz="1596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 и случайный лес</a:t>
            </a:r>
            <a:endParaRPr sz="1596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" name="Google Shape;152;p26"/>
          <p:cNvSpPr txBox="1"/>
          <p:nvPr/>
        </p:nvSpPr>
        <p:spPr>
          <a:xfrm>
            <a:off x="8004860" y="5132986"/>
            <a:ext cx="1836257" cy="1005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/>
            <a:r>
              <a:rPr lang="ru-RU" sz="1596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Градиентный </a:t>
            </a:r>
            <a:r>
              <a:rPr lang="ru-RU" sz="1596" dirty="0" err="1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бустинг</a:t>
            </a:r>
            <a:endParaRPr lang="ru-RU" sz="1596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r>
              <a:rPr lang="en-US" sz="1596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XGBOOST, </a:t>
            </a:r>
            <a:r>
              <a:rPr lang="en-US" sz="1596" dirty="0" err="1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CatBoost</a:t>
            </a:r>
            <a:r>
              <a:rPr lang="en-US" sz="1596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1596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6" name="Google Shape;140;p26"/>
          <p:cNvSpPr txBox="1"/>
          <p:nvPr/>
        </p:nvSpPr>
        <p:spPr>
          <a:xfrm>
            <a:off x="9915979" y="1742907"/>
            <a:ext cx="1732723" cy="9526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>
              <a:spcBef>
                <a:spcPts val="1330"/>
              </a:spcBef>
            </a:pPr>
            <a:r>
              <a:rPr lang="ru-RU" sz="1596" b="1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Поиск аномалий</a:t>
            </a:r>
            <a:endParaRPr sz="1596" b="1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" name="Google Shape;152;p26"/>
          <p:cNvSpPr txBox="1"/>
          <p:nvPr/>
        </p:nvSpPr>
        <p:spPr>
          <a:xfrm>
            <a:off x="9757208" y="3169492"/>
            <a:ext cx="2146339" cy="1619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/>
            <a:r>
              <a:rPr lang="ru-RU" sz="1596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Отличие поиска аномалий от просто классификации</a:t>
            </a:r>
          </a:p>
          <a:p>
            <a:pPr algn="ctr"/>
            <a:r>
              <a:rPr lang="ru-RU" sz="1596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Ключевые подходы</a:t>
            </a:r>
            <a:endParaRPr sz="1596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" name="Google Shape;152;p26"/>
          <p:cNvSpPr txBox="1"/>
          <p:nvPr/>
        </p:nvSpPr>
        <p:spPr>
          <a:xfrm>
            <a:off x="9904578" y="4905142"/>
            <a:ext cx="1998970" cy="1005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/>
            <a:endParaRPr lang="ru-RU" sz="1596" b="1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r>
              <a:rPr lang="ru-RU" sz="1596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Разбор полетов</a:t>
            </a:r>
          </a:p>
          <a:p>
            <a:pPr algn="ctr"/>
            <a:r>
              <a:rPr lang="ru-RU" sz="1596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Итоги Семестра</a:t>
            </a:r>
            <a:endParaRPr sz="1596" b="1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3" name="Google Shape;156;p26"/>
          <p:cNvSpPr/>
          <p:nvPr/>
        </p:nvSpPr>
        <p:spPr>
          <a:xfrm>
            <a:off x="8492861" y="2830757"/>
            <a:ext cx="278888" cy="278888"/>
          </a:xfrm>
          <a:prstGeom prst="ellipse">
            <a:avLst/>
          </a:prstGeom>
          <a:solidFill>
            <a:srgbClr val="01C601"/>
          </a:solidFill>
          <a:ln>
            <a:noFill/>
          </a:ln>
        </p:spPr>
        <p:txBody>
          <a:bodyPr spcFirstLastPara="1" wrap="square" lIns="121590" tIns="121590" rIns="121590" bIns="121590" anchor="ctr" anchorCtr="0">
            <a:noAutofit/>
          </a:bodyPr>
          <a:lstStyle/>
          <a:p>
            <a:pPr algn="ctr"/>
            <a:r>
              <a:rPr lang="ru-RU" sz="2487" dirty="0">
                <a:solidFill>
                  <a:schemeClr val="bg1"/>
                </a:solidFill>
              </a:rPr>
              <a:t>5</a:t>
            </a:r>
            <a:endParaRPr sz="2487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070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0000500000000000000" pitchFamily="2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8565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6" name="Заголовок 3">
            <a:extLst>
              <a:ext uri="{FF2B5EF4-FFF2-40B4-BE49-F238E27FC236}">
                <a16:creationId xmlns:a16="http://schemas.microsoft.com/office/drawing/2014/main" id="{636E63F3-279C-4C70-B38E-F9DF66614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3308" y="554860"/>
            <a:ext cx="11039926" cy="795599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ru-RU" sz="3200" b="1" dirty="0" smtClean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Какие </a:t>
            </a:r>
            <a:r>
              <a:rPr lang="ru-RU" sz="3200" b="1" dirty="0" err="1" smtClean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Фичи</a:t>
            </a:r>
            <a:r>
              <a:rPr lang="ru-RU" sz="3200" b="1" dirty="0" smtClean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 я додумался придумать</a:t>
            </a:r>
            <a:endParaRPr lang="ru-RU" sz="3200" dirty="0">
              <a:latin typeface="Montserrat" panose="020B0604020202020204" charset="-52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92F34B-3ABF-4DCB-93AE-AF22F7E27198}"/>
              </a:ext>
            </a:extLst>
          </p:cNvPr>
          <p:cNvSpPr txBox="1"/>
          <p:nvPr/>
        </p:nvSpPr>
        <p:spPr>
          <a:xfrm>
            <a:off x="674145" y="1117759"/>
            <a:ext cx="1008112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CE9178"/>
                </a:solidFill>
                <a:latin typeface="Montserrat" panose="020B0604020202020204" charset="-52"/>
              </a:rPr>
              <a:t>log.csv</a:t>
            </a:r>
            <a:endParaRPr lang="ru-RU" sz="2000" dirty="0" smtClean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>
              <a:buClr>
                <a:schemeClr val="bg2"/>
              </a:buClr>
              <a:buFont typeface="Wingdings" panose="05000000000000000000" pitchFamily="2" charset="2"/>
              <a:buChar char="ü"/>
            </a:pPr>
            <a:r>
              <a:rPr lang="ru-RU" sz="2000" dirty="0" smtClean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Статистика обращений в тех поддержку (простой подсчет)</a:t>
            </a:r>
          </a:p>
          <a:p>
            <a:pPr marL="342900" indent="-342900">
              <a:buClr>
                <a:schemeClr val="bg2"/>
              </a:buClr>
              <a:buFont typeface="Wingdings" panose="05000000000000000000" pitchFamily="2" charset="2"/>
              <a:buChar char="ü"/>
            </a:pPr>
            <a:endParaRPr lang="ru-RU" sz="2000" dirty="0" smtClean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>
              <a:buClr>
                <a:schemeClr val="bg2"/>
              </a:buClr>
              <a:buFont typeface="Wingdings" panose="05000000000000000000" pitchFamily="2" charset="2"/>
              <a:buChar char="ü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Оценка отдельных </a:t>
            </a:r>
            <a:r>
              <a:rPr lang="ru-RU" sz="2000" dirty="0" smtClean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событий обращений в тех </a:t>
            </a:r>
            <a:r>
              <a:rPr lang="ru-RU" sz="2000" dirty="0" err="1" smtClean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поддежку</a:t>
            </a:r>
            <a:endParaRPr lang="ru-RU" sz="2000" dirty="0" smtClean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>
              <a:buClr>
                <a:schemeClr val="bg2"/>
              </a:buClr>
              <a:buFont typeface="Wingdings" panose="05000000000000000000" pitchFamily="2" charset="2"/>
              <a:buChar char="ü"/>
            </a:pPr>
            <a:endParaRPr lang="ru-RU" sz="20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>
              <a:buClr>
                <a:schemeClr val="bg2"/>
              </a:buClr>
              <a:buFont typeface="Wingdings" panose="05000000000000000000" pitchFamily="2" charset="2"/>
              <a:buChar char="ü"/>
            </a:pPr>
            <a:r>
              <a:rPr lang="ru-RU" sz="2000" dirty="0" smtClean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Оценка времен обращений в тех поддержку</a:t>
            </a:r>
          </a:p>
          <a:p>
            <a:pPr marL="342900" indent="-342900">
              <a:buClr>
                <a:schemeClr val="bg2"/>
              </a:buClr>
              <a:buFont typeface="Wingdings" panose="05000000000000000000" pitchFamily="2" charset="2"/>
              <a:buChar char="ü"/>
            </a:pPr>
            <a:endParaRPr lang="ru-RU" sz="2000" dirty="0" smtClean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>
              <a:buClr>
                <a:schemeClr val="bg2"/>
              </a:buClr>
              <a:buFont typeface="Wingdings" panose="05000000000000000000" pitchFamily="2" charset="2"/>
              <a:buChar char="ü"/>
            </a:pPr>
            <a:r>
              <a:rPr lang="ru-RU" sz="2000" dirty="0" smtClean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«грубые» оценки положительных (связанных с Включением чего либо) и отрицательных (Отключение) обращений</a:t>
            </a:r>
          </a:p>
          <a:p>
            <a:endParaRPr lang="ru-RU" sz="2000" dirty="0" smtClean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sz="2000" dirty="0" smtClean="0">
                <a:solidFill>
                  <a:srgbClr val="CE9178"/>
                </a:solidFill>
                <a:latin typeface="Montserrat" panose="020B0604020202020204" charset="-52"/>
              </a:rPr>
              <a:t>named.csv</a:t>
            </a:r>
            <a:endParaRPr lang="ru-RU" sz="2000" dirty="0" smtClean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>
              <a:buClr>
                <a:schemeClr val="bg2"/>
              </a:buClr>
              <a:buFont typeface="Wingdings" panose="05000000000000000000" pitchFamily="2" charset="2"/>
              <a:buChar char="ü"/>
            </a:pPr>
            <a:r>
              <a:rPr lang="ru-RU" sz="2000" dirty="0" smtClean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Статистика посещения сайтов конкурентов </a:t>
            </a: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(простой подсчет</a:t>
            </a:r>
            <a:r>
              <a:rPr lang="ru-RU" sz="2000" dirty="0" smtClean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</a:p>
          <a:p>
            <a:pPr marL="342900" indent="-342900">
              <a:buClr>
                <a:schemeClr val="bg2"/>
              </a:buClr>
              <a:buFont typeface="Wingdings" panose="05000000000000000000" pitchFamily="2" charset="2"/>
              <a:buChar char="ü"/>
            </a:pPr>
            <a:endParaRPr lang="en-US" sz="2000" dirty="0" smtClean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>
              <a:buClr>
                <a:schemeClr val="bg2"/>
              </a:buClr>
              <a:buFont typeface="Wingdings" panose="05000000000000000000" pitchFamily="2" charset="2"/>
              <a:buChar char="ü"/>
            </a:pPr>
            <a:r>
              <a:rPr lang="ru-RU" sz="2000" dirty="0" smtClean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Оценка статистики (медиана, </a:t>
            </a:r>
            <a:r>
              <a:rPr lang="ru-RU" sz="2000" dirty="0" err="1" smtClean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ско</a:t>
            </a:r>
            <a:r>
              <a:rPr lang="ru-RU" sz="2000" dirty="0" smtClean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, мин, макс, вариационных размах и коэффициент вариации) по длине сайтов конкурентов (отдельно в символах и в «глубине» доменов)</a:t>
            </a:r>
          </a:p>
          <a:p>
            <a:pPr marL="342900" indent="-342900">
              <a:buClr>
                <a:schemeClr val="bg2"/>
              </a:buClr>
              <a:buFont typeface="Wingdings" panose="05000000000000000000" pitchFamily="2" charset="2"/>
              <a:buChar char="ü"/>
            </a:pPr>
            <a:endParaRPr lang="ru-RU" sz="2000" dirty="0" smtClean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>
              <a:buClr>
                <a:schemeClr val="bg2"/>
              </a:buClr>
              <a:buFont typeface="Wingdings" panose="05000000000000000000" pitchFamily="2" charset="2"/>
              <a:buChar char="ü"/>
            </a:pPr>
            <a:r>
              <a:rPr lang="ru-RU" sz="2000" dirty="0" smtClean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Оценка посещаемости по предпоследнему домену</a:t>
            </a:r>
            <a:endParaRPr lang="ru-RU" sz="20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7487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0000500000000000000" pitchFamily="2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8565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6" name="Заголовок 3">
            <a:extLst>
              <a:ext uri="{FF2B5EF4-FFF2-40B4-BE49-F238E27FC236}">
                <a16:creationId xmlns:a16="http://schemas.microsoft.com/office/drawing/2014/main" id="{636E63F3-279C-4C70-B38E-F9DF66614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3308" y="554860"/>
            <a:ext cx="11039926" cy="795599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ru-RU" sz="3200" b="1" dirty="0" smtClean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Какие </a:t>
            </a:r>
            <a:r>
              <a:rPr lang="ru-RU" sz="3200" b="1" dirty="0" err="1" smtClean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Фичи</a:t>
            </a:r>
            <a:r>
              <a:rPr lang="ru-RU" sz="3200" b="1" dirty="0" smtClean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 </a:t>
            </a:r>
            <a:r>
              <a:rPr lang="ru-RU" sz="3200" b="1" dirty="0" smtClean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Умные Люди придумали</a:t>
            </a:r>
            <a:endParaRPr lang="ru-RU" sz="3200" dirty="0">
              <a:latin typeface="Montserrat" panose="020B0604020202020204" charset="-52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92F34B-3ABF-4DCB-93AE-AF22F7E27198}"/>
              </a:ext>
            </a:extLst>
          </p:cNvPr>
          <p:cNvSpPr txBox="1"/>
          <p:nvPr/>
        </p:nvSpPr>
        <p:spPr>
          <a:xfrm>
            <a:off x="674144" y="1117759"/>
            <a:ext cx="11349089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CE9178"/>
                </a:solidFill>
                <a:latin typeface="Montserrat" panose="020B0604020202020204" charset="-52"/>
              </a:rPr>
              <a:t>log.csv</a:t>
            </a:r>
            <a:endParaRPr lang="ru-RU" sz="2000" dirty="0" smtClean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>
              <a:buClr>
                <a:schemeClr val="bg2"/>
              </a:buClr>
              <a:buFont typeface="Wingdings" panose="05000000000000000000" pitchFamily="2" charset="2"/>
              <a:buChar char="ü"/>
            </a:pPr>
            <a:r>
              <a:rPr lang="ru-RU" sz="2000" dirty="0" err="1" smtClean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Биннинг</a:t>
            </a:r>
            <a:r>
              <a:rPr lang="ru-RU" sz="2000" dirty="0" smtClean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 количества </a:t>
            </a: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обращений пользователя по типам обращений, которые делали ушедшие (</a:t>
            </a:r>
            <a:r>
              <a:rPr lang="ru-RU" sz="2000" dirty="0" err="1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blocked</a:t>
            </a: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 - 1) </a:t>
            </a:r>
            <a:r>
              <a:rPr lang="ru-RU" sz="2000" dirty="0" smtClean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пользователи (</a:t>
            </a:r>
            <a:r>
              <a:rPr lang="ru-RU" sz="2000" dirty="0" err="1" smtClean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квантильный</a:t>
            </a:r>
            <a:r>
              <a:rPr lang="ru-RU" sz="2000" dirty="0" smtClean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  <a:endParaRPr lang="ru-RU" sz="2000" dirty="0" smtClean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>
              <a:buClr>
                <a:schemeClr val="bg2"/>
              </a:buClr>
              <a:buFont typeface="Wingdings" panose="05000000000000000000" pitchFamily="2" charset="2"/>
              <a:buChar char="ü"/>
            </a:pPr>
            <a:endParaRPr lang="ru-RU" sz="20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>
              <a:buClr>
                <a:schemeClr val="bg2"/>
              </a:buClr>
              <a:buFont typeface="Wingdings" panose="05000000000000000000" pitchFamily="2" charset="2"/>
              <a:buChar char="ü"/>
            </a:pPr>
            <a:r>
              <a:rPr lang="ru-RU" sz="2000" dirty="0" smtClean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Число дней с первого (последнего) обращения в поддержку</a:t>
            </a:r>
            <a:endParaRPr lang="ru-RU" sz="2000" dirty="0" smtClean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>
              <a:buClr>
                <a:schemeClr val="bg2"/>
              </a:buClr>
              <a:buFont typeface="Wingdings" panose="05000000000000000000" pitchFamily="2" charset="2"/>
              <a:buChar char="ü"/>
            </a:pPr>
            <a:endParaRPr lang="ru-RU" sz="2000" dirty="0" smtClean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>
              <a:buClr>
                <a:schemeClr val="bg2"/>
              </a:buClr>
              <a:buFont typeface="Wingdings" panose="05000000000000000000" pitchFamily="2" charset="2"/>
              <a:buChar char="ü"/>
            </a:pPr>
            <a:r>
              <a:rPr lang="ru-RU" sz="2000" dirty="0" smtClean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Бинарный признак - количество обращений в поддержку больше </a:t>
            </a:r>
            <a:r>
              <a:rPr lang="ru-RU" sz="2000" b="1" dirty="0" smtClean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Х</a:t>
            </a:r>
          </a:p>
          <a:p>
            <a:pPr marL="342900" indent="-342900">
              <a:buClr>
                <a:schemeClr val="bg2"/>
              </a:buClr>
              <a:buFont typeface="Wingdings" panose="05000000000000000000" pitchFamily="2" charset="2"/>
              <a:buChar char="ü"/>
            </a:pPr>
            <a:endParaRPr lang="ru-RU" sz="2000" b="1" dirty="0" smtClean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sz="2000" dirty="0" smtClean="0">
                <a:solidFill>
                  <a:srgbClr val="CE9178"/>
                </a:solidFill>
                <a:latin typeface="Montserrat" panose="020B0604020202020204" charset="-52"/>
              </a:rPr>
              <a:t>named.csv</a:t>
            </a:r>
            <a:endParaRPr lang="ru-RU" sz="2000" dirty="0" smtClean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>
              <a:buClr>
                <a:schemeClr val="bg2"/>
              </a:buClr>
              <a:buFont typeface="Wingdings" panose="05000000000000000000" pitchFamily="2" charset="2"/>
              <a:buChar char="ü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количество запросов пользователя к сайтам, которые посещали ушедшие (</a:t>
            </a:r>
            <a:r>
              <a:rPr lang="ru-RU" sz="2000" dirty="0" err="1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blocked</a:t>
            </a: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 - 1) пользователи. </a:t>
            </a:r>
            <a:r>
              <a:rPr lang="ru-RU" sz="2000" dirty="0" smtClean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Три </a:t>
            </a: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периода, в первые две недели, вторые две недели и последние две недели в имеющихся данных. </a:t>
            </a:r>
            <a:endParaRPr lang="ru-RU" sz="2000" dirty="0" smtClean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>
              <a:buClr>
                <a:schemeClr val="bg2"/>
              </a:buClr>
              <a:buFont typeface="Wingdings" panose="05000000000000000000" pitchFamily="2" charset="2"/>
              <a:buChar char="ü"/>
            </a:pPr>
            <a:endParaRPr lang="en-US" sz="2000" dirty="0" smtClean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>
              <a:buClr>
                <a:schemeClr val="bg2"/>
              </a:buClr>
              <a:buFont typeface="Wingdings" panose="05000000000000000000" pitchFamily="2" charset="2"/>
              <a:buChar char="ü"/>
            </a:pPr>
            <a:r>
              <a:rPr lang="ru-RU" sz="2000" dirty="0" smtClean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Число дней с первого (последнего) запроса</a:t>
            </a:r>
            <a:endParaRPr lang="ru-RU" sz="2000" dirty="0" smtClean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>
              <a:buClr>
                <a:schemeClr val="bg2"/>
              </a:buClr>
              <a:buFont typeface="Wingdings" panose="05000000000000000000" pitchFamily="2" charset="2"/>
              <a:buChar char="ü"/>
            </a:pPr>
            <a:endParaRPr lang="ru-RU" sz="2000" dirty="0" smtClean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>
              <a:buClr>
                <a:schemeClr val="bg2"/>
              </a:buClr>
              <a:buFont typeface="Wingdings" panose="05000000000000000000" pitchFamily="2" charset="2"/>
              <a:buChar char="ü"/>
            </a:pPr>
            <a:r>
              <a:rPr lang="ru-RU" sz="2000" dirty="0" smtClean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Количество уникальных сообщений к конкурентам </a:t>
            </a:r>
            <a:endParaRPr lang="ru-RU" sz="20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5503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7"/>
          <p:cNvSpPr txBox="1"/>
          <p:nvPr/>
        </p:nvSpPr>
        <p:spPr>
          <a:xfrm>
            <a:off x="1400205" y="1918861"/>
            <a:ext cx="10730063" cy="4711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В предыдущей серии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Общие Рекомендации</a:t>
            </a:r>
            <a:r>
              <a:rPr lang="en-US" sz="2261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: </a:t>
            </a:r>
            <a:r>
              <a:rPr lang="ru-RU" sz="2261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Выбор Модели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n-US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Q&amp;A</a:t>
            </a:r>
            <a:endParaRPr sz="2261" dirty="0">
              <a:solidFill>
                <a:schemeClr val="tx1">
                  <a:lumMod val="90000"/>
                  <a:lumOff val="1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Рефлексия</a:t>
            </a:r>
            <a:endParaRPr sz="2261" dirty="0">
              <a:solidFill>
                <a:schemeClr val="tx1">
                  <a:lumMod val="90000"/>
                  <a:lumOff val="1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4" name="Google Shape;164;p27"/>
          <p:cNvSpPr txBox="1"/>
          <p:nvPr/>
        </p:nvSpPr>
        <p:spPr>
          <a:xfrm>
            <a:off x="799394" y="800509"/>
            <a:ext cx="5320418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План</a:t>
            </a:r>
            <a:r>
              <a:rPr lang="en-US" sz="2394" dirty="0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вебинара</a:t>
            </a:r>
            <a:endParaRPr sz="2394" dirty="0">
              <a:solidFill>
                <a:srgbClr val="01C60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65" name="Google Shape;165;p27"/>
          <p:cNvSpPr/>
          <p:nvPr/>
        </p:nvSpPr>
        <p:spPr>
          <a:xfrm>
            <a:off x="751918" y="2160578"/>
            <a:ext cx="390417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00" y="72"/>
                </a:moveTo>
                <a:cubicBezTo>
                  <a:pt x="140" y="72"/>
                  <a:pt x="140" y="72"/>
                  <a:pt x="140" y="72"/>
                </a:cubicBezTo>
                <a:cubicBezTo>
                  <a:pt x="142" y="72"/>
                  <a:pt x="144" y="70"/>
                  <a:pt x="144" y="68"/>
                </a:cubicBezTo>
                <a:cubicBezTo>
                  <a:pt x="144" y="66"/>
                  <a:pt x="142" y="64"/>
                  <a:pt x="140" y="64"/>
                </a:cubicBezTo>
                <a:cubicBezTo>
                  <a:pt x="100" y="64"/>
                  <a:pt x="100" y="64"/>
                  <a:pt x="100" y="64"/>
                </a:cubicBezTo>
                <a:cubicBezTo>
                  <a:pt x="98" y="64"/>
                  <a:pt x="96" y="66"/>
                  <a:pt x="96" y="68"/>
                </a:cubicBezTo>
                <a:cubicBezTo>
                  <a:pt x="96" y="70"/>
                  <a:pt x="98" y="72"/>
                  <a:pt x="100" y="72"/>
                </a:cubicBezTo>
                <a:moveTo>
                  <a:pt x="100" y="56"/>
                </a:moveTo>
                <a:cubicBezTo>
                  <a:pt x="124" y="56"/>
                  <a:pt x="124" y="56"/>
                  <a:pt x="124" y="56"/>
                </a:cubicBezTo>
                <a:cubicBezTo>
                  <a:pt x="126" y="56"/>
                  <a:pt x="128" y="54"/>
                  <a:pt x="128" y="52"/>
                </a:cubicBezTo>
                <a:cubicBezTo>
                  <a:pt x="128" y="50"/>
                  <a:pt x="126" y="48"/>
                  <a:pt x="124" y="48"/>
                </a:cubicBezTo>
                <a:cubicBezTo>
                  <a:pt x="100" y="48"/>
                  <a:pt x="100" y="48"/>
                  <a:pt x="100" y="48"/>
                </a:cubicBezTo>
                <a:cubicBezTo>
                  <a:pt x="98" y="48"/>
                  <a:pt x="96" y="50"/>
                  <a:pt x="96" y="52"/>
                </a:cubicBezTo>
                <a:cubicBezTo>
                  <a:pt x="96" y="54"/>
                  <a:pt x="98" y="56"/>
                  <a:pt x="100" y="56"/>
                </a:cubicBezTo>
                <a:moveTo>
                  <a:pt x="100" y="88"/>
                </a:moveTo>
                <a:cubicBezTo>
                  <a:pt x="116" y="88"/>
                  <a:pt x="116" y="88"/>
                  <a:pt x="116" y="88"/>
                </a:cubicBezTo>
                <a:cubicBezTo>
                  <a:pt x="118" y="88"/>
                  <a:pt x="120" y="86"/>
                  <a:pt x="120" y="84"/>
                </a:cubicBezTo>
                <a:cubicBezTo>
                  <a:pt x="120" y="82"/>
                  <a:pt x="118" y="80"/>
                  <a:pt x="116" y="80"/>
                </a:cubicBezTo>
                <a:cubicBezTo>
                  <a:pt x="100" y="80"/>
                  <a:pt x="100" y="80"/>
                  <a:pt x="100" y="80"/>
                </a:cubicBezTo>
                <a:cubicBezTo>
                  <a:pt x="98" y="80"/>
                  <a:pt x="96" y="82"/>
                  <a:pt x="96" y="84"/>
                </a:cubicBezTo>
                <a:cubicBezTo>
                  <a:pt x="96" y="86"/>
                  <a:pt x="98" y="88"/>
                  <a:pt x="100" y="88"/>
                </a:cubicBezTo>
                <a:moveTo>
                  <a:pt x="40" y="104"/>
                </a:moveTo>
                <a:cubicBezTo>
                  <a:pt x="72" y="104"/>
                  <a:pt x="72" y="104"/>
                  <a:pt x="72" y="104"/>
                </a:cubicBezTo>
                <a:cubicBezTo>
                  <a:pt x="76" y="104"/>
                  <a:pt x="80" y="100"/>
                  <a:pt x="80" y="96"/>
                </a:cubicBezTo>
                <a:cubicBezTo>
                  <a:pt x="80" y="56"/>
                  <a:pt x="80" y="56"/>
                  <a:pt x="80" y="56"/>
                </a:cubicBezTo>
                <a:cubicBezTo>
                  <a:pt x="80" y="52"/>
                  <a:pt x="76" y="48"/>
                  <a:pt x="72" y="48"/>
                </a:cubicBezTo>
                <a:cubicBezTo>
                  <a:pt x="40" y="48"/>
                  <a:pt x="40" y="48"/>
                  <a:pt x="40" y="48"/>
                </a:cubicBezTo>
                <a:cubicBezTo>
                  <a:pt x="36" y="48"/>
                  <a:pt x="32" y="52"/>
                  <a:pt x="32" y="56"/>
                </a:cubicBezTo>
                <a:cubicBezTo>
                  <a:pt x="32" y="96"/>
                  <a:pt x="32" y="96"/>
                  <a:pt x="32" y="96"/>
                </a:cubicBezTo>
                <a:cubicBezTo>
                  <a:pt x="32" y="100"/>
                  <a:pt x="36" y="104"/>
                  <a:pt x="40" y="104"/>
                </a:cubicBezTo>
                <a:moveTo>
                  <a:pt x="40" y="56"/>
                </a:moveTo>
                <a:cubicBezTo>
                  <a:pt x="72" y="56"/>
                  <a:pt x="72" y="56"/>
                  <a:pt x="72" y="56"/>
                </a:cubicBezTo>
                <a:cubicBezTo>
                  <a:pt x="72" y="96"/>
                  <a:pt x="72" y="96"/>
                  <a:pt x="72" y="96"/>
                </a:cubicBezTo>
                <a:cubicBezTo>
                  <a:pt x="40" y="96"/>
                  <a:pt x="40" y="96"/>
                  <a:pt x="40" y="96"/>
                </a:cubicBezTo>
                <a:lnTo>
                  <a:pt x="40" y="56"/>
                </a:lnTo>
                <a:close/>
                <a:moveTo>
                  <a:pt x="100" y="104"/>
                </a:moveTo>
                <a:cubicBezTo>
                  <a:pt x="140" y="104"/>
                  <a:pt x="140" y="104"/>
                  <a:pt x="140" y="104"/>
                </a:cubicBezTo>
                <a:cubicBezTo>
                  <a:pt x="142" y="104"/>
                  <a:pt x="144" y="102"/>
                  <a:pt x="144" y="100"/>
                </a:cubicBezTo>
                <a:cubicBezTo>
                  <a:pt x="144" y="98"/>
                  <a:pt x="142" y="96"/>
                  <a:pt x="140" y="96"/>
                </a:cubicBezTo>
                <a:cubicBezTo>
                  <a:pt x="100" y="96"/>
                  <a:pt x="100" y="96"/>
                  <a:pt x="100" y="96"/>
                </a:cubicBezTo>
                <a:cubicBezTo>
                  <a:pt x="98" y="96"/>
                  <a:pt x="96" y="98"/>
                  <a:pt x="96" y="100"/>
                </a:cubicBezTo>
                <a:cubicBezTo>
                  <a:pt x="96" y="102"/>
                  <a:pt x="98" y="104"/>
                  <a:pt x="100" y="104"/>
                </a:cubicBezTo>
                <a:moveTo>
                  <a:pt x="168" y="8"/>
                </a:moveTo>
                <a:cubicBezTo>
                  <a:pt x="96" y="8"/>
                  <a:pt x="96" y="8"/>
                  <a:pt x="96" y="8"/>
                </a:cubicBezTo>
                <a:cubicBezTo>
                  <a:pt x="96" y="4"/>
                  <a:pt x="92" y="0"/>
                  <a:pt x="88" y="0"/>
                </a:cubicBezTo>
                <a:cubicBezTo>
                  <a:pt x="84" y="0"/>
                  <a:pt x="80" y="4"/>
                  <a:pt x="80" y="8"/>
                </a:cubicBezTo>
                <a:cubicBezTo>
                  <a:pt x="8" y="8"/>
                  <a:pt x="8" y="8"/>
                  <a:pt x="8" y="8"/>
                </a:cubicBezTo>
                <a:cubicBezTo>
                  <a:pt x="4" y="8"/>
                  <a:pt x="0" y="12"/>
                  <a:pt x="0" y="16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28"/>
                  <a:pt x="4" y="32"/>
                  <a:pt x="8" y="32"/>
                </a:cubicBezTo>
                <a:cubicBezTo>
                  <a:pt x="8" y="128"/>
                  <a:pt x="8" y="128"/>
                  <a:pt x="8" y="128"/>
                </a:cubicBezTo>
                <a:cubicBezTo>
                  <a:pt x="8" y="132"/>
                  <a:pt x="12" y="136"/>
                  <a:pt x="16" y="136"/>
                </a:cubicBezTo>
                <a:cubicBezTo>
                  <a:pt x="84" y="136"/>
                  <a:pt x="84" y="136"/>
                  <a:pt x="84" y="136"/>
                </a:cubicBezTo>
                <a:cubicBezTo>
                  <a:pt x="84" y="146"/>
                  <a:pt x="84" y="146"/>
                  <a:pt x="84" y="146"/>
                </a:cubicBezTo>
                <a:cubicBezTo>
                  <a:pt x="61" y="169"/>
                  <a:pt x="61" y="169"/>
                  <a:pt x="61" y="169"/>
                </a:cubicBezTo>
                <a:cubicBezTo>
                  <a:pt x="60" y="170"/>
                  <a:pt x="60" y="171"/>
                  <a:pt x="60" y="172"/>
                </a:cubicBezTo>
                <a:cubicBezTo>
                  <a:pt x="60" y="174"/>
                  <a:pt x="62" y="176"/>
                  <a:pt x="64" y="176"/>
                </a:cubicBezTo>
                <a:cubicBezTo>
                  <a:pt x="65" y="176"/>
                  <a:pt x="66" y="176"/>
                  <a:pt x="67" y="175"/>
                </a:cubicBezTo>
                <a:cubicBezTo>
                  <a:pt x="88" y="154"/>
                  <a:pt x="88" y="154"/>
                  <a:pt x="88" y="154"/>
                </a:cubicBezTo>
                <a:cubicBezTo>
                  <a:pt x="109" y="175"/>
                  <a:pt x="109" y="175"/>
                  <a:pt x="109" y="175"/>
                </a:cubicBezTo>
                <a:cubicBezTo>
                  <a:pt x="110" y="176"/>
                  <a:pt x="111" y="176"/>
                  <a:pt x="112" y="176"/>
                </a:cubicBezTo>
                <a:cubicBezTo>
                  <a:pt x="114" y="176"/>
                  <a:pt x="116" y="174"/>
                  <a:pt x="116" y="172"/>
                </a:cubicBezTo>
                <a:cubicBezTo>
                  <a:pt x="116" y="171"/>
                  <a:pt x="116" y="170"/>
                  <a:pt x="115" y="169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92" y="136"/>
                  <a:pt x="92" y="136"/>
                  <a:pt x="92" y="136"/>
                </a:cubicBezTo>
                <a:cubicBezTo>
                  <a:pt x="160" y="136"/>
                  <a:pt x="160" y="136"/>
                  <a:pt x="160" y="136"/>
                </a:cubicBezTo>
                <a:cubicBezTo>
                  <a:pt x="164" y="136"/>
                  <a:pt x="168" y="132"/>
                  <a:pt x="168" y="128"/>
                </a:cubicBezTo>
                <a:cubicBezTo>
                  <a:pt x="168" y="32"/>
                  <a:pt x="168" y="32"/>
                  <a:pt x="168" y="32"/>
                </a:cubicBezTo>
                <a:cubicBezTo>
                  <a:pt x="172" y="32"/>
                  <a:pt x="176" y="28"/>
                  <a:pt x="176" y="24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12"/>
                  <a:pt x="172" y="8"/>
                  <a:pt x="168" y="8"/>
                </a:cubicBezTo>
                <a:moveTo>
                  <a:pt x="160" y="128"/>
                </a:moveTo>
                <a:cubicBezTo>
                  <a:pt x="16" y="128"/>
                  <a:pt x="16" y="128"/>
                  <a:pt x="16" y="128"/>
                </a:cubicBezTo>
                <a:cubicBezTo>
                  <a:pt x="16" y="32"/>
                  <a:pt x="16" y="32"/>
                  <a:pt x="16" y="32"/>
                </a:cubicBezTo>
                <a:cubicBezTo>
                  <a:pt x="160" y="32"/>
                  <a:pt x="160" y="32"/>
                  <a:pt x="160" y="32"/>
                </a:cubicBezTo>
                <a:lnTo>
                  <a:pt x="160" y="128"/>
                </a:lnTo>
                <a:close/>
                <a:moveTo>
                  <a:pt x="168" y="24"/>
                </a:moveTo>
                <a:cubicBezTo>
                  <a:pt x="8" y="24"/>
                  <a:pt x="8" y="24"/>
                  <a:pt x="8" y="24"/>
                </a:cubicBezTo>
                <a:cubicBezTo>
                  <a:pt x="8" y="16"/>
                  <a:pt x="8" y="16"/>
                  <a:pt x="8" y="16"/>
                </a:cubicBezTo>
                <a:cubicBezTo>
                  <a:pt x="168" y="16"/>
                  <a:pt x="168" y="16"/>
                  <a:pt x="168" y="16"/>
                </a:cubicBezTo>
                <a:lnTo>
                  <a:pt x="168" y="24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6" name="Google Shape;166;p27"/>
          <p:cNvSpPr/>
          <p:nvPr/>
        </p:nvSpPr>
        <p:spPr>
          <a:xfrm>
            <a:off x="712806" y="2831499"/>
            <a:ext cx="391429" cy="391430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60" y="0"/>
                </a:move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160"/>
                  <a:pt x="0" y="160"/>
                  <a:pt x="0" y="160"/>
                </a:cubicBezTo>
                <a:cubicBezTo>
                  <a:pt x="0" y="169"/>
                  <a:pt x="7" y="176"/>
                  <a:pt x="16" y="176"/>
                </a:cubicBezTo>
                <a:cubicBezTo>
                  <a:pt x="160" y="176"/>
                  <a:pt x="160" y="176"/>
                  <a:pt x="160" y="176"/>
                </a:cubicBezTo>
                <a:cubicBezTo>
                  <a:pt x="169" y="176"/>
                  <a:pt x="176" y="169"/>
                  <a:pt x="176" y="160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7"/>
                  <a:pt x="169" y="0"/>
                  <a:pt x="160" y="0"/>
                </a:cubicBezTo>
                <a:moveTo>
                  <a:pt x="168" y="160"/>
                </a:moveTo>
                <a:cubicBezTo>
                  <a:pt x="168" y="164"/>
                  <a:pt x="164" y="168"/>
                  <a:pt x="160" y="168"/>
                </a:cubicBezTo>
                <a:cubicBezTo>
                  <a:pt x="16" y="168"/>
                  <a:pt x="16" y="168"/>
                  <a:pt x="16" y="168"/>
                </a:cubicBezTo>
                <a:cubicBezTo>
                  <a:pt x="12" y="168"/>
                  <a:pt x="8" y="164"/>
                  <a:pt x="8" y="160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2"/>
                  <a:pt x="12" y="8"/>
                  <a:pt x="16" y="8"/>
                </a:cubicBezTo>
                <a:cubicBezTo>
                  <a:pt x="160" y="8"/>
                  <a:pt x="160" y="8"/>
                  <a:pt x="160" y="8"/>
                </a:cubicBezTo>
                <a:cubicBezTo>
                  <a:pt x="164" y="8"/>
                  <a:pt x="168" y="12"/>
                  <a:pt x="168" y="16"/>
                </a:cubicBezTo>
                <a:lnTo>
                  <a:pt x="168" y="160"/>
                </a:lnTo>
                <a:close/>
                <a:moveTo>
                  <a:pt x="80" y="100"/>
                </a:moveTo>
                <a:cubicBezTo>
                  <a:pt x="80" y="99"/>
                  <a:pt x="79" y="98"/>
                  <a:pt x="78" y="97"/>
                </a:cubicBezTo>
                <a:cubicBezTo>
                  <a:pt x="78" y="97"/>
                  <a:pt x="78" y="97"/>
                  <a:pt x="78" y="97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2"/>
                  <a:pt x="45" y="72"/>
                  <a:pt x="44" y="72"/>
                </a:cubicBezTo>
                <a:cubicBezTo>
                  <a:pt x="42" y="72"/>
                  <a:pt x="40" y="74"/>
                  <a:pt x="40" y="76"/>
                </a:cubicBezTo>
                <a:cubicBezTo>
                  <a:pt x="40" y="77"/>
                  <a:pt x="41" y="78"/>
                  <a:pt x="42" y="79"/>
                </a:cubicBezTo>
                <a:cubicBezTo>
                  <a:pt x="42" y="79"/>
                  <a:pt x="42" y="79"/>
                  <a:pt x="42" y="79"/>
                </a:cubicBezTo>
                <a:cubicBezTo>
                  <a:pt x="69" y="100"/>
                  <a:pt x="69" y="100"/>
                  <a:pt x="69" y="100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1" y="122"/>
                  <a:pt x="40" y="123"/>
                  <a:pt x="40" y="124"/>
                </a:cubicBezTo>
                <a:cubicBezTo>
                  <a:pt x="40" y="126"/>
                  <a:pt x="42" y="128"/>
                  <a:pt x="44" y="128"/>
                </a:cubicBezTo>
                <a:cubicBezTo>
                  <a:pt x="45" y="128"/>
                  <a:pt x="46" y="128"/>
                  <a:pt x="46" y="127"/>
                </a:cubicBezTo>
                <a:cubicBezTo>
                  <a:pt x="46" y="127"/>
                  <a:pt x="46" y="127"/>
                  <a:pt x="46" y="127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9" y="102"/>
                  <a:pt x="80" y="101"/>
                  <a:pt x="80" y="100"/>
                </a:cubicBezTo>
                <a:moveTo>
                  <a:pt x="108" y="128"/>
                </a:moveTo>
                <a:cubicBezTo>
                  <a:pt x="84" y="128"/>
                  <a:pt x="84" y="128"/>
                  <a:pt x="84" y="128"/>
                </a:cubicBezTo>
                <a:cubicBezTo>
                  <a:pt x="82" y="128"/>
                  <a:pt x="80" y="130"/>
                  <a:pt x="80" y="132"/>
                </a:cubicBezTo>
                <a:cubicBezTo>
                  <a:pt x="80" y="134"/>
                  <a:pt x="82" y="136"/>
                  <a:pt x="84" y="136"/>
                </a:cubicBezTo>
                <a:cubicBezTo>
                  <a:pt x="108" y="136"/>
                  <a:pt x="108" y="136"/>
                  <a:pt x="108" y="136"/>
                </a:cubicBezTo>
                <a:cubicBezTo>
                  <a:pt x="110" y="136"/>
                  <a:pt x="112" y="134"/>
                  <a:pt x="112" y="132"/>
                </a:cubicBezTo>
                <a:cubicBezTo>
                  <a:pt x="112" y="130"/>
                  <a:pt x="110" y="128"/>
                  <a:pt x="108" y="128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7" name="Google Shape;167;p27"/>
          <p:cNvSpPr/>
          <p:nvPr/>
        </p:nvSpPr>
        <p:spPr>
          <a:xfrm>
            <a:off x="660712" y="4370417"/>
            <a:ext cx="399091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76" y="88"/>
                </a:moveTo>
                <a:cubicBezTo>
                  <a:pt x="176" y="83"/>
                  <a:pt x="173" y="79"/>
                  <a:pt x="170" y="77"/>
                </a:cubicBezTo>
                <a:cubicBezTo>
                  <a:pt x="170" y="77"/>
                  <a:pt x="170" y="77"/>
                  <a:pt x="170" y="77"/>
                </a:cubicBezTo>
                <a:cubicBezTo>
                  <a:pt x="156" y="70"/>
                  <a:pt x="156" y="70"/>
                  <a:pt x="156" y="70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3" y="61"/>
                  <a:pt x="176" y="57"/>
                  <a:pt x="176" y="52"/>
                </a:cubicBezTo>
                <a:cubicBezTo>
                  <a:pt x="176" y="47"/>
                  <a:pt x="173" y="43"/>
                  <a:pt x="170" y="41"/>
                </a:cubicBezTo>
                <a:cubicBezTo>
                  <a:pt x="170" y="41"/>
                  <a:pt x="170" y="41"/>
                  <a:pt x="170" y="41"/>
                </a:cubicBezTo>
                <a:cubicBezTo>
                  <a:pt x="94" y="1"/>
                  <a:pt x="94" y="1"/>
                  <a:pt x="94" y="1"/>
                </a:cubicBezTo>
                <a:cubicBezTo>
                  <a:pt x="94" y="1"/>
                  <a:pt x="94" y="1"/>
                  <a:pt x="94" y="1"/>
                </a:cubicBezTo>
                <a:cubicBezTo>
                  <a:pt x="92" y="1"/>
                  <a:pt x="90" y="0"/>
                  <a:pt x="88" y="0"/>
                </a:cubicBezTo>
                <a:cubicBezTo>
                  <a:pt x="86" y="0"/>
                  <a:pt x="84" y="1"/>
                  <a:pt x="82" y="1"/>
                </a:cubicBezTo>
                <a:cubicBezTo>
                  <a:pt x="82" y="1"/>
                  <a:pt x="82" y="1"/>
                  <a:pt x="82" y="1"/>
                </a:cubicBezTo>
                <a:cubicBezTo>
                  <a:pt x="6" y="41"/>
                  <a:pt x="6" y="41"/>
                  <a:pt x="6" y="41"/>
                </a:cubicBezTo>
                <a:cubicBezTo>
                  <a:pt x="6" y="41"/>
                  <a:pt x="6" y="41"/>
                  <a:pt x="6" y="41"/>
                </a:cubicBezTo>
                <a:cubicBezTo>
                  <a:pt x="3" y="43"/>
                  <a:pt x="0" y="47"/>
                  <a:pt x="0" y="52"/>
                </a:cubicBezTo>
                <a:cubicBezTo>
                  <a:pt x="0" y="57"/>
                  <a:pt x="3" y="61"/>
                  <a:pt x="6" y="63"/>
                </a:cubicBezTo>
                <a:cubicBezTo>
                  <a:pt x="6" y="63"/>
                  <a:pt x="6" y="63"/>
                  <a:pt x="6" y="63"/>
                </a:cubicBezTo>
                <a:cubicBezTo>
                  <a:pt x="20" y="70"/>
                  <a:pt x="20" y="70"/>
                  <a:pt x="20" y="70"/>
                </a:cubicBezTo>
                <a:cubicBezTo>
                  <a:pt x="6" y="77"/>
                  <a:pt x="6" y="77"/>
                  <a:pt x="6" y="77"/>
                </a:cubicBezTo>
                <a:cubicBezTo>
                  <a:pt x="6" y="77"/>
                  <a:pt x="6" y="77"/>
                  <a:pt x="6" y="77"/>
                </a:cubicBezTo>
                <a:cubicBezTo>
                  <a:pt x="3" y="79"/>
                  <a:pt x="0" y="83"/>
                  <a:pt x="0" y="88"/>
                </a:cubicBezTo>
                <a:cubicBezTo>
                  <a:pt x="0" y="93"/>
                  <a:pt x="3" y="97"/>
                  <a:pt x="6" y="99"/>
                </a:cubicBezTo>
                <a:cubicBezTo>
                  <a:pt x="6" y="99"/>
                  <a:pt x="6" y="99"/>
                  <a:pt x="6" y="99"/>
                </a:cubicBezTo>
                <a:cubicBezTo>
                  <a:pt x="20" y="106"/>
                  <a:pt x="20" y="106"/>
                  <a:pt x="20" y="106"/>
                </a:cubicBezTo>
                <a:cubicBezTo>
                  <a:pt x="6" y="113"/>
                  <a:pt x="6" y="113"/>
                  <a:pt x="6" y="113"/>
                </a:cubicBezTo>
                <a:cubicBezTo>
                  <a:pt x="6" y="113"/>
                  <a:pt x="6" y="113"/>
                  <a:pt x="6" y="113"/>
                </a:cubicBezTo>
                <a:cubicBezTo>
                  <a:pt x="3" y="115"/>
                  <a:pt x="0" y="119"/>
                  <a:pt x="0" y="124"/>
                </a:cubicBezTo>
                <a:cubicBezTo>
                  <a:pt x="0" y="129"/>
                  <a:pt x="3" y="133"/>
                  <a:pt x="6" y="135"/>
                </a:cubicBezTo>
                <a:cubicBezTo>
                  <a:pt x="6" y="135"/>
                  <a:pt x="6" y="135"/>
                  <a:pt x="6" y="13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4" y="175"/>
                  <a:pt x="86" y="176"/>
                  <a:pt x="88" y="176"/>
                </a:cubicBezTo>
                <a:cubicBezTo>
                  <a:pt x="90" y="176"/>
                  <a:pt x="92" y="175"/>
                  <a:pt x="94" y="175"/>
                </a:cubicBezTo>
                <a:cubicBezTo>
                  <a:pt x="94" y="175"/>
                  <a:pt x="94" y="175"/>
                  <a:pt x="94" y="17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3" y="133"/>
                  <a:pt x="176" y="129"/>
                  <a:pt x="176" y="124"/>
                </a:cubicBezTo>
                <a:cubicBezTo>
                  <a:pt x="176" y="119"/>
                  <a:pt x="173" y="115"/>
                  <a:pt x="170" y="113"/>
                </a:cubicBezTo>
                <a:cubicBezTo>
                  <a:pt x="170" y="113"/>
                  <a:pt x="170" y="113"/>
                  <a:pt x="170" y="113"/>
                </a:cubicBezTo>
                <a:cubicBezTo>
                  <a:pt x="156" y="106"/>
                  <a:pt x="156" y="106"/>
                  <a:pt x="156" y="106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3" y="97"/>
                  <a:pt x="176" y="93"/>
                  <a:pt x="176" y="88"/>
                </a:cubicBezTo>
                <a:moveTo>
                  <a:pt x="10" y="56"/>
                </a:moveTo>
                <a:cubicBezTo>
                  <a:pt x="10" y="55"/>
                  <a:pt x="10" y="55"/>
                  <a:pt x="10" y="55"/>
                </a:cubicBezTo>
                <a:cubicBezTo>
                  <a:pt x="9" y="55"/>
                  <a:pt x="8" y="54"/>
                  <a:pt x="8" y="52"/>
                </a:cubicBezTo>
                <a:cubicBezTo>
                  <a:pt x="8" y="50"/>
                  <a:pt x="9" y="49"/>
                  <a:pt x="10" y="49"/>
                </a:cubicBezTo>
                <a:cubicBezTo>
                  <a:pt x="10" y="48"/>
                  <a:pt x="10" y="48"/>
                  <a:pt x="10" y="48"/>
                </a:cubicBezTo>
                <a:cubicBezTo>
                  <a:pt x="86" y="8"/>
                  <a:pt x="86" y="8"/>
                  <a:pt x="86" y="8"/>
                </a:cubicBezTo>
                <a:cubicBezTo>
                  <a:pt x="86" y="9"/>
                  <a:pt x="86" y="9"/>
                  <a:pt x="86" y="9"/>
                </a:cubicBezTo>
                <a:cubicBezTo>
                  <a:pt x="87" y="8"/>
                  <a:pt x="87" y="8"/>
                  <a:pt x="88" y="8"/>
                </a:cubicBezTo>
                <a:cubicBezTo>
                  <a:pt x="89" y="8"/>
                  <a:pt x="89" y="8"/>
                  <a:pt x="90" y="9"/>
                </a:cubicBezTo>
                <a:cubicBezTo>
                  <a:pt x="90" y="8"/>
                  <a:pt x="90" y="8"/>
                  <a:pt x="90" y="8"/>
                </a:cubicBezTo>
                <a:cubicBezTo>
                  <a:pt x="166" y="48"/>
                  <a:pt x="166" y="48"/>
                  <a:pt x="166" y="48"/>
                </a:cubicBezTo>
                <a:cubicBezTo>
                  <a:pt x="166" y="49"/>
                  <a:pt x="166" y="49"/>
                  <a:pt x="166" y="49"/>
                </a:cubicBezTo>
                <a:cubicBezTo>
                  <a:pt x="167" y="49"/>
                  <a:pt x="168" y="50"/>
                  <a:pt x="168" y="52"/>
                </a:cubicBezTo>
                <a:cubicBezTo>
                  <a:pt x="168" y="54"/>
                  <a:pt x="167" y="55"/>
                  <a:pt x="166" y="55"/>
                </a:cubicBezTo>
                <a:cubicBezTo>
                  <a:pt x="166" y="56"/>
                  <a:pt x="166" y="56"/>
                  <a:pt x="166" y="56"/>
                </a:cubicBezTo>
                <a:cubicBezTo>
                  <a:pt x="90" y="96"/>
                  <a:pt x="90" y="96"/>
                  <a:pt x="90" y="96"/>
                </a:cubicBezTo>
                <a:cubicBezTo>
                  <a:pt x="90" y="95"/>
                  <a:pt x="90" y="95"/>
                  <a:pt x="90" y="95"/>
                </a:cubicBezTo>
                <a:cubicBezTo>
                  <a:pt x="89" y="96"/>
                  <a:pt x="89" y="96"/>
                  <a:pt x="88" y="96"/>
                </a:cubicBezTo>
                <a:cubicBezTo>
                  <a:pt x="87" y="96"/>
                  <a:pt x="87" y="96"/>
                  <a:pt x="86" y="95"/>
                </a:cubicBezTo>
                <a:cubicBezTo>
                  <a:pt x="86" y="96"/>
                  <a:pt x="86" y="96"/>
                  <a:pt x="86" y="96"/>
                </a:cubicBezTo>
                <a:lnTo>
                  <a:pt x="10" y="56"/>
                </a:lnTo>
                <a:close/>
                <a:moveTo>
                  <a:pt x="166" y="120"/>
                </a:moveTo>
                <a:cubicBezTo>
                  <a:pt x="166" y="121"/>
                  <a:pt x="166" y="121"/>
                  <a:pt x="166" y="121"/>
                </a:cubicBezTo>
                <a:cubicBezTo>
                  <a:pt x="167" y="121"/>
                  <a:pt x="168" y="122"/>
                  <a:pt x="168" y="124"/>
                </a:cubicBezTo>
                <a:cubicBezTo>
                  <a:pt x="168" y="126"/>
                  <a:pt x="167" y="127"/>
                  <a:pt x="166" y="127"/>
                </a:cubicBezTo>
                <a:cubicBezTo>
                  <a:pt x="166" y="128"/>
                  <a:pt x="166" y="128"/>
                  <a:pt x="166" y="128"/>
                </a:cubicBezTo>
                <a:cubicBezTo>
                  <a:pt x="90" y="168"/>
                  <a:pt x="90" y="168"/>
                  <a:pt x="90" y="168"/>
                </a:cubicBezTo>
                <a:cubicBezTo>
                  <a:pt x="90" y="167"/>
                  <a:pt x="90" y="167"/>
                  <a:pt x="90" y="167"/>
                </a:cubicBezTo>
                <a:cubicBezTo>
                  <a:pt x="89" y="168"/>
                  <a:pt x="89" y="168"/>
                  <a:pt x="88" y="168"/>
                </a:cubicBezTo>
                <a:cubicBezTo>
                  <a:pt x="87" y="168"/>
                  <a:pt x="87" y="168"/>
                  <a:pt x="86" y="167"/>
                </a:cubicBezTo>
                <a:cubicBezTo>
                  <a:pt x="86" y="168"/>
                  <a:pt x="86" y="168"/>
                  <a:pt x="86" y="168"/>
                </a:cubicBezTo>
                <a:cubicBezTo>
                  <a:pt x="10" y="128"/>
                  <a:pt x="10" y="128"/>
                  <a:pt x="10" y="128"/>
                </a:cubicBezTo>
                <a:cubicBezTo>
                  <a:pt x="10" y="127"/>
                  <a:pt x="10" y="127"/>
                  <a:pt x="10" y="127"/>
                </a:cubicBezTo>
                <a:cubicBezTo>
                  <a:pt x="9" y="127"/>
                  <a:pt x="8" y="126"/>
                  <a:pt x="8" y="124"/>
                </a:cubicBezTo>
                <a:cubicBezTo>
                  <a:pt x="8" y="122"/>
                  <a:pt x="9" y="121"/>
                  <a:pt x="10" y="121"/>
                </a:cubicBezTo>
                <a:cubicBezTo>
                  <a:pt x="10" y="120"/>
                  <a:pt x="10" y="120"/>
                  <a:pt x="10" y="120"/>
                </a:cubicBezTo>
                <a:cubicBezTo>
                  <a:pt x="29" y="111"/>
                  <a:pt x="29" y="111"/>
                  <a:pt x="29" y="111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4" y="139"/>
                  <a:pt x="86" y="140"/>
                  <a:pt x="88" y="140"/>
                </a:cubicBezTo>
                <a:cubicBezTo>
                  <a:pt x="90" y="140"/>
                  <a:pt x="92" y="139"/>
                  <a:pt x="94" y="139"/>
                </a:cubicBezTo>
                <a:cubicBezTo>
                  <a:pt x="94" y="139"/>
                  <a:pt x="94" y="139"/>
                  <a:pt x="94" y="139"/>
                </a:cubicBezTo>
                <a:cubicBezTo>
                  <a:pt x="147" y="111"/>
                  <a:pt x="147" y="111"/>
                  <a:pt x="147" y="111"/>
                </a:cubicBezTo>
                <a:lnTo>
                  <a:pt x="166" y="120"/>
                </a:lnTo>
                <a:close/>
                <a:moveTo>
                  <a:pt x="166" y="91"/>
                </a:moveTo>
                <a:cubicBezTo>
                  <a:pt x="166" y="92"/>
                  <a:pt x="166" y="92"/>
                  <a:pt x="166" y="92"/>
                </a:cubicBezTo>
                <a:cubicBezTo>
                  <a:pt x="90" y="132"/>
                  <a:pt x="90" y="132"/>
                  <a:pt x="90" y="132"/>
                </a:cubicBezTo>
                <a:cubicBezTo>
                  <a:pt x="90" y="131"/>
                  <a:pt x="90" y="131"/>
                  <a:pt x="90" y="131"/>
                </a:cubicBezTo>
                <a:cubicBezTo>
                  <a:pt x="89" y="132"/>
                  <a:pt x="89" y="132"/>
                  <a:pt x="88" y="132"/>
                </a:cubicBezTo>
                <a:cubicBezTo>
                  <a:pt x="87" y="132"/>
                  <a:pt x="87" y="132"/>
                  <a:pt x="86" y="131"/>
                </a:cubicBezTo>
                <a:cubicBezTo>
                  <a:pt x="86" y="132"/>
                  <a:pt x="86" y="132"/>
                  <a:pt x="86" y="132"/>
                </a:cubicBezTo>
                <a:cubicBezTo>
                  <a:pt x="10" y="92"/>
                  <a:pt x="10" y="92"/>
                  <a:pt x="10" y="92"/>
                </a:cubicBezTo>
                <a:cubicBezTo>
                  <a:pt x="10" y="91"/>
                  <a:pt x="10" y="91"/>
                  <a:pt x="10" y="91"/>
                </a:cubicBezTo>
                <a:cubicBezTo>
                  <a:pt x="9" y="91"/>
                  <a:pt x="8" y="90"/>
                  <a:pt x="8" y="88"/>
                </a:cubicBezTo>
                <a:cubicBezTo>
                  <a:pt x="8" y="86"/>
                  <a:pt x="9" y="85"/>
                  <a:pt x="10" y="85"/>
                </a:cubicBezTo>
                <a:cubicBezTo>
                  <a:pt x="10" y="84"/>
                  <a:pt x="10" y="84"/>
                  <a:pt x="10" y="84"/>
                </a:cubicBezTo>
                <a:cubicBezTo>
                  <a:pt x="29" y="75"/>
                  <a:pt x="29" y="75"/>
                  <a:pt x="29" y="75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4" y="103"/>
                  <a:pt x="86" y="104"/>
                  <a:pt x="88" y="104"/>
                </a:cubicBezTo>
                <a:cubicBezTo>
                  <a:pt x="90" y="104"/>
                  <a:pt x="92" y="103"/>
                  <a:pt x="94" y="103"/>
                </a:cubicBezTo>
                <a:cubicBezTo>
                  <a:pt x="94" y="103"/>
                  <a:pt x="94" y="103"/>
                  <a:pt x="94" y="103"/>
                </a:cubicBezTo>
                <a:cubicBezTo>
                  <a:pt x="147" y="75"/>
                  <a:pt x="147" y="75"/>
                  <a:pt x="147" y="75"/>
                </a:cubicBezTo>
                <a:cubicBezTo>
                  <a:pt x="166" y="84"/>
                  <a:pt x="166" y="84"/>
                  <a:pt x="166" y="84"/>
                </a:cubicBezTo>
                <a:cubicBezTo>
                  <a:pt x="166" y="85"/>
                  <a:pt x="166" y="85"/>
                  <a:pt x="166" y="85"/>
                </a:cubicBezTo>
                <a:cubicBezTo>
                  <a:pt x="167" y="85"/>
                  <a:pt x="168" y="86"/>
                  <a:pt x="168" y="88"/>
                </a:cubicBezTo>
                <a:cubicBezTo>
                  <a:pt x="168" y="90"/>
                  <a:pt x="167" y="91"/>
                  <a:pt x="166" y="91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8" name="Google Shape;168;p27"/>
          <p:cNvSpPr/>
          <p:nvPr/>
        </p:nvSpPr>
        <p:spPr>
          <a:xfrm>
            <a:off x="674189" y="3685924"/>
            <a:ext cx="391429" cy="356636"/>
          </a:xfrm>
          <a:custGeom>
            <a:avLst/>
            <a:gdLst/>
            <a:ahLst/>
            <a:cxnLst/>
            <a:rect l="l" t="t" r="r" b="b"/>
            <a:pathLst>
              <a:path w="176" h="160" extrusionOk="0">
                <a:moveTo>
                  <a:pt x="88" y="0"/>
                </a:moveTo>
                <a:cubicBezTo>
                  <a:pt x="39" y="0"/>
                  <a:pt x="0" y="36"/>
                  <a:pt x="0" y="80"/>
                </a:cubicBezTo>
                <a:cubicBezTo>
                  <a:pt x="0" y="124"/>
                  <a:pt x="39" y="160"/>
                  <a:pt x="88" y="160"/>
                </a:cubicBezTo>
                <a:cubicBezTo>
                  <a:pt x="137" y="160"/>
                  <a:pt x="176" y="124"/>
                  <a:pt x="176" y="80"/>
                </a:cubicBezTo>
                <a:cubicBezTo>
                  <a:pt x="176" y="36"/>
                  <a:pt x="137" y="0"/>
                  <a:pt x="88" y="0"/>
                </a:cubicBezTo>
                <a:moveTo>
                  <a:pt x="88" y="152"/>
                </a:moveTo>
                <a:cubicBezTo>
                  <a:pt x="60" y="152"/>
                  <a:pt x="36" y="139"/>
                  <a:pt x="21" y="120"/>
                </a:cubicBezTo>
                <a:cubicBezTo>
                  <a:pt x="81" y="120"/>
                  <a:pt x="81" y="120"/>
                  <a:pt x="81" y="120"/>
                </a:cubicBezTo>
                <a:cubicBezTo>
                  <a:pt x="85" y="128"/>
                  <a:pt x="100" y="140"/>
                  <a:pt x="110" y="140"/>
                </a:cubicBezTo>
                <a:cubicBezTo>
                  <a:pt x="122" y="140"/>
                  <a:pt x="132" y="132"/>
                  <a:pt x="132" y="116"/>
                </a:cubicBezTo>
                <a:cubicBezTo>
                  <a:pt x="132" y="100"/>
                  <a:pt x="122" y="92"/>
                  <a:pt x="110" y="92"/>
                </a:cubicBezTo>
                <a:cubicBezTo>
                  <a:pt x="100" y="92"/>
                  <a:pt x="85" y="104"/>
                  <a:pt x="81" y="112"/>
                </a:cubicBezTo>
                <a:cubicBezTo>
                  <a:pt x="16" y="112"/>
                  <a:pt x="16" y="112"/>
                  <a:pt x="16" y="112"/>
                </a:cubicBezTo>
                <a:cubicBezTo>
                  <a:pt x="11" y="102"/>
                  <a:pt x="8" y="92"/>
                  <a:pt x="8" y="80"/>
                </a:cubicBezTo>
                <a:cubicBezTo>
                  <a:pt x="8" y="68"/>
                  <a:pt x="11" y="58"/>
                  <a:pt x="16" y="48"/>
                </a:cubicBezTo>
                <a:cubicBezTo>
                  <a:pt x="81" y="48"/>
                  <a:pt x="81" y="48"/>
                  <a:pt x="81" y="48"/>
                </a:cubicBezTo>
                <a:cubicBezTo>
                  <a:pt x="85" y="56"/>
                  <a:pt x="100" y="68"/>
                  <a:pt x="110" y="68"/>
                </a:cubicBezTo>
                <a:cubicBezTo>
                  <a:pt x="122" y="68"/>
                  <a:pt x="132" y="60"/>
                  <a:pt x="132" y="44"/>
                </a:cubicBezTo>
                <a:cubicBezTo>
                  <a:pt x="132" y="28"/>
                  <a:pt x="122" y="20"/>
                  <a:pt x="110" y="20"/>
                </a:cubicBezTo>
                <a:cubicBezTo>
                  <a:pt x="100" y="20"/>
                  <a:pt x="85" y="32"/>
                  <a:pt x="81" y="40"/>
                </a:cubicBezTo>
                <a:cubicBezTo>
                  <a:pt x="21" y="40"/>
                  <a:pt x="21" y="40"/>
                  <a:pt x="21" y="40"/>
                </a:cubicBezTo>
                <a:cubicBezTo>
                  <a:pt x="36" y="21"/>
                  <a:pt x="60" y="8"/>
                  <a:pt x="88" y="8"/>
                </a:cubicBezTo>
                <a:cubicBezTo>
                  <a:pt x="131" y="8"/>
                  <a:pt x="165" y="38"/>
                  <a:pt x="168" y="76"/>
                </a:cubicBezTo>
                <a:cubicBezTo>
                  <a:pt x="87" y="76"/>
                  <a:pt x="87" y="76"/>
                  <a:pt x="87" y="76"/>
                </a:cubicBezTo>
                <a:cubicBezTo>
                  <a:pt x="83" y="68"/>
                  <a:pt x="68" y="56"/>
                  <a:pt x="58" y="56"/>
                </a:cubicBezTo>
                <a:cubicBezTo>
                  <a:pt x="46" y="56"/>
                  <a:pt x="36" y="64"/>
                  <a:pt x="36" y="80"/>
                </a:cubicBezTo>
                <a:cubicBezTo>
                  <a:pt x="36" y="96"/>
                  <a:pt x="46" y="104"/>
                  <a:pt x="58" y="104"/>
                </a:cubicBezTo>
                <a:cubicBezTo>
                  <a:pt x="68" y="104"/>
                  <a:pt x="83" y="92"/>
                  <a:pt x="87" y="84"/>
                </a:cubicBezTo>
                <a:cubicBezTo>
                  <a:pt x="168" y="84"/>
                  <a:pt x="168" y="84"/>
                  <a:pt x="168" y="84"/>
                </a:cubicBezTo>
                <a:cubicBezTo>
                  <a:pt x="165" y="122"/>
                  <a:pt x="131" y="152"/>
                  <a:pt x="88" y="152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9" name="Google Shape;169;p27"/>
          <p:cNvSpPr/>
          <p:nvPr/>
        </p:nvSpPr>
        <p:spPr>
          <a:xfrm>
            <a:off x="718632" y="5551980"/>
            <a:ext cx="399081" cy="337026"/>
          </a:xfrm>
          <a:custGeom>
            <a:avLst/>
            <a:gdLst/>
            <a:ahLst/>
            <a:cxnLst/>
            <a:rect l="l" t="t" r="r" b="b"/>
            <a:pathLst>
              <a:path w="176" h="144" extrusionOk="0">
                <a:moveTo>
                  <a:pt x="60" y="32"/>
                </a:moveTo>
                <a:cubicBezTo>
                  <a:pt x="116" y="32"/>
                  <a:pt x="116" y="32"/>
                  <a:pt x="116" y="32"/>
                </a:cubicBezTo>
                <a:cubicBezTo>
                  <a:pt x="118" y="32"/>
                  <a:pt x="120" y="30"/>
                  <a:pt x="120" y="28"/>
                </a:cubicBezTo>
                <a:cubicBezTo>
                  <a:pt x="120" y="26"/>
                  <a:pt x="118" y="24"/>
                  <a:pt x="116" y="24"/>
                </a:cubicBezTo>
                <a:cubicBezTo>
                  <a:pt x="60" y="24"/>
                  <a:pt x="60" y="24"/>
                  <a:pt x="60" y="24"/>
                </a:cubicBezTo>
                <a:cubicBezTo>
                  <a:pt x="58" y="24"/>
                  <a:pt x="56" y="26"/>
                  <a:pt x="56" y="28"/>
                </a:cubicBezTo>
                <a:cubicBezTo>
                  <a:pt x="56" y="30"/>
                  <a:pt x="58" y="32"/>
                  <a:pt x="60" y="32"/>
                </a:cubicBezTo>
                <a:moveTo>
                  <a:pt x="52" y="48"/>
                </a:moveTo>
                <a:cubicBezTo>
                  <a:pt x="124" y="48"/>
                  <a:pt x="124" y="48"/>
                  <a:pt x="124" y="48"/>
                </a:cubicBezTo>
                <a:cubicBezTo>
                  <a:pt x="126" y="48"/>
                  <a:pt x="128" y="46"/>
                  <a:pt x="128" y="44"/>
                </a:cubicBezTo>
                <a:cubicBezTo>
                  <a:pt x="128" y="42"/>
                  <a:pt x="126" y="40"/>
                  <a:pt x="124" y="40"/>
                </a:cubicBezTo>
                <a:cubicBezTo>
                  <a:pt x="52" y="40"/>
                  <a:pt x="52" y="40"/>
                  <a:pt x="52" y="40"/>
                </a:cubicBezTo>
                <a:cubicBezTo>
                  <a:pt x="50" y="40"/>
                  <a:pt x="48" y="42"/>
                  <a:pt x="48" y="44"/>
                </a:cubicBezTo>
                <a:cubicBezTo>
                  <a:pt x="48" y="46"/>
                  <a:pt x="50" y="48"/>
                  <a:pt x="52" y="48"/>
                </a:cubicBezTo>
                <a:moveTo>
                  <a:pt x="136" y="60"/>
                </a:moveTo>
                <a:cubicBezTo>
                  <a:pt x="136" y="58"/>
                  <a:pt x="134" y="56"/>
                  <a:pt x="132" y="56"/>
                </a:cubicBezTo>
                <a:cubicBezTo>
                  <a:pt x="44" y="56"/>
                  <a:pt x="44" y="56"/>
                  <a:pt x="44" y="56"/>
                </a:cubicBezTo>
                <a:cubicBezTo>
                  <a:pt x="42" y="56"/>
                  <a:pt x="40" y="58"/>
                  <a:pt x="40" y="60"/>
                </a:cubicBezTo>
                <a:cubicBezTo>
                  <a:pt x="40" y="62"/>
                  <a:pt x="42" y="64"/>
                  <a:pt x="44" y="64"/>
                </a:cubicBezTo>
                <a:cubicBezTo>
                  <a:pt x="132" y="64"/>
                  <a:pt x="132" y="64"/>
                  <a:pt x="132" y="64"/>
                </a:cubicBezTo>
                <a:cubicBezTo>
                  <a:pt x="134" y="64"/>
                  <a:pt x="136" y="62"/>
                  <a:pt x="136" y="60"/>
                </a:cubicBezTo>
                <a:moveTo>
                  <a:pt x="176" y="82"/>
                </a:moveTo>
                <a:cubicBezTo>
                  <a:pt x="176" y="82"/>
                  <a:pt x="176" y="82"/>
                  <a:pt x="176" y="8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5" y="1"/>
                  <a:pt x="134" y="0"/>
                  <a:pt x="132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42" y="0"/>
                  <a:pt x="41" y="1"/>
                  <a:pt x="40" y="2"/>
                </a:cubicBezTo>
                <a:cubicBezTo>
                  <a:pt x="40" y="2"/>
                  <a:pt x="40" y="2"/>
                  <a:pt x="40" y="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3"/>
                  <a:pt x="0" y="83"/>
                  <a:pt x="0" y="84"/>
                </a:cubicBezTo>
                <a:cubicBezTo>
                  <a:pt x="0" y="140"/>
                  <a:pt x="0" y="140"/>
                  <a:pt x="0" y="140"/>
                </a:cubicBezTo>
                <a:cubicBezTo>
                  <a:pt x="0" y="142"/>
                  <a:pt x="2" y="144"/>
                  <a:pt x="4" y="144"/>
                </a:cubicBezTo>
                <a:cubicBezTo>
                  <a:pt x="172" y="144"/>
                  <a:pt x="172" y="144"/>
                  <a:pt x="172" y="144"/>
                </a:cubicBezTo>
                <a:cubicBezTo>
                  <a:pt x="174" y="144"/>
                  <a:pt x="176" y="142"/>
                  <a:pt x="176" y="140"/>
                </a:cubicBezTo>
                <a:cubicBezTo>
                  <a:pt x="176" y="84"/>
                  <a:pt x="176" y="84"/>
                  <a:pt x="176" y="84"/>
                </a:cubicBezTo>
                <a:cubicBezTo>
                  <a:pt x="176" y="83"/>
                  <a:pt x="176" y="83"/>
                  <a:pt x="176" y="82"/>
                </a:cubicBezTo>
                <a:moveTo>
                  <a:pt x="46" y="8"/>
                </a:moveTo>
                <a:cubicBezTo>
                  <a:pt x="130" y="8"/>
                  <a:pt x="130" y="8"/>
                  <a:pt x="130" y="8"/>
                </a:cubicBezTo>
                <a:cubicBezTo>
                  <a:pt x="166" y="80"/>
                  <a:pt x="166" y="80"/>
                  <a:pt x="166" y="80"/>
                </a:cubicBezTo>
                <a:cubicBezTo>
                  <a:pt x="116" y="80"/>
                  <a:pt x="116" y="80"/>
                  <a:pt x="116" y="80"/>
                </a:cubicBezTo>
                <a:cubicBezTo>
                  <a:pt x="114" y="80"/>
                  <a:pt x="112" y="82"/>
                  <a:pt x="112" y="84"/>
                </a:cubicBezTo>
                <a:cubicBezTo>
                  <a:pt x="112" y="97"/>
                  <a:pt x="101" y="108"/>
                  <a:pt x="88" y="108"/>
                </a:cubicBezTo>
                <a:cubicBezTo>
                  <a:pt x="75" y="108"/>
                  <a:pt x="64" y="97"/>
                  <a:pt x="64" y="84"/>
                </a:cubicBezTo>
                <a:cubicBezTo>
                  <a:pt x="64" y="82"/>
                  <a:pt x="62" y="80"/>
                  <a:pt x="60" y="80"/>
                </a:cubicBezTo>
                <a:cubicBezTo>
                  <a:pt x="10" y="80"/>
                  <a:pt x="10" y="80"/>
                  <a:pt x="10" y="80"/>
                </a:cubicBezTo>
                <a:lnTo>
                  <a:pt x="46" y="8"/>
                </a:lnTo>
                <a:close/>
                <a:moveTo>
                  <a:pt x="168" y="136"/>
                </a:moveTo>
                <a:cubicBezTo>
                  <a:pt x="8" y="136"/>
                  <a:pt x="8" y="136"/>
                  <a:pt x="8" y="136"/>
                </a:cubicBezTo>
                <a:cubicBezTo>
                  <a:pt x="8" y="88"/>
                  <a:pt x="8" y="88"/>
                  <a:pt x="8" y="88"/>
                </a:cubicBezTo>
                <a:cubicBezTo>
                  <a:pt x="56" y="88"/>
                  <a:pt x="56" y="88"/>
                  <a:pt x="56" y="88"/>
                </a:cubicBezTo>
                <a:cubicBezTo>
                  <a:pt x="58" y="104"/>
                  <a:pt x="72" y="116"/>
                  <a:pt x="88" y="116"/>
                </a:cubicBezTo>
                <a:cubicBezTo>
                  <a:pt x="104" y="116"/>
                  <a:pt x="118" y="104"/>
                  <a:pt x="120" y="88"/>
                </a:cubicBezTo>
                <a:cubicBezTo>
                  <a:pt x="168" y="88"/>
                  <a:pt x="168" y="88"/>
                  <a:pt x="168" y="88"/>
                </a:cubicBezTo>
                <a:lnTo>
                  <a:pt x="168" y="136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0" name="Google Shape;170;p27"/>
          <p:cNvSpPr txBox="1"/>
          <p:nvPr/>
        </p:nvSpPr>
        <p:spPr>
          <a:xfrm>
            <a:off x="799394" y="339334"/>
            <a:ext cx="6206955" cy="471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pPr lvl="0"/>
            <a:r>
              <a:rPr lang="ru-RU" sz="1197" dirty="0" smtClean="0">
                <a:solidFill>
                  <a:schemeClr val="bg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2.10 Итоги Семестра</a:t>
            </a:r>
            <a:endParaRPr lang="ru-RU" sz="1197" dirty="0">
              <a:solidFill>
                <a:schemeClr val="bg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</p:spTree>
    <p:extLst>
      <p:ext uri="{BB962C8B-B14F-4D97-AF65-F5344CB8AC3E}">
        <p14:creationId xmlns:p14="http://schemas.microsoft.com/office/powerpoint/2010/main" val="1713443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0000500000000000000" pitchFamily="2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8565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7432" y="607920"/>
            <a:ext cx="7427168" cy="6030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246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20B0604020202020204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20B0604020202020204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20B0604020202020204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8565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</p:txBody>
      </p:sp>
      <p:sp>
        <p:nvSpPr>
          <p:cNvPr id="6" name="Нижний колонтитул 6"/>
          <p:cNvSpPr txBox="1">
            <a:spLocks/>
          </p:cNvSpPr>
          <p:nvPr/>
        </p:nvSpPr>
        <p:spPr>
          <a:xfrm>
            <a:off x="3269713" y="676774"/>
            <a:ext cx="7180730" cy="48491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ru-RU" sz="3200" b="1" dirty="0" smtClean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Линейные Модели</a:t>
            </a:r>
            <a:endParaRPr lang="en-US" sz="3200" b="1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A49619E-D2EE-4455-989B-81F07773B58A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725235" y="1471799"/>
            <a:ext cx="4988560" cy="2635679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BB3223C-A144-42AF-B0F5-70541CC075ED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725235" y="4112402"/>
            <a:ext cx="4988560" cy="263567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43826751-A7B0-4302-8C5E-08F4890B5C86}"/>
                  </a:ext>
                </a:extLst>
              </p:cNvPr>
              <p:cNvSpPr/>
              <p:nvPr/>
            </p:nvSpPr>
            <p:spPr>
              <a:xfrm>
                <a:off x="1199456" y="1268760"/>
                <a:ext cx="3440044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36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accPr>
                        <m:e>
                          <m:r>
                            <a:rPr lang="en-US" sz="36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𝒚</m:t>
                          </m:r>
                        </m:e>
                      </m:acc>
                      <m:r>
                        <a:rPr lang="en-US" sz="3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0</m:t>
                          </m:r>
                        </m:sub>
                      </m:sSub>
                      <m:r>
                        <a:rPr lang="en-US" sz="3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r>
                        <a:rPr lang="en-US" sz="3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𝑋</m:t>
                      </m:r>
                      <m:r>
                        <a:rPr lang="en-US" sz="3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∗</m:t>
                      </m:r>
                      <m:sSup>
                        <m:sSupPr>
                          <m:ctrlP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pPr>
                        <m:e>
                          <m:r>
                            <a:rPr lang="en-US" sz="36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𝒃</m:t>
                          </m:r>
                        </m:e>
                        <m:sup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ru-RU" sz="3600" i="1" dirty="0">
                  <a:solidFill>
                    <a:schemeClr val="bg1"/>
                  </a:solidFill>
                  <a:latin typeface="Montserrat" panose="020B0604020202020204" charset="-52"/>
                  <a:ea typeface="Verdana" panose="020B0604030504040204" pitchFamily="34" charset="0"/>
                </a:endParaRPr>
              </a:p>
            </p:txBody>
          </p:sp>
        </mc:Choice>
        <mc:Fallback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43826751-A7B0-4302-8C5E-08F4890B5C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9456" y="1268760"/>
                <a:ext cx="3440044" cy="6463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94F8259E-0320-4987-9EC8-7A203400CB02}"/>
                  </a:ext>
                </a:extLst>
              </p:cNvPr>
              <p:cNvSpPr/>
              <p:nvPr/>
            </p:nvSpPr>
            <p:spPr>
              <a:xfrm>
                <a:off x="479376" y="2204864"/>
                <a:ext cx="5170774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𝒃</m:t>
                    </m:r>
                    <m:sSup>
                      <m:sSupPr>
                        <m:ctrlP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sz="2800" dirty="0">
                            <a:solidFill>
                              <a:schemeClr val="bg1"/>
                            </a:solidFill>
                            <a:latin typeface="Montserrat" panose="020B0604020202020204" charset="-52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l-GR" sz="2800" dirty="0">
                            <a:solidFill>
                              <a:schemeClr val="bg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ϵ</m:t>
                        </m:r>
                        <m:r>
                          <m:rPr>
                            <m:nor/>
                          </m:rPr>
                          <a:rPr lang="en-US" sz="2800" b="1" dirty="0">
                            <a:solidFill>
                              <a:schemeClr val="bg1"/>
                            </a:solidFill>
                            <a:latin typeface="Montserrat" panose="020B0604020202020204" charset="-52"/>
                            <a:cs typeface="Times New Roman" panose="020206030504050203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×</m:t>
                        </m:r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</m:sup>
                    </m:sSup>
                  </m:oMath>
                </a14:m>
                <a:r>
                  <a:rPr lang="en-US" sz="2400" dirty="0">
                    <a:latin typeface="Montserrat" panose="020B0604020202020204" charset="-52"/>
                  </a:rPr>
                  <a:t> </a:t>
                </a:r>
                <a:r>
                  <a:rPr lang="en-US" sz="32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</a:rPr>
                  <a:t>- </a:t>
                </a:r>
                <a:r>
                  <a:rPr lang="ru-RU" sz="32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</a:rPr>
                  <a:t>веса признаков</a:t>
                </a:r>
              </a:p>
            </p:txBody>
          </p:sp>
        </mc:Choice>
        <mc:Fallback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94F8259E-0320-4987-9EC8-7A203400CB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376" y="2204864"/>
                <a:ext cx="5170774" cy="584775"/>
              </a:xfrm>
              <a:prstGeom prst="rect">
                <a:avLst/>
              </a:prstGeom>
              <a:blipFill>
                <a:blip r:embed="rId7"/>
                <a:stretch>
                  <a:fillRect t="-12500" r="-2241" b="-3437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9EFEE919-76E3-4896-B6B7-98E17CE1F564}"/>
                  </a:ext>
                </a:extLst>
              </p:cNvPr>
              <p:cNvSpPr/>
              <p:nvPr/>
            </p:nvSpPr>
            <p:spPr>
              <a:xfrm>
                <a:off x="479376" y="2924944"/>
                <a:ext cx="6403741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𝑏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sz="2800" dirty="0">
                            <a:solidFill>
                              <a:schemeClr val="bg1"/>
                            </a:solidFill>
                            <a:latin typeface="Montserrat" panose="020B0604020202020204" charset="-52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l-GR" sz="2800" dirty="0">
                            <a:solidFill>
                              <a:schemeClr val="bg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ϵ</m:t>
                        </m:r>
                        <m:r>
                          <m:rPr>
                            <m:nor/>
                          </m:rPr>
                          <a:rPr lang="en-US" sz="2800" b="1" dirty="0">
                            <a:solidFill>
                              <a:schemeClr val="bg1"/>
                            </a:solidFill>
                            <a:latin typeface="Montserrat" panose="020B0604020202020204" charset="-52"/>
                            <a:cs typeface="Times New Roman" panose="020206030504050203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×</m:t>
                        </m:r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sz="2400" dirty="0">
                    <a:latin typeface="Montserrat" panose="020B0604020202020204" charset="-52"/>
                  </a:rPr>
                  <a:t> </a:t>
                </a:r>
                <a:r>
                  <a:rPr lang="en-US" sz="32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</a:rPr>
                  <a:t>- </a:t>
                </a:r>
                <a:r>
                  <a:rPr lang="ru-RU" sz="32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</a:rPr>
                  <a:t>смещение</a:t>
                </a:r>
                <a:r>
                  <a:rPr lang="en-US" sz="32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</a:rPr>
                  <a:t> (</a:t>
                </a:r>
                <a:r>
                  <a:rPr lang="es-ES" sz="3200" dirty="0">
                    <a:solidFill>
                      <a:srgbClr val="D4D4D4"/>
                    </a:solidFill>
                    <a:latin typeface="Montserrat" panose="020B0604020202020204" charset="-52"/>
                  </a:rPr>
                  <a:t>intercept</a:t>
                </a:r>
                <a:r>
                  <a:rPr lang="en-US" sz="32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</a:rPr>
                  <a:t>)</a:t>
                </a:r>
                <a:endParaRPr lang="ru-RU" sz="3200" dirty="0">
                  <a:solidFill>
                    <a:schemeClr val="bg1"/>
                  </a:solidFill>
                  <a:latin typeface="Montserrat" panose="020B0604020202020204" charset="-52"/>
                  <a:ea typeface="Verdana" panose="020B0604030504040204" pitchFamily="34" charset="0"/>
                </a:endParaRPr>
              </a:p>
            </p:txBody>
          </p:sp>
        </mc:Choice>
        <mc:Fallback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9EFEE919-76E3-4896-B6B7-98E17CE1F5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376" y="2924944"/>
                <a:ext cx="6403741" cy="584775"/>
              </a:xfrm>
              <a:prstGeom prst="rect">
                <a:avLst/>
              </a:prstGeom>
              <a:blipFill>
                <a:blip r:embed="rId8"/>
                <a:stretch>
                  <a:fillRect t="-12500" r="-1429" b="-3437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838D8CDE-9AE9-4DE1-894E-7E6E1904DD58}"/>
                  </a:ext>
                </a:extLst>
              </p:cNvPr>
              <p:cNvSpPr/>
              <p:nvPr/>
            </p:nvSpPr>
            <p:spPr>
              <a:xfrm>
                <a:off x="983432" y="3717032"/>
                <a:ext cx="4123052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3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accPr>
                        <m:e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𝑦</m:t>
                          </m:r>
                        </m:e>
                      </m:acc>
                      <m:r>
                        <a:rPr lang="en-US" sz="3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r>
                        <a:rPr lang="en-US" sz="3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+</m:t>
                          </m:r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𝑋</m:t>
                          </m:r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∗</m:t>
                          </m:r>
                          <m:sSup>
                            <m:sSupPr>
                              <m:ctrlPr>
                                <a:rPr lang="en-US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36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𝒃</m:t>
                              </m:r>
                            </m:e>
                            <m:sup>
                              <m:r>
                                <a:rPr lang="en-US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𝑇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ru-RU" sz="3600" i="1" dirty="0">
                  <a:solidFill>
                    <a:schemeClr val="bg1"/>
                  </a:solidFill>
                  <a:latin typeface="Montserrat" panose="020B0604020202020204" charset="-52"/>
                  <a:ea typeface="Verdana" panose="020B0604030504040204" pitchFamily="34" charset="0"/>
                </a:endParaRPr>
              </a:p>
            </p:txBody>
          </p:sp>
        </mc:Choice>
        <mc:Fallback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838D8CDE-9AE9-4DE1-894E-7E6E1904DD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432" y="3717032"/>
                <a:ext cx="4123052" cy="64633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2D9CFDC2-D7E9-4BB4-BAD9-D88E6BF9F4B1}"/>
                  </a:ext>
                </a:extLst>
              </p:cNvPr>
              <p:cNvSpPr/>
              <p:nvPr/>
            </p:nvSpPr>
            <p:spPr>
              <a:xfrm>
                <a:off x="1631504" y="4797152"/>
                <a:ext cx="3198051" cy="126618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ru-RU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2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ru-RU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ru-RU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ru-RU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ru-RU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2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Sup>
                                  <m:sSubSupPr>
                                    <m:ctrlPr>
                                      <a:rPr lang="ru-RU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r>
                                  <a:rPr lang="ru-RU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ru-RU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  <m:sup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mr>
                          </m:m>
                          <m:r>
                            <a:rPr lang="ru-RU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…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2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ru-RU" sz="240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r>
                                  <a:rPr lang="ru-RU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ru-RU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  <m:sup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sz="2400" dirty="0">
                  <a:solidFill>
                    <a:schemeClr val="bg1"/>
                  </a:solidFill>
                  <a:latin typeface="Montserrat" panose="020B0604020202020204" charset="-52"/>
                </a:endParaRPr>
              </a:p>
            </p:txBody>
          </p:sp>
        </mc:Choice>
        <mc:Fallback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2D9CFDC2-D7E9-4BB4-BAD9-D88E6BF9F4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1504" y="4797152"/>
                <a:ext cx="3198051" cy="126618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61701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0000500000000000000" pitchFamily="2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8565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7" name="Нижний колонтитул 6"/>
          <p:cNvSpPr txBox="1">
            <a:spLocks/>
          </p:cNvSpPr>
          <p:nvPr/>
        </p:nvSpPr>
        <p:spPr>
          <a:xfrm>
            <a:off x="3080172" y="716244"/>
            <a:ext cx="7180730" cy="48491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ru-RU" sz="3200" b="1" dirty="0" smtClean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Метрические</a:t>
            </a:r>
            <a:r>
              <a:rPr lang="ru-RU" sz="2400" b="1" dirty="0" smtClean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 </a:t>
            </a:r>
            <a:r>
              <a:rPr lang="ru-RU" sz="3200" b="1" dirty="0" smtClean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Модели</a:t>
            </a:r>
            <a:endParaRPr lang="ru-RU" sz="3200" b="1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181B6284-9B29-40F9-BCAE-5B68C752F848}"/>
              </a:ext>
            </a:extLst>
          </p:cNvPr>
          <p:cNvSpPr/>
          <p:nvPr/>
        </p:nvSpPr>
        <p:spPr>
          <a:xfrm>
            <a:off x="283862" y="1533126"/>
            <a:ext cx="671121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Для новых точек, учитывая набор обучающих данных, найдите самый популярный класс / среднее значение  среди k ближайших точек.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00E0A4A-1EDB-466C-90C1-3BBB2067A9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9838" y="3493890"/>
            <a:ext cx="3672408" cy="2948376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611A722A-1C90-4E77-81A2-7C0A162762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53154" y="1700808"/>
            <a:ext cx="4118815" cy="2259523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45C8F73C-BA61-4245-AEBA-F573745F74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53154" y="4218659"/>
            <a:ext cx="4118815" cy="2259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284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0000500000000000000" pitchFamily="2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8565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 txBox="1">
            <a:spLocks/>
          </p:cNvSpPr>
          <p:nvPr/>
        </p:nvSpPr>
        <p:spPr>
          <a:xfrm>
            <a:off x="3179055" y="477114"/>
            <a:ext cx="7180730" cy="48491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ru-RU" sz="3200" b="1" dirty="0" smtClean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Вероятностные Модели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111BDA37-B439-4514-8099-7B578923314D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895348" y="963266"/>
            <a:ext cx="4224984" cy="223224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57312CF9-4C3D-42C8-A617-9C100A81EBF6}"/>
                  </a:ext>
                </a:extLst>
              </p:cNvPr>
              <p:cNvSpPr/>
              <p:nvPr/>
            </p:nvSpPr>
            <p:spPr>
              <a:xfrm>
                <a:off x="918684" y="963266"/>
                <a:ext cx="5940152" cy="126855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ru-RU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ru-RU" sz="2800" b="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ru-RU" sz="2800" b="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∣</m:t>
                      </m:r>
                      <m:sSub>
                        <m:sSubPr>
                          <m:ctrlPr>
                            <a:rPr lang="ru-RU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800" b="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ru-RU" sz="2800" b="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ru-RU" sz="2800" b="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ru-RU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800" b="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ru-RU" sz="2800" b="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)∝</m:t>
                      </m:r>
                      <m:r>
                        <a:rPr lang="ru-RU" sz="2800" b="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ru-RU" sz="2800" b="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ru-RU" sz="2800" b="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ru-RU" sz="2800" b="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nary>
                        <m:naryPr>
                          <m:chr m:val="∏"/>
                          <m:limLoc m:val="undOvr"/>
                          <m:grow m:val="on"/>
                          <m:ctrlPr>
                            <a:rPr lang="ru-RU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ru-RU" sz="2800" b="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ru-RU" sz="2800" b="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  <m:e>
                          <m:d>
                            <m:dPr>
                              <m:begChr m:val=""/>
                              <m:ctrlPr>
                                <a:rPr lang="ru-RU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sz="2800" b="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ru-RU" sz="2800" b="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ru-RU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800" b="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ru-RU" sz="2800" b="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ru-RU" sz="2800" b="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∣</m:t>
                              </m:r>
                              <m:r>
                                <a:rPr lang="ru-RU" sz="2800" b="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ru-RU" sz="2800" i="1" dirty="0">
                  <a:solidFill>
                    <a:schemeClr val="bg1"/>
                  </a:solidFill>
                  <a:latin typeface="Montserrat" panose="00000500000000000000" pitchFamily="2" charset="-52"/>
                </a:endParaRPr>
              </a:p>
            </p:txBody>
          </p:sp>
        </mc:Choice>
        <mc:Fallback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57312CF9-4C3D-42C8-A617-9C100A81EB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684" y="963266"/>
                <a:ext cx="5940152" cy="126855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3763ED3D-0B66-4B76-8DA7-774E589519DF}"/>
                  </a:ext>
                </a:extLst>
              </p:cNvPr>
              <p:cNvSpPr/>
              <p:nvPr/>
            </p:nvSpPr>
            <p:spPr>
              <a:xfrm>
                <a:off x="918684" y="2259410"/>
                <a:ext cx="5516880" cy="12228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ru-RU" sz="28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ru-RU" sz="28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ru-RU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ru-RU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ru-RU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∣</m:t>
                    </m:r>
                    <m:r>
                      <a:rPr lang="ru-RU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ru-RU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)=</m:t>
                    </m:r>
                    <m:f>
                      <m:fPr>
                        <m:ctrlPr>
                          <a:rPr lang="ru-RU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ru-RU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ru-RU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ru-RU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  <m:sSubSup>
                              <m:sSubSupPr>
                                <m:ctrlPr>
                                  <a:rPr lang="ru-RU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ru-RU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ru-RU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ru-RU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rad>
                      </m:den>
                    </m:f>
                    <m:r>
                      <m:rPr>
                        <m:sty m:val="p"/>
                      </m:rPr>
                      <a:rPr lang="ru-RU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exp</m:t>
                    </m:r>
                    <m:r>
                      <a:rPr lang="ru-RU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(−</m:t>
                    </m:r>
                    <m:f>
                      <m:fPr>
                        <m:ctrlPr>
                          <a:rPr lang="ru-RU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ru-RU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ru-RU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ru-RU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ru-RU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ru-RU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ru-RU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ru-RU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ru-RU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ru-RU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sSubSup>
                          <m:sSubSupPr>
                            <m:ctrlPr>
                              <a:rPr lang="ru-RU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ru-RU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ru-RU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ru-RU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den>
                    </m:f>
                  </m:oMath>
                </a14:m>
                <a:r>
                  <a:rPr lang="ru-RU" sz="2800" dirty="0">
                    <a:solidFill>
                      <a:schemeClr val="bg1"/>
                    </a:solidFill>
                    <a:latin typeface="Montserrat" panose="00000500000000000000" pitchFamily="2" charset="-52"/>
                  </a:rPr>
                  <a:t>)</a:t>
                </a:r>
              </a:p>
            </p:txBody>
          </p:sp>
        </mc:Choice>
        <mc:Fallback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3763ED3D-0B66-4B76-8DA7-774E589519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684" y="2259410"/>
                <a:ext cx="5516880" cy="12228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Рисунок 15"/>
          <p:cNvPicPr>
            <a:picLocks noChangeAspect="1"/>
          </p:cNvPicPr>
          <p:nvPr/>
        </p:nvPicPr>
        <p:blipFill>
          <a:blip r:embed="rId7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34708" y="4680298"/>
            <a:ext cx="4088694" cy="2160240"/>
          </a:xfrm>
          <a:prstGeom prst="rect">
            <a:avLst/>
          </a:prstGeom>
        </p:spPr>
      </p:pic>
      <p:pic>
        <p:nvPicPr>
          <p:cNvPr id="17" name="Рисунок 16"/>
          <p:cNvPicPr>
            <a:picLocks noChangeAspect="1"/>
          </p:cNvPicPr>
          <p:nvPr/>
        </p:nvPicPr>
        <p:blipFill>
          <a:blip r:embed="rId8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31252" y="4625972"/>
            <a:ext cx="4191517" cy="221456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F08BE7A1-1E50-4CB1-B54B-2234820FC1DE}"/>
                  </a:ext>
                </a:extLst>
              </p:cNvPr>
              <p:cNvSpPr/>
              <p:nvPr/>
            </p:nvSpPr>
            <p:spPr>
              <a:xfrm>
                <a:off x="1062700" y="3483546"/>
                <a:ext cx="9937104" cy="99065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)= </m:t>
                      </m:r>
                      <m:f>
                        <m:fPr>
                          <m:ctrlPr>
                            <a:rPr lang="ru-RU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ru-RU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ru-RU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ru-RU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</m:d>
                            </m:e>
                            <m:sup>
                              <m:f>
                                <m:fPr>
                                  <m:type m:val="lin"/>
                                  <m:ctrlPr>
                                    <a:rPr lang="ru-RU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num>
                                <m:den>
                                  <m:r>
                                    <a:rPr lang="ru-RU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  <m:sSup>
                            <m:sSupPr>
                              <m:ctrlPr>
                                <a:rPr lang="ru-RU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ru-RU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ru-RU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ru-RU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Σ</m:t>
                                      </m:r>
                                    </m:e>
                                    <m:sub>
                                      <m:r>
                                        <a:rPr lang="ru-RU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f>
                                <m:fPr>
                                  <m:type m:val="lin"/>
                                  <m:ctrlPr>
                                    <a:rPr lang="ru-RU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ru-RU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ru-RU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</m:den>
                      </m:f>
                      <m:r>
                        <m:rPr>
                          <m:sty m:val="p"/>
                        </m:rPr>
                        <a:rPr lang="ru-RU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ru-RU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ru-RU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ru-RU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Sup>
                        <m:sSubSupPr>
                          <m:ctrlPr>
                            <a:rPr lang="ru-RU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ctrlPr>
                                <a:rPr lang="ru-RU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ru-RU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ru-RU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ru-RU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  <m:r>
                            <m:rPr>
                              <m:sty m:val="p"/>
                            </m:rPr>
                            <a:rPr lang="ru-RU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ru-RU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ru-RU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sSup>
                        <m:sSupPr>
                          <m:ctrlPr>
                            <a:rPr lang="ru-RU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ru-RU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ru-RU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ru-RU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ru-RU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800" i="1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F08BE7A1-1E50-4CB1-B54B-2234820FC1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2700" y="3483546"/>
                <a:ext cx="9937104" cy="99065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63042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18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0000500000000000000" pitchFamily="2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8565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6" name="Нижний колонтитул 6"/>
          <p:cNvSpPr txBox="1">
            <a:spLocks/>
          </p:cNvSpPr>
          <p:nvPr/>
        </p:nvSpPr>
        <p:spPr>
          <a:xfrm>
            <a:off x="3231785" y="528324"/>
            <a:ext cx="7180730" cy="48491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ru-RU" sz="3200" b="1" smtClean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Метод Опорных Векторов</a:t>
            </a:r>
            <a:endParaRPr lang="ru-RU" sz="3200" spc="-1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1781F4A8-EBD9-4A19-A015-D525604F9921}"/>
                  </a:ext>
                </a:extLst>
              </p:cNvPr>
              <p:cNvSpPr/>
              <p:nvPr/>
            </p:nvSpPr>
            <p:spPr>
              <a:xfrm>
                <a:off x="831344" y="1370132"/>
                <a:ext cx="5341443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sz="28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8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}+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8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1781F4A8-EBD9-4A19-A015-D525604F99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344" y="1370132"/>
                <a:ext cx="5341443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1AB5AD92-2D9C-454F-9167-35FEE0B58223}"/>
                  </a:ext>
                </a:extLst>
              </p:cNvPr>
              <p:cNvSpPr/>
              <p:nvPr/>
            </p:nvSpPr>
            <p:spPr>
              <a:xfrm>
                <a:off x="111264" y="2162220"/>
                <a:ext cx="3720256" cy="5851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3200" b="1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sz="3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3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3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3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sz="3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λ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3200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  <m:sSub>
                          <m:sSubPr>
                            <m:ctrlPr>
                              <a:rPr lang="en-US" sz="3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3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sz="32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3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3200" dirty="0" smtClean="0">
                    <a:solidFill>
                      <a:schemeClr val="bg1"/>
                    </a:solidFill>
                  </a:rPr>
                  <a:t> </a:t>
                </a:r>
                <a:endParaRPr lang="en-US" sz="32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1AB5AD92-2D9C-454F-9167-35FEE0B582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264" y="2162220"/>
                <a:ext cx="3720256" cy="58516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91AF4FCA-6BD6-443C-A96F-8B67A15F8A60}"/>
                  </a:ext>
                </a:extLst>
              </p:cNvPr>
              <p:cNvSpPr/>
              <p:nvPr/>
            </p:nvSpPr>
            <p:spPr>
              <a:xfrm>
                <a:off x="3639656" y="2234228"/>
                <a:ext cx="2266326" cy="5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sz="32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3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3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sz="3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λ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320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  <m:sSub>
                          <m:sSubPr>
                            <m:ctrlPr>
                              <a:rPr lang="en-US" sz="3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3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sz="3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=0</m:t>
                    </m:r>
                    <m:r>
                      <a:rPr lang="en-US" sz="32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200" i="1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 </a:t>
                </a:r>
                <a:endParaRPr lang="ru-RU" sz="32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91AF4FCA-6BD6-443C-A96F-8B67A15F8A6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9656" y="2234228"/>
                <a:ext cx="2266326" cy="58516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A6333C3A-131A-4741-BF61-CBC18EBCBAA1}"/>
                  </a:ext>
                </a:extLst>
              </p:cNvPr>
              <p:cNvSpPr/>
              <p:nvPr/>
            </p:nvSpPr>
            <p:spPr>
              <a:xfrm>
                <a:off x="615320" y="3602380"/>
                <a:ext cx="4349524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𝐾</m:t>
                    </m:r>
                    <m:d>
                      <m:dPr>
                        <m:ctrlPr>
                          <a:rPr lang="en-US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3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d>
                    <m:r>
                      <a:rPr lang="en-US" sz="3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={</m:t>
                    </m:r>
                    <m:r>
                      <m:rPr>
                        <m:sty m:val="p"/>
                      </m:rPr>
                      <a:rPr lang="el-GR" sz="3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φ</m:t>
                    </m:r>
                    <m:r>
                      <a:rPr lang="en-US" sz="3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3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>
                    <a:solidFill>
                      <a:schemeClr val="bg1"/>
                    </a:solidFill>
                  </a:rPr>
                  <a:t>,</a:t>
                </a:r>
                <a:r>
                  <a:rPr lang="el-GR" sz="32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3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φ</m:t>
                    </m:r>
                    <m:r>
                      <a:rPr lang="en-US" sz="3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sz="3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>
                    <a:solidFill>
                      <a:schemeClr val="bg1"/>
                    </a:solidFill>
                  </a:rPr>
                  <a:t>}</a:t>
                </a:r>
                <a:endParaRPr lang="ru-RU" sz="32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A6333C3A-131A-4741-BF61-CBC18EBCBA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320" y="3602380"/>
                <a:ext cx="4349524" cy="584775"/>
              </a:xfrm>
              <a:prstGeom prst="rect">
                <a:avLst/>
              </a:prstGeom>
              <a:blipFill>
                <a:blip r:embed="rId7"/>
                <a:stretch>
                  <a:fillRect t="-13542" r="-561" b="-333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528FEC65-2584-42E6-A9FB-613DE819C2DE}"/>
                  </a:ext>
                </a:extLst>
              </p:cNvPr>
              <p:cNvSpPr/>
              <p:nvPr/>
            </p:nvSpPr>
            <p:spPr>
              <a:xfrm>
                <a:off x="1839456" y="3026316"/>
                <a:ext cx="2154048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2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→ </m:t>
                      </m:r>
                      <m:r>
                        <m:rPr>
                          <m:sty m:val="p"/>
                        </m:rPr>
                        <a:rPr lang="el-GR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φ</m:t>
                      </m:r>
                      <m:r>
                        <a:rPr lang="en-US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528FEC65-2584-42E6-A9FB-613DE819C2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9456" y="3026316"/>
                <a:ext cx="2154048" cy="58477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E1BCFE74-596C-2BAF-3A29-262991488809}"/>
                  </a:ext>
                </a:extLst>
              </p:cNvPr>
              <p:cNvSpPr/>
              <p:nvPr/>
            </p:nvSpPr>
            <p:spPr>
              <a:xfrm>
                <a:off x="510629" y="5546596"/>
                <a:ext cx="4284891" cy="51379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𝐾</m:t>
                      </m:r>
                      <m:d>
                        <m:d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d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tanh</m:t>
                          </m:r>
                        </m:fName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l-G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{</m:t>
                          </m:r>
                          <m:r>
                            <a:rPr lang="en-US" sz="2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m:rPr>
                              <m:nor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}+</m:t>
                          </m:r>
                          <m:r>
                            <m:rPr>
                              <m:nor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k</m:t>
                          </m:r>
                          <m:r>
                            <m:rPr>
                              <m:nor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ru-RU" sz="2800" baseline="30000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E1BCFE74-596C-2BAF-3A29-2629914888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629" y="5546596"/>
                <a:ext cx="4284891" cy="51379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713A2770-830A-51FE-A268-7D2CDC1DA759}"/>
                  </a:ext>
                </a:extLst>
              </p:cNvPr>
              <p:cNvSpPr/>
              <p:nvPr/>
            </p:nvSpPr>
            <p:spPr>
              <a:xfrm>
                <a:off x="516769" y="5148015"/>
                <a:ext cx="4820550" cy="52193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𝐾</m:t>
                      </m:r>
                      <m:d>
                        <m:d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d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l-G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  <m:sSup>
                            <m:sSup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sz="28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  <m:r>
                                    <m:rPr>
                                      <m:nor/>
                                    </m:rPr>
                                    <a:rPr lang="el-GR" sz="28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nor/>
                                    </m:rPr>
                                    <a:rPr lang="ru-RU" sz="28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 </m:t>
                                  </m:r>
                                  <m:r>
                                    <a:rPr lang="en-US" sz="2800" b="1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nor/>
                            </m:rP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; </m:t>
                      </m:r>
                    </m:oMath>
                  </m:oMathPara>
                </a14:m>
                <a:endParaRPr lang="ru-RU" sz="2800" baseline="30000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713A2770-830A-51FE-A268-7D2CDC1DA7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769" y="5148015"/>
                <a:ext cx="4820550" cy="52193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6FAFA201-9731-1FD4-7C61-0210C8C20B5B}"/>
                  </a:ext>
                </a:extLst>
              </p:cNvPr>
              <p:cNvSpPr/>
              <p:nvPr/>
            </p:nvSpPr>
            <p:spPr>
              <a:xfrm>
                <a:off x="60557" y="4748268"/>
                <a:ext cx="4581319" cy="5137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𝐾</m:t>
                      </m:r>
                      <m:d>
                        <m:d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d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=({</m:t>
                      </m:r>
                      <m:r>
                        <a:rPr lang="en-US" sz="28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8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8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r>
                        <m:rPr>
                          <m:nor/>
                        </m:rPr>
                        <a:rPr lang="en-US" sz="2800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}+</m:t>
                      </m:r>
                      <m:r>
                        <m:rPr>
                          <m:nor/>
                        </m:rPr>
                        <a:rPr lang="en-US" sz="2800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k</m:t>
                      </m:r>
                      <m:r>
                        <m:rPr>
                          <m:nor/>
                        </m:rPr>
                        <a:rPr lang="en-US" sz="2800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m:rPr>
                          <m:nor/>
                        </m:rPr>
                        <a:rPr lang="en-US" sz="2800" b="0" i="0" baseline="3000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</m:oMath>
                  </m:oMathPara>
                </a14:m>
                <a:endParaRPr lang="ru-RU" sz="2800" baseline="30000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6FAFA201-9731-1FD4-7C61-0210C8C20B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57" y="4748268"/>
                <a:ext cx="4581319" cy="51379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Рисунок 14"/>
          <p:cNvPicPr>
            <a:picLocks noChangeAspect="1"/>
          </p:cNvPicPr>
          <p:nvPr/>
        </p:nvPicPr>
        <p:blipFill>
          <a:blip r:embed="rId1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530603" y="4087705"/>
            <a:ext cx="4920112" cy="2647370"/>
          </a:xfrm>
          <a:prstGeom prst="rect">
            <a:avLst/>
          </a:prstGeom>
        </p:spPr>
      </p:pic>
      <p:pic>
        <p:nvPicPr>
          <p:cNvPr id="16" name="Рисунок 15"/>
          <p:cNvPicPr>
            <a:picLocks noChangeAspect="1"/>
          </p:cNvPicPr>
          <p:nvPr/>
        </p:nvPicPr>
        <p:blipFill>
          <a:blip r:embed="rId1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623378" y="1230619"/>
            <a:ext cx="4768924" cy="2566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504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12" grpId="0"/>
      <p:bldP spid="13" grpId="0"/>
      <p:bldP spid="14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0000500000000000000" pitchFamily="2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8565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6" name="Нижний колонтитул 6"/>
          <p:cNvSpPr txBox="1">
            <a:spLocks/>
          </p:cNvSpPr>
          <p:nvPr/>
        </p:nvSpPr>
        <p:spPr>
          <a:xfrm>
            <a:off x="3231785" y="581028"/>
            <a:ext cx="7180730" cy="48491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ru-RU" sz="3200" b="1" dirty="0" smtClean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Деревья и Ансамбли</a:t>
            </a:r>
            <a:endParaRPr lang="ru-RU" sz="3200" spc="-1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EC8A4D8-0615-4746-A56A-3AA59E63D6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0216" y="1340768"/>
            <a:ext cx="3820195" cy="2060962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C69A2D0-CB0A-42AE-9E05-D7234C368B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281" y="4643386"/>
            <a:ext cx="3398431" cy="179888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E31864C-9A60-41FA-80B4-3A8D304D85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94206" y="4643385"/>
            <a:ext cx="3413961" cy="1808091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31AA54C0-D954-4BDE-8189-A975B649CC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44272" y="4643386"/>
            <a:ext cx="3316139" cy="1755090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09930" y="3839454"/>
            <a:ext cx="4092388" cy="696417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48570" y="3388626"/>
            <a:ext cx="2898506" cy="1232865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10114" y="3822462"/>
            <a:ext cx="4411241" cy="746831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54000" y="1173457"/>
            <a:ext cx="7530994" cy="2236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272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0000500000000000000" pitchFamily="2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8565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FCCA84D8-5B0B-4D8F-8038-A136CD09BF6D}"/>
              </a:ext>
            </a:extLst>
          </p:cNvPr>
          <p:cNvSpPr/>
          <p:nvPr/>
        </p:nvSpPr>
        <p:spPr>
          <a:xfrm>
            <a:off x="650441" y="777164"/>
            <a:ext cx="1036915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6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Какую задачу вы решаете?</a:t>
            </a:r>
            <a:endParaRPr lang="en-US" sz="3600" b="1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282E536D-3A08-4F27-B603-193AE2387B93}"/>
              </a:ext>
            </a:extLst>
          </p:cNvPr>
          <p:cNvSpPr/>
          <p:nvPr/>
        </p:nvSpPr>
        <p:spPr>
          <a:xfrm>
            <a:off x="7491201" y="1282553"/>
            <a:ext cx="4299307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Регрессия</a:t>
            </a:r>
          </a:p>
          <a:p>
            <a:pPr marL="457200" indent="-45720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Классификация</a:t>
            </a:r>
          </a:p>
          <a:p>
            <a:pPr marL="457200" indent="-45720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Кластеризация</a:t>
            </a:r>
            <a:endParaRPr lang="en-US" sz="2800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1D6FB0C5-F3DB-436E-BD98-C94F19E78C33}"/>
              </a:ext>
            </a:extLst>
          </p:cNvPr>
          <p:cNvSpPr/>
          <p:nvPr/>
        </p:nvSpPr>
        <p:spPr>
          <a:xfrm>
            <a:off x="243073" y="1498577"/>
            <a:ext cx="734481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Что вам нужно / что нужно от вашей модели машинного обучения</a:t>
            </a:r>
            <a:endParaRPr lang="en-US" sz="2800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B44F0F87-EE45-4A3C-A0A7-40A93391D551}"/>
              </a:ext>
            </a:extLst>
          </p:cNvPr>
          <p:cNvSpPr/>
          <p:nvPr/>
        </p:nvSpPr>
        <p:spPr>
          <a:xfrm>
            <a:off x="644970" y="2670821"/>
            <a:ext cx="1036915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6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Чего вы ожидаете от своей модели?</a:t>
            </a:r>
            <a:endParaRPr lang="en-US" sz="3600" b="1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87AC9233-15FF-4B07-9893-65393521B25F}"/>
              </a:ext>
            </a:extLst>
          </p:cNvPr>
          <p:cNvSpPr/>
          <p:nvPr/>
        </p:nvSpPr>
        <p:spPr>
          <a:xfrm>
            <a:off x="74377" y="3370785"/>
            <a:ext cx="7320136" cy="20005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spcAft>
                <a:spcPts val="2400"/>
              </a:spcAft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Отличные результаты на метриках</a:t>
            </a:r>
          </a:p>
          <a:p>
            <a:pPr marL="457200" indent="-457200">
              <a:spcAft>
                <a:spcPts val="2400"/>
              </a:spcAft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Интерпретируемость</a:t>
            </a:r>
          </a:p>
          <a:p>
            <a:pPr marL="457200" indent="-457200">
              <a:spcAft>
                <a:spcPts val="2400"/>
              </a:spcAft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Формализованное правило</a:t>
            </a:r>
            <a:endParaRPr lang="en-US" sz="2800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6AB3DB91-9686-4710-9E6C-2015656DDEF7}"/>
              </a:ext>
            </a:extLst>
          </p:cNvPr>
          <p:cNvSpPr/>
          <p:nvPr/>
        </p:nvSpPr>
        <p:spPr>
          <a:xfrm>
            <a:off x="935236" y="5466568"/>
            <a:ext cx="1036915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6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Сколько есть данных?</a:t>
            </a:r>
            <a:endParaRPr lang="en-US" sz="3600" b="1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59269C4D-04DE-4B33-B867-8565703862A4}"/>
              </a:ext>
            </a:extLst>
          </p:cNvPr>
          <p:cNvSpPr/>
          <p:nvPr/>
        </p:nvSpPr>
        <p:spPr>
          <a:xfrm>
            <a:off x="8220729" y="3212976"/>
            <a:ext cx="396044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Ансамблевые Методы</a:t>
            </a:r>
            <a:endParaRPr lang="en-US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Метод Опорных Векторов (радиальное ядро)</a:t>
            </a:r>
          </a:p>
          <a:p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k-NN</a:t>
            </a: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787BAEFC-11B2-41D9-9387-FEC37A47550D}"/>
              </a:ext>
            </a:extLst>
          </p:cNvPr>
          <p:cNvSpPr/>
          <p:nvPr/>
        </p:nvSpPr>
        <p:spPr>
          <a:xfrm>
            <a:off x="6287303" y="4582461"/>
            <a:ext cx="518282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Деревья Решений</a:t>
            </a:r>
            <a:endParaRPr lang="en-US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Дискриминантный Анализ</a:t>
            </a:r>
          </a:p>
          <a:p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Логистическая, Линейная Регрессии</a:t>
            </a:r>
            <a:endParaRPr lang="en-US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1606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6" grpId="0"/>
      <p:bldP spid="7" grpId="0"/>
      <p:bldP spid="8" grpId="0"/>
      <p:bldP spid="9" grpId="0"/>
      <p:bldP spid="10" grpId="0"/>
      <p:bldP spid="13" grpId="0"/>
      <p:bldP spid="12" grpId="0"/>
      <p:bldP spid="1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" name="Овал 1">
            <a:extLst>
              <a:ext uri="{FF2B5EF4-FFF2-40B4-BE49-F238E27FC236}">
                <a16:creationId xmlns:a16="http://schemas.microsoft.com/office/drawing/2014/main" id="{2EAB69D4-9C80-8BEB-8299-A816815391D8}"/>
              </a:ext>
            </a:extLst>
          </p:cNvPr>
          <p:cNvSpPr/>
          <p:nvPr/>
        </p:nvSpPr>
        <p:spPr>
          <a:xfrm>
            <a:off x="3677697" y="589718"/>
            <a:ext cx="4657411" cy="93375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ru-RU" sz="2400" dirty="0">
                <a:latin typeface="Montserrat" panose="00000500000000000000" pitchFamily="2" charset="-52"/>
              </a:rPr>
              <a:t>Классические Методы Машинного обучения</a:t>
            </a:r>
          </a:p>
        </p:txBody>
      </p:sp>
      <p:sp>
        <p:nvSpPr>
          <p:cNvPr id="3" name="Овал 2">
            <a:extLst>
              <a:ext uri="{FF2B5EF4-FFF2-40B4-BE49-F238E27FC236}">
                <a16:creationId xmlns:a16="http://schemas.microsoft.com/office/drawing/2014/main" id="{BAEA3320-27B6-87DC-4BE5-C49A542D491B}"/>
              </a:ext>
            </a:extLst>
          </p:cNvPr>
          <p:cNvSpPr/>
          <p:nvPr/>
        </p:nvSpPr>
        <p:spPr>
          <a:xfrm>
            <a:off x="2159514" y="1545831"/>
            <a:ext cx="2808514" cy="94749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latin typeface="Montserrat" panose="00000500000000000000" pitchFamily="2" charset="-52"/>
              </a:rPr>
              <a:t>Обучение с учителем</a:t>
            </a:r>
          </a:p>
        </p:txBody>
      </p:sp>
      <p:sp>
        <p:nvSpPr>
          <p:cNvPr id="5" name="Овал 4">
            <a:extLst>
              <a:ext uri="{FF2B5EF4-FFF2-40B4-BE49-F238E27FC236}">
                <a16:creationId xmlns:a16="http://schemas.microsoft.com/office/drawing/2014/main" id="{B8A0A261-3F83-EDD1-823F-BC6F6A0078CB}"/>
              </a:ext>
            </a:extLst>
          </p:cNvPr>
          <p:cNvSpPr/>
          <p:nvPr/>
        </p:nvSpPr>
        <p:spPr>
          <a:xfrm>
            <a:off x="7271599" y="1521523"/>
            <a:ext cx="2736560" cy="706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ru-RU" sz="2400" dirty="0">
                <a:latin typeface="Montserrat" panose="00000500000000000000" pitchFamily="2" charset="-52"/>
              </a:rPr>
              <a:t>Обучение без учителя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A9D904-DB12-9B00-A912-208907FDFE5F}"/>
              </a:ext>
            </a:extLst>
          </p:cNvPr>
          <p:cNvSpPr txBox="1"/>
          <p:nvPr/>
        </p:nvSpPr>
        <p:spPr>
          <a:xfrm>
            <a:off x="8756603" y="1032693"/>
            <a:ext cx="1742785" cy="380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Есть данные</a:t>
            </a:r>
          </a:p>
        </p:txBody>
      </p:sp>
      <p:cxnSp>
        <p:nvCxnSpPr>
          <p:cNvPr id="9" name="Прямая со стрелкой 8">
            <a:extLst>
              <a:ext uri="{FF2B5EF4-FFF2-40B4-BE49-F238E27FC236}">
                <a16:creationId xmlns:a16="http://schemas.microsoft.com/office/drawing/2014/main" id="{A432FEDB-5260-BD7D-34CB-8755CB8CA5C4}"/>
              </a:ext>
            </a:extLst>
          </p:cNvPr>
          <p:cNvCxnSpPr>
            <a:cxnSpLocks/>
            <a:stCxn id="2" idx="3"/>
            <a:endCxn id="3" idx="0"/>
          </p:cNvCxnSpPr>
          <p:nvPr/>
        </p:nvCxnSpPr>
        <p:spPr>
          <a:xfrm flipH="1">
            <a:off x="3563771" y="1386725"/>
            <a:ext cx="795988" cy="159106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 стрелкой 10">
            <a:extLst>
              <a:ext uri="{FF2B5EF4-FFF2-40B4-BE49-F238E27FC236}">
                <a16:creationId xmlns:a16="http://schemas.microsoft.com/office/drawing/2014/main" id="{7C7518C3-DD6E-30FC-00D1-8227C0D3B050}"/>
              </a:ext>
            </a:extLst>
          </p:cNvPr>
          <p:cNvCxnSpPr>
            <a:cxnSpLocks/>
            <a:stCxn id="2" idx="5"/>
            <a:endCxn id="5" idx="0"/>
          </p:cNvCxnSpPr>
          <p:nvPr/>
        </p:nvCxnSpPr>
        <p:spPr>
          <a:xfrm>
            <a:off x="7653046" y="1386725"/>
            <a:ext cx="986833" cy="134798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0E5FB6BF-AF69-43A5-51BB-00021F973327}"/>
              </a:ext>
            </a:extLst>
          </p:cNvPr>
          <p:cNvSpPr txBox="1"/>
          <p:nvPr/>
        </p:nvSpPr>
        <p:spPr>
          <a:xfrm>
            <a:off x="525092" y="681091"/>
            <a:ext cx="3268844" cy="667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Есть данные +</a:t>
            </a:r>
          </a:p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 есть что предсказывать </a:t>
            </a:r>
          </a:p>
        </p:txBody>
      </p:sp>
      <p:sp>
        <p:nvSpPr>
          <p:cNvPr id="20" name="Овал 19">
            <a:extLst>
              <a:ext uri="{FF2B5EF4-FFF2-40B4-BE49-F238E27FC236}">
                <a16:creationId xmlns:a16="http://schemas.microsoft.com/office/drawing/2014/main" id="{2D5BD3D9-915C-BB11-4356-EF1DA8FB4F9B}"/>
              </a:ext>
            </a:extLst>
          </p:cNvPr>
          <p:cNvSpPr/>
          <p:nvPr/>
        </p:nvSpPr>
        <p:spPr>
          <a:xfrm>
            <a:off x="3314597" y="3226478"/>
            <a:ext cx="3135086" cy="4327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spAutoFit/>
          </a:bodyPr>
          <a:lstStyle/>
          <a:p>
            <a:pPr algn="ctr"/>
            <a:r>
              <a:rPr lang="ru-RU" sz="2000" dirty="0">
                <a:latin typeface="Montserrat" panose="00000500000000000000" pitchFamily="2" charset="-52"/>
              </a:rPr>
              <a:t>Классификация</a:t>
            </a:r>
          </a:p>
        </p:txBody>
      </p:sp>
      <p:sp>
        <p:nvSpPr>
          <p:cNvPr id="22" name="Овал 21">
            <a:extLst>
              <a:ext uri="{FF2B5EF4-FFF2-40B4-BE49-F238E27FC236}">
                <a16:creationId xmlns:a16="http://schemas.microsoft.com/office/drawing/2014/main" id="{8FD6BF87-2D2D-26CD-0E8D-A77E0D3D4444}"/>
              </a:ext>
            </a:extLst>
          </p:cNvPr>
          <p:cNvSpPr/>
          <p:nvPr/>
        </p:nvSpPr>
        <p:spPr>
          <a:xfrm>
            <a:off x="56446" y="3225890"/>
            <a:ext cx="3135086" cy="4327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spAutoFit/>
          </a:bodyPr>
          <a:lstStyle/>
          <a:p>
            <a:pPr algn="ctr"/>
            <a:r>
              <a:rPr lang="ru-RU" sz="2000" dirty="0">
                <a:latin typeface="Montserrat" panose="00000500000000000000" pitchFamily="2" charset="-52"/>
              </a:rPr>
              <a:t>Регрессия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94CB09F-8664-1EDB-EC2D-0A17DDCB3615}"/>
              </a:ext>
            </a:extLst>
          </p:cNvPr>
          <p:cNvSpPr txBox="1"/>
          <p:nvPr/>
        </p:nvSpPr>
        <p:spPr>
          <a:xfrm>
            <a:off x="4149663" y="2431832"/>
            <a:ext cx="2263760" cy="667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Предсказываем </a:t>
            </a:r>
          </a:p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дискретное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28BC14D-78B4-8181-45C8-EE4D7CB0763F}"/>
              </a:ext>
            </a:extLst>
          </p:cNvPr>
          <p:cNvSpPr txBox="1"/>
          <p:nvPr/>
        </p:nvSpPr>
        <p:spPr>
          <a:xfrm>
            <a:off x="122800" y="2303087"/>
            <a:ext cx="2263760" cy="667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Предсказываем </a:t>
            </a:r>
          </a:p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непрерывное</a:t>
            </a:r>
          </a:p>
        </p:txBody>
      </p:sp>
      <p:cxnSp>
        <p:nvCxnSpPr>
          <p:cNvPr id="40" name="Прямая со стрелкой 39">
            <a:extLst>
              <a:ext uri="{FF2B5EF4-FFF2-40B4-BE49-F238E27FC236}">
                <a16:creationId xmlns:a16="http://schemas.microsoft.com/office/drawing/2014/main" id="{07B58580-B645-D494-A0E0-96766665EFF9}"/>
              </a:ext>
            </a:extLst>
          </p:cNvPr>
          <p:cNvCxnSpPr>
            <a:cxnSpLocks/>
            <a:stCxn id="3" idx="4"/>
            <a:endCxn id="20" idx="0"/>
          </p:cNvCxnSpPr>
          <p:nvPr/>
        </p:nvCxnSpPr>
        <p:spPr>
          <a:xfrm>
            <a:off x="3563771" y="2493328"/>
            <a:ext cx="1318369" cy="73315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Прямая со стрелкой 43">
            <a:extLst>
              <a:ext uri="{FF2B5EF4-FFF2-40B4-BE49-F238E27FC236}">
                <a16:creationId xmlns:a16="http://schemas.microsoft.com/office/drawing/2014/main" id="{417B503A-DF36-AD4F-FAF8-819BE87898B2}"/>
              </a:ext>
            </a:extLst>
          </p:cNvPr>
          <p:cNvCxnSpPr>
            <a:cxnSpLocks/>
            <a:stCxn id="3" idx="4"/>
            <a:endCxn id="22" idx="0"/>
          </p:cNvCxnSpPr>
          <p:nvPr/>
        </p:nvCxnSpPr>
        <p:spPr>
          <a:xfrm flipH="1">
            <a:off x="1623989" y="2493328"/>
            <a:ext cx="1939782" cy="732562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Овал 46">
            <a:extLst>
              <a:ext uri="{FF2B5EF4-FFF2-40B4-BE49-F238E27FC236}">
                <a16:creationId xmlns:a16="http://schemas.microsoft.com/office/drawing/2014/main" id="{27A34802-8540-6E4D-F59A-F114CDD52C7E}"/>
              </a:ext>
            </a:extLst>
          </p:cNvPr>
          <p:cNvSpPr/>
          <p:nvPr/>
        </p:nvSpPr>
        <p:spPr>
          <a:xfrm>
            <a:off x="6517021" y="2932585"/>
            <a:ext cx="3135086" cy="4327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spAutoFit/>
          </a:bodyPr>
          <a:lstStyle/>
          <a:p>
            <a:pPr algn="ctr"/>
            <a:r>
              <a:rPr lang="ru-RU" sz="2000" dirty="0">
                <a:latin typeface="Montserrat" panose="00000500000000000000" pitchFamily="2" charset="-52"/>
              </a:rPr>
              <a:t>Кластеризация</a:t>
            </a:r>
          </a:p>
        </p:txBody>
      </p:sp>
      <p:sp>
        <p:nvSpPr>
          <p:cNvPr id="48" name="Овал 47">
            <a:extLst>
              <a:ext uri="{FF2B5EF4-FFF2-40B4-BE49-F238E27FC236}">
                <a16:creationId xmlns:a16="http://schemas.microsoft.com/office/drawing/2014/main" id="{31E20D9F-E55E-E6EB-3765-792BFDC57FE9}"/>
              </a:ext>
            </a:extLst>
          </p:cNvPr>
          <p:cNvSpPr/>
          <p:nvPr/>
        </p:nvSpPr>
        <p:spPr>
          <a:xfrm>
            <a:off x="9613991" y="3142424"/>
            <a:ext cx="2545821" cy="8655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ru-RU" sz="2000" dirty="0">
                <a:latin typeface="Montserrat" panose="00000500000000000000" pitchFamily="2" charset="-52"/>
              </a:rPr>
              <a:t>Уменьшение размерности</a:t>
            </a:r>
          </a:p>
        </p:txBody>
      </p:sp>
      <p:cxnSp>
        <p:nvCxnSpPr>
          <p:cNvPr id="51" name="Прямая со стрелкой 50">
            <a:extLst>
              <a:ext uri="{FF2B5EF4-FFF2-40B4-BE49-F238E27FC236}">
                <a16:creationId xmlns:a16="http://schemas.microsoft.com/office/drawing/2014/main" id="{14A73498-2895-2AFC-A2BA-BD0EC0D42C14}"/>
              </a:ext>
            </a:extLst>
          </p:cNvPr>
          <p:cNvCxnSpPr>
            <a:cxnSpLocks/>
          </p:cNvCxnSpPr>
          <p:nvPr/>
        </p:nvCxnSpPr>
        <p:spPr>
          <a:xfrm flipH="1">
            <a:off x="8047784" y="2228001"/>
            <a:ext cx="555315" cy="704584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Прямая со стрелкой 51">
            <a:extLst>
              <a:ext uri="{FF2B5EF4-FFF2-40B4-BE49-F238E27FC236}">
                <a16:creationId xmlns:a16="http://schemas.microsoft.com/office/drawing/2014/main" id="{8BE6CD25-FEA7-C4AA-1E42-E00C93EA9B85}"/>
              </a:ext>
            </a:extLst>
          </p:cNvPr>
          <p:cNvCxnSpPr>
            <a:cxnSpLocks/>
            <a:stCxn id="5" idx="4"/>
            <a:endCxn id="48" idx="0"/>
          </p:cNvCxnSpPr>
          <p:nvPr/>
        </p:nvCxnSpPr>
        <p:spPr>
          <a:xfrm>
            <a:off x="8639879" y="2228001"/>
            <a:ext cx="2247023" cy="914423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TextBox 127">
            <a:extLst>
              <a:ext uri="{FF2B5EF4-FFF2-40B4-BE49-F238E27FC236}">
                <a16:creationId xmlns:a16="http://schemas.microsoft.com/office/drawing/2014/main" id="{D9C72864-7F5B-7682-2F1A-ED693A061401}"/>
              </a:ext>
            </a:extLst>
          </p:cNvPr>
          <p:cNvSpPr txBox="1"/>
          <p:nvPr/>
        </p:nvSpPr>
        <p:spPr>
          <a:xfrm>
            <a:off x="147136" y="3637987"/>
            <a:ext cx="2845652" cy="380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Линейная Регрессия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15CA741C-5C7B-AC51-2CEA-0C01836107A7}"/>
              </a:ext>
            </a:extLst>
          </p:cNvPr>
          <p:cNvSpPr txBox="1"/>
          <p:nvPr/>
        </p:nvSpPr>
        <p:spPr>
          <a:xfrm>
            <a:off x="8812" y="4002039"/>
            <a:ext cx="3010633" cy="66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Линейная Регрессия + </a:t>
            </a:r>
            <a:r>
              <a:rPr lang="en-US" dirty="0">
                <a:solidFill>
                  <a:schemeClr val="bg1"/>
                </a:solidFill>
                <a:latin typeface="Montserrat" panose="00000500000000000000" pitchFamily="2" charset="-52"/>
              </a:rPr>
              <a:t>L1, L2 </a:t>
            </a:r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регуляризация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4152F2F3-BEC2-278E-991C-AD75477C5072}"/>
              </a:ext>
            </a:extLst>
          </p:cNvPr>
          <p:cNvSpPr txBox="1"/>
          <p:nvPr/>
        </p:nvSpPr>
        <p:spPr>
          <a:xfrm>
            <a:off x="3229344" y="3621703"/>
            <a:ext cx="3454793" cy="380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Логистическая Регрессия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A138CDF3-9326-5138-D2A5-893489599011}"/>
              </a:ext>
            </a:extLst>
          </p:cNvPr>
          <p:cNvSpPr txBox="1"/>
          <p:nvPr/>
        </p:nvSpPr>
        <p:spPr>
          <a:xfrm>
            <a:off x="3256001" y="3978247"/>
            <a:ext cx="3454793" cy="66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Логистическая Регрессия + </a:t>
            </a:r>
            <a:r>
              <a:rPr lang="en-US" dirty="0">
                <a:solidFill>
                  <a:schemeClr val="bg1"/>
                </a:solidFill>
                <a:latin typeface="Montserrat" panose="00000500000000000000" pitchFamily="2" charset="-52"/>
              </a:rPr>
              <a:t>L1, L2 </a:t>
            </a:r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регуляризация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4C68CBFD-EE42-F7C4-062C-4BE01E9C66FA}"/>
              </a:ext>
            </a:extLst>
          </p:cNvPr>
          <p:cNvSpPr txBox="1"/>
          <p:nvPr/>
        </p:nvSpPr>
        <p:spPr>
          <a:xfrm>
            <a:off x="7388112" y="3447064"/>
            <a:ext cx="1239443" cy="380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Montserrat" panose="00000500000000000000" pitchFamily="2" charset="-52"/>
              </a:rPr>
              <a:t>K-Means</a:t>
            </a:r>
            <a:endParaRPr lang="ru-RU" dirty="0">
              <a:solidFill>
                <a:schemeClr val="bg1"/>
              </a:solidFill>
              <a:latin typeface="Montserrat" panose="00000500000000000000" pitchFamily="2" charset="-52"/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D90FCB5A-4B4B-D86F-08C7-6AC5E47C5954}"/>
              </a:ext>
            </a:extLst>
          </p:cNvPr>
          <p:cNvSpPr txBox="1"/>
          <p:nvPr/>
        </p:nvSpPr>
        <p:spPr>
          <a:xfrm>
            <a:off x="9518239" y="4106617"/>
            <a:ext cx="2816228" cy="66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Метод главных компонент</a:t>
            </a: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7F3E37CF-4A15-B58E-A4CC-4497B52D1AA8}"/>
              </a:ext>
            </a:extLst>
          </p:cNvPr>
          <p:cNvSpPr txBox="1"/>
          <p:nvPr/>
        </p:nvSpPr>
        <p:spPr>
          <a:xfrm>
            <a:off x="10098822" y="1890945"/>
            <a:ext cx="1884378" cy="955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Ищем взаимосвязь признаков</a:t>
            </a: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4E093AC8-94F9-0768-B9E5-3E7286DA60DA}"/>
              </a:ext>
            </a:extLst>
          </p:cNvPr>
          <p:cNvSpPr txBox="1"/>
          <p:nvPr/>
        </p:nvSpPr>
        <p:spPr>
          <a:xfrm>
            <a:off x="6313977" y="2232897"/>
            <a:ext cx="1884378" cy="66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Ищем Схожести </a:t>
            </a: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529AF542-30CC-2506-522E-C6D763CD367C}"/>
              </a:ext>
            </a:extLst>
          </p:cNvPr>
          <p:cNvSpPr txBox="1"/>
          <p:nvPr/>
        </p:nvSpPr>
        <p:spPr>
          <a:xfrm>
            <a:off x="-7628" y="4635716"/>
            <a:ext cx="3025187" cy="380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к-Ближайших соседей</a:t>
            </a: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0CC70811-FEB7-5881-B7EF-93085DB649E9}"/>
              </a:ext>
            </a:extLst>
          </p:cNvPr>
          <p:cNvSpPr txBox="1"/>
          <p:nvPr/>
        </p:nvSpPr>
        <p:spPr>
          <a:xfrm>
            <a:off x="3408353" y="4619432"/>
            <a:ext cx="3025187" cy="380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к-Ближайших соседей</a:t>
            </a: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C8DAF2D6-D027-AC6E-CE0A-E65A46AB51A2}"/>
              </a:ext>
            </a:extLst>
          </p:cNvPr>
          <p:cNvSpPr txBox="1"/>
          <p:nvPr/>
        </p:nvSpPr>
        <p:spPr>
          <a:xfrm>
            <a:off x="9890039" y="4749248"/>
            <a:ext cx="2072628" cy="955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dirty="0">
                <a:solidFill>
                  <a:schemeClr val="bg1"/>
                </a:solidFill>
                <a:latin typeface="Montserrat" panose="00000500000000000000" pitchFamily="2" charset="-52"/>
              </a:rPr>
              <a:t>Neighborhood Component Analysis</a:t>
            </a:r>
            <a:endParaRPr lang="ru-RU" dirty="0">
              <a:solidFill>
                <a:schemeClr val="bg1"/>
              </a:solidFill>
              <a:latin typeface="Montserrat" panose="00000500000000000000" pitchFamily="2" charset="-52"/>
            </a:endParaRP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5D9EDE1D-3260-4A66-DE4E-DAD83E1BA5D3}"/>
              </a:ext>
            </a:extLst>
          </p:cNvPr>
          <p:cNvSpPr txBox="1"/>
          <p:nvPr/>
        </p:nvSpPr>
        <p:spPr>
          <a:xfrm>
            <a:off x="9890039" y="5660046"/>
            <a:ext cx="2072628" cy="380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Montserrat" panose="00000500000000000000" pitchFamily="2" charset="-52"/>
              </a:rPr>
              <a:t>t-SNE</a:t>
            </a:r>
            <a:endParaRPr lang="ru-RU" dirty="0">
              <a:solidFill>
                <a:schemeClr val="bg1"/>
              </a:solidFill>
              <a:latin typeface="Montserrat" panose="00000500000000000000" pitchFamily="2" charset="-52"/>
            </a:endParaRP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734AF5CA-D446-55E5-1FB1-9838C1313AF4}"/>
              </a:ext>
            </a:extLst>
          </p:cNvPr>
          <p:cNvSpPr txBox="1"/>
          <p:nvPr/>
        </p:nvSpPr>
        <p:spPr>
          <a:xfrm>
            <a:off x="6856710" y="3879909"/>
            <a:ext cx="2072628" cy="380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Montserrat" panose="00000500000000000000" pitchFamily="2" charset="-52"/>
              </a:rPr>
              <a:t>DBSCAN</a:t>
            </a:r>
            <a:endParaRPr lang="ru-RU" dirty="0">
              <a:solidFill>
                <a:schemeClr val="bg1"/>
              </a:solidFill>
              <a:latin typeface="Montserrat" panose="00000500000000000000" pitchFamily="2" charset="-52"/>
            </a:endParaRPr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4773DCBE-CBED-CA56-64F5-66140D4C9A80}"/>
              </a:ext>
            </a:extLst>
          </p:cNvPr>
          <p:cNvSpPr txBox="1"/>
          <p:nvPr/>
        </p:nvSpPr>
        <p:spPr>
          <a:xfrm>
            <a:off x="6883367" y="4250502"/>
            <a:ext cx="2072628" cy="380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Montserrat" panose="00000500000000000000" pitchFamily="2" charset="-52"/>
              </a:rPr>
              <a:t>Spectral</a:t>
            </a:r>
            <a:endParaRPr lang="ru-RU" dirty="0">
              <a:solidFill>
                <a:schemeClr val="bg1"/>
              </a:solidFill>
              <a:latin typeface="Montserrat" panose="00000500000000000000" pitchFamily="2" charset="-52"/>
            </a:endParaRP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FB864662-F34B-EF8B-ED8C-E4F4B529CE6B}"/>
              </a:ext>
            </a:extLst>
          </p:cNvPr>
          <p:cNvSpPr txBox="1"/>
          <p:nvPr/>
        </p:nvSpPr>
        <p:spPr>
          <a:xfrm>
            <a:off x="6883366" y="4621095"/>
            <a:ext cx="2565433" cy="380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Montserrat" panose="00000500000000000000" pitchFamily="2" charset="-52"/>
              </a:rPr>
              <a:t>EM</a:t>
            </a:r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 (</a:t>
            </a:r>
            <a:r>
              <a:rPr lang="en-US" dirty="0">
                <a:solidFill>
                  <a:schemeClr val="bg1"/>
                </a:solidFill>
                <a:latin typeface="Montserrat" panose="00000500000000000000" pitchFamily="2" charset="-52"/>
              </a:rPr>
              <a:t>Mix Gaussian)</a:t>
            </a:r>
            <a:endParaRPr lang="ru-RU" dirty="0">
              <a:solidFill>
                <a:schemeClr val="bg1"/>
              </a:solidFill>
              <a:latin typeface="Montserrat" panose="00000500000000000000" pitchFamily="2" charset="-52"/>
            </a:endParaRPr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5A9F89B0-C3D7-9536-6D2F-4BA0267CFC11}"/>
              </a:ext>
            </a:extLst>
          </p:cNvPr>
          <p:cNvSpPr txBox="1"/>
          <p:nvPr/>
        </p:nvSpPr>
        <p:spPr>
          <a:xfrm>
            <a:off x="6935212" y="4944148"/>
            <a:ext cx="2072628" cy="380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Montserrat" panose="00000500000000000000" pitchFamily="2" charset="-52"/>
              </a:rPr>
              <a:t>Hierarchical </a:t>
            </a:r>
            <a:endParaRPr lang="ru-RU" dirty="0">
              <a:solidFill>
                <a:schemeClr val="bg1"/>
              </a:solidFill>
              <a:latin typeface="Montserrat" panose="00000500000000000000" pitchFamily="2" charset="-52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FE01C3-EC69-A668-9EF9-82DA9914ECC6}"/>
              </a:ext>
            </a:extLst>
          </p:cNvPr>
          <p:cNvSpPr txBox="1"/>
          <p:nvPr/>
        </p:nvSpPr>
        <p:spPr>
          <a:xfrm>
            <a:off x="1866531" y="4925773"/>
            <a:ext cx="5589636" cy="380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Наивный Байесовский Классификатор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1D7852-6565-6437-EC55-0DFDB3CBF8DF}"/>
              </a:ext>
            </a:extLst>
          </p:cNvPr>
          <p:cNvSpPr txBox="1"/>
          <p:nvPr/>
        </p:nvSpPr>
        <p:spPr>
          <a:xfrm>
            <a:off x="3178463" y="5214841"/>
            <a:ext cx="3848787" cy="66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Линейный и Квадратичный Дискриминантный Анализ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57AD4E5-08ED-AFCA-928A-D7DA34398F71}"/>
              </a:ext>
            </a:extLst>
          </p:cNvPr>
          <p:cNvSpPr txBox="1"/>
          <p:nvPr/>
        </p:nvSpPr>
        <p:spPr>
          <a:xfrm>
            <a:off x="9448798" y="5913211"/>
            <a:ext cx="3135085" cy="955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Линейный Дискриминантный Анализ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8677164-4D71-17FF-0784-D6213D878C46}"/>
              </a:ext>
            </a:extLst>
          </p:cNvPr>
          <p:cNvSpPr txBox="1"/>
          <p:nvPr/>
        </p:nvSpPr>
        <p:spPr>
          <a:xfrm>
            <a:off x="3314597" y="5762420"/>
            <a:ext cx="3848787" cy="380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Метод опорных векторов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0DB603-3F4F-FA32-B5D6-2F9DC319AD36}"/>
              </a:ext>
            </a:extLst>
          </p:cNvPr>
          <p:cNvSpPr txBox="1"/>
          <p:nvPr/>
        </p:nvSpPr>
        <p:spPr>
          <a:xfrm>
            <a:off x="-225470" y="5120935"/>
            <a:ext cx="3848787" cy="380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Метод опорных векторов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5A40BAB-5387-1454-85D1-D55440482C7F}"/>
              </a:ext>
            </a:extLst>
          </p:cNvPr>
          <p:cNvSpPr txBox="1"/>
          <p:nvPr/>
        </p:nvSpPr>
        <p:spPr>
          <a:xfrm rot="16200000">
            <a:off x="7818307" y="4850089"/>
            <a:ext cx="3848787" cy="66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Ядреный метод главных компонент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86C11CF-7A69-0C2E-B3A9-AB6C5678021B}"/>
              </a:ext>
            </a:extLst>
          </p:cNvPr>
          <p:cNvSpPr txBox="1"/>
          <p:nvPr/>
        </p:nvSpPr>
        <p:spPr>
          <a:xfrm>
            <a:off x="3368977" y="6059643"/>
            <a:ext cx="3848787" cy="380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Деревья Решений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FEBA18F-F797-3502-600F-8138E378A5B8}"/>
              </a:ext>
            </a:extLst>
          </p:cNvPr>
          <p:cNvSpPr txBox="1"/>
          <p:nvPr/>
        </p:nvSpPr>
        <p:spPr>
          <a:xfrm>
            <a:off x="-171090" y="5418158"/>
            <a:ext cx="3848787" cy="380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Деревья Решений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FEBA18F-F797-3502-600F-8138E378A5B8}"/>
              </a:ext>
            </a:extLst>
          </p:cNvPr>
          <p:cNvSpPr txBox="1"/>
          <p:nvPr/>
        </p:nvSpPr>
        <p:spPr>
          <a:xfrm rot="1552697">
            <a:off x="1327510" y="5964259"/>
            <a:ext cx="3848787" cy="380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Ансамбли</a:t>
            </a:r>
          </a:p>
        </p:txBody>
      </p:sp>
      <p:sp>
        <p:nvSpPr>
          <p:cNvPr id="49" name="Овал 48">
            <a:extLst>
              <a:ext uri="{FF2B5EF4-FFF2-40B4-BE49-F238E27FC236}">
                <a16:creationId xmlns:a16="http://schemas.microsoft.com/office/drawing/2014/main" id="{B8A0A261-3F83-EDD1-823F-BC6F6A0078CB}"/>
              </a:ext>
            </a:extLst>
          </p:cNvPr>
          <p:cNvSpPr/>
          <p:nvPr/>
        </p:nvSpPr>
        <p:spPr>
          <a:xfrm>
            <a:off x="6808364" y="5323438"/>
            <a:ext cx="2736560" cy="6421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ru-RU" sz="2000" dirty="0">
                <a:latin typeface="Montserrat" panose="00000500000000000000" pitchFamily="2" charset="-52"/>
              </a:rPr>
              <a:t>Поиск Аномалий</a:t>
            </a:r>
          </a:p>
        </p:txBody>
      </p:sp>
    </p:spTree>
    <p:extLst>
      <p:ext uri="{BB962C8B-B14F-4D97-AF65-F5344CB8AC3E}">
        <p14:creationId xmlns:p14="http://schemas.microsoft.com/office/powerpoint/2010/main" val="223888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0000500000000000000" pitchFamily="2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8565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3472" y="590656"/>
            <a:ext cx="9654728" cy="6019418"/>
          </a:xfrm>
          <a:prstGeom prst="rect">
            <a:avLst/>
          </a:prstGeom>
        </p:spPr>
      </p:pic>
      <p:sp>
        <p:nvSpPr>
          <p:cNvPr id="7" name="Прямоугольник 6"/>
          <p:cNvSpPr/>
          <p:nvPr/>
        </p:nvSpPr>
        <p:spPr>
          <a:xfrm>
            <a:off x="3231785" y="5825916"/>
            <a:ext cx="7550515" cy="66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https://scikit-learn.org/stable/tutorial/machine_learning_map/index.html</a:t>
            </a:r>
          </a:p>
        </p:txBody>
      </p:sp>
    </p:spTree>
    <p:extLst>
      <p:ext uri="{BB962C8B-B14F-4D97-AF65-F5344CB8AC3E}">
        <p14:creationId xmlns:p14="http://schemas.microsoft.com/office/powerpoint/2010/main" val="2085585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0000500000000000000" pitchFamily="2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8565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5680" y="610560"/>
            <a:ext cx="6195020" cy="6025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09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0000500000000000000" pitchFamily="2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8565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7" name="Нижний колонтитул 6"/>
          <p:cNvSpPr txBox="1">
            <a:spLocks/>
          </p:cNvSpPr>
          <p:nvPr/>
        </p:nvSpPr>
        <p:spPr>
          <a:xfrm>
            <a:off x="3054785" y="926204"/>
            <a:ext cx="7224658" cy="520826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ru-RU" sz="3200" b="1" dirty="0" smtClean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Обучение Модели</a:t>
            </a:r>
            <a:endParaRPr lang="ru-RU" sz="3200" spc="-1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A54EA354-4D88-420F-B6D4-2C4C84834558}"/>
              </a:ext>
            </a:extLst>
          </p:cNvPr>
          <p:cNvSpPr/>
          <p:nvPr/>
        </p:nvSpPr>
        <p:spPr>
          <a:xfrm>
            <a:off x="499902" y="1821275"/>
            <a:ext cx="1112550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C586C0"/>
                </a:solidFill>
                <a:latin typeface="Courier New" panose="02070309020205020404" pitchFamily="49" charset="0"/>
              </a:rPr>
              <a:t>from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sklearn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 </a:t>
            </a:r>
            <a:r>
              <a:rPr lang="en-US" sz="2400" dirty="0">
                <a:solidFill>
                  <a:srgbClr val="C586C0"/>
                </a:solidFill>
                <a:latin typeface="Courier New" panose="02070309020205020404" pitchFamily="49" charset="0"/>
              </a:rPr>
              <a:t>import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Your_Model_of_Choice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 </a:t>
            </a:r>
            <a:r>
              <a:rPr lang="en-US" sz="2400" dirty="0">
                <a:solidFill>
                  <a:srgbClr val="C586C0"/>
                </a:solidFill>
                <a:latin typeface="Courier New" panose="02070309020205020404" pitchFamily="49" charset="0"/>
              </a:rPr>
              <a:t>as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 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The_Model</a:t>
            </a:r>
            <a:endParaRPr lang="en-US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55BD0901-53A3-4FEB-B589-568604A60EEF}"/>
              </a:ext>
            </a:extLst>
          </p:cNvPr>
          <p:cNvSpPr/>
          <p:nvPr/>
        </p:nvSpPr>
        <p:spPr>
          <a:xfrm>
            <a:off x="571910" y="2541355"/>
            <a:ext cx="962929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Model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= 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 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The_Model</a:t>
            </a:r>
            <a:r>
              <a:rPr lang="tr-TR" sz="2400" dirty="0" smtClean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sz="2400" dirty="0" err="1" smtClean="0">
                <a:solidFill>
                  <a:srgbClr val="DCDCDC"/>
                </a:solidFill>
                <a:latin typeface="Courier New" panose="02070309020205020404" pitchFamily="49" charset="0"/>
              </a:rPr>
              <a:t>Hyper</a:t>
            </a:r>
            <a:r>
              <a:rPr lang="en-US" sz="2400" dirty="0" err="1" smtClean="0">
                <a:solidFill>
                  <a:srgbClr val="D4D4D4"/>
                </a:solidFill>
                <a:latin typeface="Courier New" panose="02070309020205020404" pitchFamily="49" charset="0"/>
              </a:rPr>
              <a:t>Parameters_of_the_Model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tr-TR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DDB72E7E-3329-419F-B8D0-21ACA7678318}"/>
              </a:ext>
            </a:extLst>
          </p:cNvPr>
          <p:cNvSpPr/>
          <p:nvPr/>
        </p:nvSpPr>
        <p:spPr>
          <a:xfrm>
            <a:off x="715926" y="4629587"/>
            <a:ext cx="534633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Model</a:t>
            </a:r>
            <a:r>
              <a:rPr lang="fr-F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.fit</a:t>
            </a:r>
            <a:r>
              <a:rPr lang="fr-F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X_train</a:t>
            </a:r>
            <a:r>
              <a:rPr lang="fr-F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fr-F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 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y_train</a:t>
            </a:r>
            <a:r>
              <a:rPr lang="fr-F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fr-FR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C35A845E-B0F3-4785-AC98-42637F0925DB}"/>
              </a:ext>
            </a:extLst>
          </p:cNvPr>
          <p:cNvSpPr/>
          <p:nvPr/>
        </p:nvSpPr>
        <p:spPr>
          <a:xfrm>
            <a:off x="715926" y="3549467"/>
            <a:ext cx="1020059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X_train</a:t>
            </a:r>
            <a:r>
              <a:rPr lang="en-US" sz="24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X_test</a:t>
            </a:r>
            <a:r>
              <a:rPr lang="en-US" sz="24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y_train</a:t>
            </a:r>
            <a:r>
              <a:rPr lang="en-US" sz="24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y_test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= \</a:t>
            </a:r>
          </a:p>
          <a:p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   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train_test_split</a:t>
            </a:r>
            <a:r>
              <a:rPr lang="en-US" sz="24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X</a:t>
            </a:r>
            <a:r>
              <a:rPr lang="en-US" sz="24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y</a:t>
            </a:r>
            <a:r>
              <a:rPr lang="en-US" sz="24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test_size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= </a:t>
            </a:r>
            <a:r>
              <a:rPr lang="en-US" sz="2400" b="1" dirty="0" err="1">
                <a:solidFill>
                  <a:srgbClr val="D4D4D4"/>
                </a:solidFill>
                <a:latin typeface="Courier New" panose="02070309020205020404" pitchFamily="49" charset="0"/>
              </a:rPr>
              <a:t>test_size</a:t>
            </a:r>
            <a:r>
              <a:rPr lang="en-US" sz="2400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en-US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7FF60004-241E-46B7-9D96-2845D09A40C2}"/>
              </a:ext>
            </a:extLst>
          </p:cNvPr>
          <p:cNvSpPr/>
          <p:nvPr/>
        </p:nvSpPr>
        <p:spPr>
          <a:xfrm>
            <a:off x="643918" y="3117419"/>
            <a:ext cx="40559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err="1">
                <a:solidFill>
                  <a:srgbClr val="D4D4D4"/>
                </a:solidFill>
                <a:latin typeface="Courier New" panose="02070309020205020404" pitchFamily="49" charset="0"/>
              </a:rPr>
              <a:t>test_size</a:t>
            </a:r>
            <a:r>
              <a:rPr lang="en-US" sz="2400" b="1" dirty="0">
                <a:solidFill>
                  <a:srgbClr val="D4D4D4"/>
                </a:solidFill>
                <a:latin typeface="Courier New" panose="02070309020205020404" pitchFamily="49" charset="0"/>
              </a:rPr>
              <a:t> </a:t>
            </a:r>
            <a:r>
              <a:rPr lang="el-G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ϵ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 (0.2…0.4)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3406393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9" grpId="0"/>
      <p:bldP spid="10" grpId="0"/>
      <p:bldP spid="11" grpId="0"/>
      <p:bldP spid="12" grpId="0"/>
      <p:bldP spid="13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7"/>
          <p:cNvSpPr txBox="1"/>
          <p:nvPr/>
        </p:nvSpPr>
        <p:spPr>
          <a:xfrm>
            <a:off x="1400205" y="1918861"/>
            <a:ext cx="10730063" cy="4711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В предыдущей серии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Общие Рекомендации</a:t>
            </a:r>
            <a:r>
              <a:rPr lang="en-US" sz="2261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: </a:t>
            </a:r>
            <a:r>
              <a:rPr lang="ru-RU" sz="2261" b="1" dirty="0">
                <a:solidFill>
                  <a:schemeClr val="bg1"/>
                </a:solidFill>
                <a:latin typeface="Montserrat"/>
              </a:rPr>
              <a:t>Оценка Модели</a:t>
            </a:r>
            <a:endParaRPr lang="en-US" sz="2261" b="1" dirty="0">
              <a:solidFill>
                <a:schemeClr val="bg1"/>
              </a:solidFill>
              <a:latin typeface="Montserrat"/>
            </a:endParaRP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n-US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Q&amp;A</a:t>
            </a:r>
            <a:endParaRPr sz="2261" dirty="0">
              <a:solidFill>
                <a:schemeClr val="tx1">
                  <a:lumMod val="90000"/>
                  <a:lumOff val="1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Рефлексия</a:t>
            </a:r>
            <a:endParaRPr sz="2261" dirty="0">
              <a:solidFill>
                <a:schemeClr val="tx1">
                  <a:lumMod val="90000"/>
                  <a:lumOff val="1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4" name="Google Shape;164;p27"/>
          <p:cNvSpPr txBox="1"/>
          <p:nvPr/>
        </p:nvSpPr>
        <p:spPr>
          <a:xfrm>
            <a:off x="799394" y="800509"/>
            <a:ext cx="5320418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План</a:t>
            </a:r>
            <a:r>
              <a:rPr lang="en-US" sz="2394" dirty="0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вебинара</a:t>
            </a:r>
            <a:endParaRPr sz="2394" dirty="0">
              <a:solidFill>
                <a:srgbClr val="01C60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65" name="Google Shape;165;p27"/>
          <p:cNvSpPr/>
          <p:nvPr/>
        </p:nvSpPr>
        <p:spPr>
          <a:xfrm>
            <a:off x="751918" y="2160578"/>
            <a:ext cx="390417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00" y="72"/>
                </a:moveTo>
                <a:cubicBezTo>
                  <a:pt x="140" y="72"/>
                  <a:pt x="140" y="72"/>
                  <a:pt x="140" y="72"/>
                </a:cubicBezTo>
                <a:cubicBezTo>
                  <a:pt x="142" y="72"/>
                  <a:pt x="144" y="70"/>
                  <a:pt x="144" y="68"/>
                </a:cubicBezTo>
                <a:cubicBezTo>
                  <a:pt x="144" y="66"/>
                  <a:pt x="142" y="64"/>
                  <a:pt x="140" y="64"/>
                </a:cubicBezTo>
                <a:cubicBezTo>
                  <a:pt x="100" y="64"/>
                  <a:pt x="100" y="64"/>
                  <a:pt x="100" y="64"/>
                </a:cubicBezTo>
                <a:cubicBezTo>
                  <a:pt x="98" y="64"/>
                  <a:pt x="96" y="66"/>
                  <a:pt x="96" y="68"/>
                </a:cubicBezTo>
                <a:cubicBezTo>
                  <a:pt x="96" y="70"/>
                  <a:pt x="98" y="72"/>
                  <a:pt x="100" y="72"/>
                </a:cubicBezTo>
                <a:moveTo>
                  <a:pt x="100" y="56"/>
                </a:moveTo>
                <a:cubicBezTo>
                  <a:pt x="124" y="56"/>
                  <a:pt x="124" y="56"/>
                  <a:pt x="124" y="56"/>
                </a:cubicBezTo>
                <a:cubicBezTo>
                  <a:pt x="126" y="56"/>
                  <a:pt x="128" y="54"/>
                  <a:pt x="128" y="52"/>
                </a:cubicBezTo>
                <a:cubicBezTo>
                  <a:pt x="128" y="50"/>
                  <a:pt x="126" y="48"/>
                  <a:pt x="124" y="48"/>
                </a:cubicBezTo>
                <a:cubicBezTo>
                  <a:pt x="100" y="48"/>
                  <a:pt x="100" y="48"/>
                  <a:pt x="100" y="48"/>
                </a:cubicBezTo>
                <a:cubicBezTo>
                  <a:pt x="98" y="48"/>
                  <a:pt x="96" y="50"/>
                  <a:pt x="96" y="52"/>
                </a:cubicBezTo>
                <a:cubicBezTo>
                  <a:pt x="96" y="54"/>
                  <a:pt x="98" y="56"/>
                  <a:pt x="100" y="56"/>
                </a:cubicBezTo>
                <a:moveTo>
                  <a:pt x="100" y="88"/>
                </a:moveTo>
                <a:cubicBezTo>
                  <a:pt x="116" y="88"/>
                  <a:pt x="116" y="88"/>
                  <a:pt x="116" y="88"/>
                </a:cubicBezTo>
                <a:cubicBezTo>
                  <a:pt x="118" y="88"/>
                  <a:pt x="120" y="86"/>
                  <a:pt x="120" y="84"/>
                </a:cubicBezTo>
                <a:cubicBezTo>
                  <a:pt x="120" y="82"/>
                  <a:pt x="118" y="80"/>
                  <a:pt x="116" y="80"/>
                </a:cubicBezTo>
                <a:cubicBezTo>
                  <a:pt x="100" y="80"/>
                  <a:pt x="100" y="80"/>
                  <a:pt x="100" y="80"/>
                </a:cubicBezTo>
                <a:cubicBezTo>
                  <a:pt x="98" y="80"/>
                  <a:pt x="96" y="82"/>
                  <a:pt x="96" y="84"/>
                </a:cubicBezTo>
                <a:cubicBezTo>
                  <a:pt x="96" y="86"/>
                  <a:pt x="98" y="88"/>
                  <a:pt x="100" y="88"/>
                </a:cubicBezTo>
                <a:moveTo>
                  <a:pt x="40" y="104"/>
                </a:moveTo>
                <a:cubicBezTo>
                  <a:pt x="72" y="104"/>
                  <a:pt x="72" y="104"/>
                  <a:pt x="72" y="104"/>
                </a:cubicBezTo>
                <a:cubicBezTo>
                  <a:pt x="76" y="104"/>
                  <a:pt x="80" y="100"/>
                  <a:pt x="80" y="96"/>
                </a:cubicBezTo>
                <a:cubicBezTo>
                  <a:pt x="80" y="56"/>
                  <a:pt x="80" y="56"/>
                  <a:pt x="80" y="56"/>
                </a:cubicBezTo>
                <a:cubicBezTo>
                  <a:pt x="80" y="52"/>
                  <a:pt x="76" y="48"/>
                  <a:pt x="72" y="48"/>
                </a:cubicBezTo>
                <a:cubicBezTo>
                  <a:pt x="40" y="48"/>
                  <a:pt x="40" y="48"/>
                  <a:pt x="40" y="48"/>
                </a:cubicBezTo>
                <a:cubicBezTo>
                  <a:pt x="36" y="48"/>
                  <a:pt x="32" y="52"/>
                  <a:pt x="32" y="56"/>
                </a:cubicBezTo>
                <a:cubicBezTo>
                  <a:pt x="32" y="96"/>
                  <a:pt x="32" y="96"/>
                  <a:pt x="32" y="96"/>
                </a:cubicBezTo>
                <a:cubicBezTo>
                  <a:pt x="32" y="100"/>
                  <a:pt x="36" y="104"/>
                  <a:pt x="40" y="104"/>
                </a:cubicBezTo>
                <a:moveTo>
                  <a:pt x="40" y="56"/>
                </a:moveTo>
                <a:cubicBezTo>
                  <a:pt x="72" y="56"/>
                  <a:pt x="72" y="56"/>
                  <a:pt x="72" y="56"/>
                </a:cubicBezTo>
                <a:cubicBezTo>
                  <a:pt x="72" y="96"/>
                  <a:pt x="72" y="96"/>
                  <a:pt x="72" y="96"/>
                </a:cubicBezTo>
                <a:cubicBezTo>
                  <a:pt x="40" y="96"/>
                  <a:pt x="40" y="96"/>
                  <a:pt x="40" y="96"/>
                </a:cubicBezTo>
                <a:lnTo>
                  <a:pt x="40" y="56"/>
                </a:lnTo>
                <a:close/>
                <a:moveTo>
                  <a:pt x="100" y="104"/>
                </a:moveTo>
                <a:cubicBezTo>
                  <a:pt x="140" y="104"/>
                  <a:pt x="140" y="104"/>
                  <a:pt x="140" y="104"/>
                </a:cubicBezTo>
                <a:cubicBezTo>
                  <a:pt x="142" y="104"/>
                  <a:pt x="144" y="102"/>
                  <a:pt x="144" y="100"/>
                </a:cubicBezTo>
                <a:cubicBezTo>
                  <a:pt x="144" y="98"/>
                  <a:pt x="142" y="96"/>
                  <a:pt x="140" y="96"/>
                </a:cubicBezTo>
                <a:cubicBezTo>
                  <a:pt x="100" y="96"/>
                  <a:pt x="100" y="96"/>
                  <a:pt x="100" y="96"/>
                </a:cubicBezTo>
                <a:cubicBezTo>
                  <a:pt x="98" y="96"/>
                  <a:pt x="96" y="98"/>
                  <a:pt x="96" y="100"/>
                </a:cubicBezTo>
                <a:cubicBezTo>
                  <a:pt x="96" y="102"/>
                  <a:pt x="98" y="104"/>
                  <a:pt x="100" y="104"/>
                </a:cubicBezTo>
                <a:moveTo>
                  <a:pt x="168" y="8"/>
                </a:moveTo>
                <a:cubicBezTo>
                  <a:pt x="96" y="8"/>
                  <a:pt x="96" y="8"/>
                  <a:pt x="96" y="8"/>
                </a:cubicBezTo>
                <a:cubicBezTo>
                  <a:pt x="96" y="4"/>
                  <a:pt x="92" y="0"/>
                  <a:pt x="88" y="0"/>
                </a:cubicBezTo>
                <a:cubicBezTo>
                  <a:pt x="84" y="0"/>
                  <a:pt x="80" y="4"/>
                  <a:pt x="80" y="8"/>
                </a:cubicBezTo>
                <a:cubicBezTo>
                  <a:pt x="8" y="8"/>
                  <a:pt x="8" y="8"/>
                  <a:pt x="8" y="8"/>
                </a:cubicBezTo>
                <a:cubicBezTo>
                  <a:pt x="4" y="8"/>
                  <a:pt x="0" y="12"/>
                  <a:pt x="0" y="16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28"/>
                  <a:pt x="4" y="32"/>
                  <a:pt x="8" y="32"/>
                </a:cubicBezTo>
                <a:cubicBezTo>
                  <a:pt x="8" y="128"/>
                  <a:pt x="8" y="128"/>
                  <a:pt x="8" y="128"/>
                </a:cubicBezTo>
                <a:cubicBezTo>
                  <a:pt x="8" y="132"/>
                  <a:pt x="12" y="136"/>
                  <a:pt x="16" y="136"/>
                </a:cubicBezTo>
                <a:cubicBezTo>
                  <a:pt x="84" y="136"/>
                  <a:pt x="84" y="136"/>
                  <a:pt x="84" y="136"/>
                </a:cubicBezTo>
                <a:cubicBezTo>
                  <a:pt x="84" y="146"/>
                  <a:pt x="84" y="146"/>
                  <a:pt x="84" y="146"/>
                </a:cubicBezTo>
                <a:cubicBezTo>
                  <a:pt x="61" y="169"/>
                  <a:pt x="61" y="169"/>
                  <a:pt x="61" y="169"/>
                </a:cubicBezTo>
                <a:cubicBezTo>
                  <a:pt x="60" y="170"/>
                  <a:pt x="60" y="171"/>
                  <a:pt x="60" y="172"/>
                </a:cubicBezTo>
                <a:cubicBezTo>
                  <a:pt x="60" y="174"/>
                  <a:pt x="62" y="176"/>
                  <a:pt x="64" y="176"/>
                </a:cubicBezTo>
                <a:cubicBezTo>
                  <a:pt x="65" y="176"/>
                  <a:pt x="66" y="176"/>
                  <a:pt x="67" y="175"/>
                </a:cubicBezTo>
                <a:cubicBezTo>
                  <a:pt x="88" y="154"/>
                  <a:pt x="88" y="154"/>
                  <a:pt x="88" y="154"/>
                </a:cubicBezTo>
                <a:cubicBezTo>
                  <a:pt x="109" y="175"/>
                  <a:pt x="109" y="175"/>
                  <a:pt x="109" y="175"/>
                </a:cubicBezTo>
                <a:cubicBezTo>
                  <a:pt x="110" y="176"/>
                  <a:pt x="111" y="176"/>
                  <a:pt x="112" y="176"/>
                </a:cubicBezTo>
                <a:cubicBezTo>
                  <a:pt x="114" y="176"/>
                  <a:pt x="116" y="174"/>
                  <a:pt x="116" y="172"/>
                </a:cubicBezTo>
                <a:cubicBezTo>
                  <a:pt x="116" y="171"/>
                  <a:pt x="116" y="170"/>
                  <a:pt x="115" y="169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92" y="136"/>
                  <a:pt x="92" y="136"/>
                  <a:pt x="92" y="136"/>
                </a:cubicBezTo>
                <a:cubicBezTo>
                  <a:pt x="160" y="136"/>
                  <a:pt x="160" y="136"/>
                  <a:pt x="160" y="136"/>
                </a:cubicBezTo>
                <a:cubicBezTo>
                  <a:pt x="164" y="136"/>
                  <a:pt x="168" y="132"/>
                  <a:pt x="168" y="128"/>
                </a:cubicBezTo>
                <a:cubicBezTo>
                  <a:pt x="168" y="32"/>
                  <a:pt x="168" y="32"/>
                  <a:pt x="168" y="32"/>
                </a:cubicBezTo>
                <a:cubicBezTo>
                  <a:pt x="172" y="32"/>
                  <a:pt x="176" y="28"/>
                  <a:pt x="176" y="24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12"/>
                  <a:pt x="172" y="8"/>
                  <a:pt x="168" y="8"/>
                </a:cubicBezTo>
                <a:moveTo>
                  <a:pt x="160" y="128"/>
                </a:moveTo>
                <a:cubicBezTo>
                  <a:pt x="16" y="128"/>
                  <a:pt x="16" y="128"/>
                  <a:pt x="16" y="128"/>
                </a:cubicBezTo>
                <a:cubicBezTo>
                  <a:pt x="16" y="32"/>
                  <a:pt x="16" y="32"/>
                  <a:pt x="16" y="32"/>
                </a:cubicBezTo>
                <a:cubicBezTo>
                  <a:pt x="160" y="32"/>
                  <a:pt x="160" y="32"/>
                  <a:pt x="160" y="32"/>
                </a:cubicBezTo>
                <a:lnTo>
                  <a:pt x="160" y="128"/>
                </a:lnTo>
                <a:close/>
                <a:moveTo>
                  <a:pt x="168" y="24"/>
                </a:moveTo>
                <a:cubicBezTo>
                  <a:pt x="8" y="24"/>
                  <a:pt x="8" y="24"/>
                  <a:pt x="8" y="24"/>
                </a:cubicBezTo>
                <a:cubicBezTo>
                  <a:pt x="8" y="16"/>
                  <a:pt x="8" y="16"/>
                  <a:pt x="8" y="16"/>
                </a:cubicBezTo>
                <a:cubicBezTo>
                  <a:pt x="168" y="16"/>
                  <a:pt x="168" y="16"/>
                  <a:pt x="168" y="16"/>
                </a:cubicBezTo>
                <a:lnTo>
                  <a:pt x="168" y="24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6" name="Google Shape;166;p27"/>
          <p:cNvSpPr/>
          <p:nvPr/>
        </p:nvSpPr>
        <p:spPr>
          <a:xfrm>
            <a:off x="712806" y="2831499"/>
            <a:ext cx="391429" cy="391430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60" y="0"/>
                </a:move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160"/>
                  <a:pt x="0" y="160"/>
                  <a:pt x="0" y="160"/>
                </a:cubicBezTo>
                <a:cubicBezTo>
                  <a:pt x="0" y="169"/>
                  <a:pt x="7" y="176"/>
                  <a:pt x="16" y="176"/>
                </a:cubicBezTo>
                <a:cubicBezTo>
                  <a:pt x="160" y="176"/>
                  <a:pt x="160" y="176"/>
                  <a:pt x="160" y="176"/>
                </a:cubicBezTo>
                <a:cubicBezTo>
                  <a:pt x="169" y="176"/>
                  <a:pt x="176" y="169"/>
                  <a:pt x="176" y="160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7"/>
                  <a:pt x="169" y="0"/>
                  <a:pt x="160" y="0"/>
                </a:cubicBezTo>
                <a:moveTo>
                  <a:pt x="168" y="160"/>
                </a:moveTo>
                <a:cubicBezTo>
                  <a:pt x="168" y="164"/>
                  <a:pt x="164" y="168"/>
                  <a:pt x="160" y="168"/>
                </a:cubicBezTo>
                <a:cubicBezTo>
                  <a:pt x="16" y="168"/>
                  <a:pt x="16" y="168"/>
                  <a:pt x="16" y="168"/>
                </a:cubicBezTo>
                <a:cubicBezTo>
                  <a:pt x="12" y="168"/>
                  <a:pt x="8" y="164"/>
                  <a:pt x="8" y="160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2"/>
                  <a:pt x="12" y="8"/>
                  <a:pt x="16" y="8"/>
                </a:cubicBezTo>
                <a:cubicBezTo>
                  <a:pt x="160" y="8"/>
                  <a:pt x="160" y="8"/>
                  <a:pt x="160" y="8"/>
                </a:cubicBezTo>
                <a:cubicBezTo>
                  <a:pt x="164" y="8"/>
                  <a:pt x="168" y="12"/>
                  <a:pt x="168" y="16"/>
                </a:cubicBezTo>
                <a:lnTo>
                  <a:pt x="168" y="160"/>
                </a:lnTo>
                <a:close/>
                <a:moveTo>
                  <a:pt x="80" y="100"/>
                </a:moveTo>
                <a:cubicBezTo>
                  <a:pt x="80" y="99"/>
                  <a:pt x="79" y="98"/>
                  <a:pt x="78" y="97"/>
                </a:cubicBezTo>
                <a:cubicBezTo>
                  <a:pt x="78" y="97"/>
                  <a:pt x="78" y="97"/>
                  <a:pt x="78" y="97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2"/>
                  <a:pt x="45" y="72"/>
                  <a:pt x="44" y="72"/>
                </a:cubicBezTo>
                <a:cubicBezTo>
                  <a:pt x="42" y="72"/>
                  <a:pt x="40" y="74"/>
                  <a:pt x="40" y="76"/>
                </a:cubicBezTo>
                <a:cubicBezTo>
                  <a:pt x="40" y="77"/>
                  <a:pt x="41" y="78"/>
                  <a:pt x="42" y="79"/>
                </a:cubicBezTo>
                <a:cubicBezTo>
                  <a:pt x="42" y="79"/>
                  <a:pt x="42" y="79"/>
                  <a:pt x="42" y="79"/>
                </a:cubicBezTo>
                <a:cubicBezTo>
                  <a:pt x="69" y="100"/>
                  <a:pt x="69" y="100"/>
                  <a:pt x="69" y="100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1" y="122"/>
                  <a:pt x="40" y="123"/>
                  <a:pt x="40" y="124"/>
                </a:cubicBezTo>
                <a:cubicBezTo>
                  <a:pt x="40" y="126"/>
                  <a:pt x="42" y="128"/>
                  <a:pt x="44" y="128"/>
                </a:cubicBezTo>
                <a:cubicBezTo>
                  <a:pt x="45" y="128"/>
                  <a:pt x="46" y="128"/>
                  <a:pt x="46" y="127"/>
                </a:cubicBezTo>
                <a:cubicBezTo>
                  <a:pt x="46" y="127"/>
                  <a:pt x="46" y="127"/>
                  <a:pt x="46" y="127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9" y="102"/>
                  <a:pt x="80" y="101"/>
                  <a:pt x="80" y="100"/>
                </a:cubicBezTo>
                <a:moveTo>
                  <a:pt x="108" y="128"/>
                </a:moveTo>
                <a:cubicBezTo>
                  <a:pt x="84" y="128"/>
                  <a:pt x="84" y="128"/>
                  <a:pt x="84" y="128"/>
                </a:cubicBezTo>
                <a:cubicBezTo>
                  <a:pt x="82" y="128"/>
                  <a:pt x="80" y="130"/>
                  <a:pt x="80" y="132"/>
                </a:cubicBezTo>
                <a:cubicBezTo>
                  <a:pt x="80" y="134"/>
                  <a:pt x="82" y="136"/>
                  <a:pt x="84" y="136"/>
                </a:cubicBezTo>
                <a:cubicBezTo>
                  <a:pt x="108" y="136"/>
                  <a:pt x="108" y="136"/>
                  <a:pt x="108" y="136"/>
                </a:cubicBezTo>
                <a:cubicBezTo>
                  <a:pt x="110" y="136"/>
                  <a:pt x="112" y="134"/>
                  <a:pt x="112" y="132"/>
                </a:cubicBezTo>
                <a:cubicBezTo>
                  <a:pt x="112" y="130"/>
                  <a:pt x="110" y="128"/>
                  <a:pt x="108" y="128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7" name="Google Shape;167;p27"/>
          <p:cNvSpPr/>
          <p:nvPr/>
        </p:nvSpPr>
        <p:spPr>
          <a:xfrm>
            <a:off x="660712" y="4370417"/>
            <a:ext cx="399091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76" y="88"/>
                </a:moveTo>
                <a:cubicBezTo>
                  <a:pt x="176" y="83"/>
                  <a:pt x="173" y="79"/>
                  <a:pt x="170" y="77"/>
                </a:cubicBezTo>
                <a:cubicBezTo>
                  <a:pt x="170" y="77"/>
                  <a:pt x="170" y="77"/>
                  <a:pt x="170" y="77"/>
                </a:cubicBezTo>
                <a:cubicBezTo>
                  <a:pt x="156" y="70"/>
                  <a:pt x="156" y="70"/>
                  <a:pt x="156" y="70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3" y="61"/>
                  <a:pt x="176" y="57"/>
                  <a:pt x="176" y="52"/>
                </a:cubicBezTo>
                <a:cubicBezTo>
                  <a:pt x="176" y="47"/>
                  <a:pt x="173" y="43"/>
                  <a:pt x="170" y="41"/>
                </a:cubicBezTo>
                <a:cubicBezTo>
                  <a:pt x="170" y="41"/>
                  <a:pt x="170" y="41"/>
                  <a:pt x="170" y="41"/>
                </a:cubicBezTo>
                <a:cubicBezTo>
                  <a:pt x="94" y="1"/>
                  <a:pt x="94" y="1"/>
                  <a:pt x="94" y="1"/>
                </a:cubicBezTo>
                <a:cubicBezTo>
                  <a:pt x="94" y="1"/>
                  <a:pt x="94" y="1"/>
                  <a:pt x="94" y="1"/>
                </a:cubicBezTo>
                <a:cubicBezTo>
                  <a:pt x="92" y="1"/>
                  <a:pt x="90" y="0"/>
                  <a:pt x="88" y="0"/>
                </a:cubicBezTo>
                <a:cubicBezTo>
                  <a:pt x="86" y="0"/>
                  <a:pt x="84" y="1"/>
                  <a:pt x="82" y="1"/>
                </a:cubicBezTo>
                <a:cubicBezTo>
                  <a:pt x="82" y="1"/>
                  <a:pt x="82" y="1"/>
                  <a:pt x="82" y="1"/>
                </a:cubicBezTo>
                <a:cubicBezTo>
                  <a:pt x="6" y="41"/>
                  <a:pt x="6" y="41"/>
                  <a:pt x="6" y="41"/>
                </a:cubicBezTo>
                <a:cubicBezTo>
                  <a:pt x="6" y="41"/>
                  <a:pt x="6" y="41"/>
                  <a:pt x="6" y="41"/>
                </a:cubicBezTo>
                <a:cubicBezTo>
                  <a:pt x="3" y="43"/>
                  <a:pt x="0" y="47"/>
                  <a:pt x="0" y="52"/>
                </a:cubicBezTo>
                <a:cubicBezTo>
                  <a:pt x="0" y="57"/>
                  <a:pt x="3" y="61"/>
                  <a:pt x="6" y="63"/>
                </a:cubicBezTo>
                <a:cubicBezTo>
                  <a:pt x="6" y="63"/>
                  <a:pt x="6" y="63"/>
                  <a:pt x="6" y="63"/>
                </a:cubicBezTo>
                <a:cubicBezTo>
                  <a:pt x="20" y="70"/>
                  <a:pt x="20" y="70"/>
                  <a:pt x="20" y="70"/>
                </a:cubicBezTo>
                <a:cubicBezTo>
                  <a:pt x="6" y="77"/>
                  <a:pt x="6" y="77"/>
                  <a:pt x="6" y="77"/>
                </a:cubicBezTo>
                <a:cubicBezTo>
                  <a:pt x="6" y="77"/>
                  <a:pt x="6" y="77"/>
                  <a:pt x="6" y="77"/>
                </a:cubicBezTo>
                <a:cubicBezTo>
                  <a:pt x="3" y="79"/>
                  <a:pt x="0" y="83"/>
                  <a:pt x="0" y="88"/>
                </a:cubicBezTo>
                <a:cubicBezTo>
                  <a:pt x="0" y="93"/>
                  <a:pt x="3" y="97"/>
                  <a:pt x="6" y="99"/>
                </a:cubicBezTo>
                <a:cubicBezTo>
                  <a:pt x="6" y="99"/>
                  <a:pt x="6" y="99"/>
                  <a:pt x="6" y="99"/>
                </a:cubicBezTo>
                <a:cubicBezTo>
                  <a:pt x="20" y="106"/>
                  <a:pt x="20" y="106"/>
                  <a:pt x="20" y="106"/>
                </a:cubicBezTo>
                <a:cubicBezTo>
                  <a:pt x="6" y="113"/>
                  <a:pt x="6" y="113"/>
                  <a:pt x="6" y="113"/>
                </a:cubicBezTo>
                <a:cubicBezTo>
                  <a:pt x="6" y="113"/>
                  <a:pt x="6" y="113"/>
                  <a:pt x="6" y="113"/>
                </a:cubicBezTo>
                <a:cubicBezTo>
                  <a:pt x="3" y="115"/>
                  <a:pt x="0" y="119"/>
                  <a:pt x="0" y="124"/>
                </a:cubicBezTo>
                <a:cubicBezTo>
                  <a:pt x="0" y="129"/>
                  <a:pt x="3" y="133"/>
                  <a:pt x="6" y="135"/>
                </a:cubicBezTo>
                <a:cubicBezTo>
                  <a:pt x="6" y="135"/>
                  <a:pt x="6" y="135"/>
                  <a:pt x="6" y="13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4" y="175"/>
                  <a:pt x="86" y="176"/>
                  <a:pt x="88" y="176"/>
                </a:cubicBezTo>
                <a:cubicBezTo>
                  <a:pt x="90" y="176"/>
                  <a:pt x="92" y="175"/>
                  <a:pt x="94" y="175"/>
                </a:cubicBezTo>
                <a:cubicBezTo>
                  <a:pt x="94" y="175"/>
                  <a:pt x="94" y="175"/>
                  <a:pt x="94" y="17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3" y="133"/>
                  <a:pt x="176" y="129"/>
                  <a:pt x="176" y="124"/>
                </a:cubicBezTo>
                <a:cubicBezTo>
                  <a:pt x="176" y="119"/>
                  <a:pt x="173" y="115"/>
                  <a:pt x="170" y="113"/>
                </a:cubicBezTo>
                <a:cubicBezTo>
                  <a:pt x="170" y="113"/>
                  <a:pt x="170" y="113"/>
                  <a:pt x="170" y="113"/>
                </a:cubicBezTo>
                <a:cubicBezTo>
                  <a:pt x="156" y="106"/>
                  <a:pt x="156" y="106"/>
                  <a:pt x="156" y="106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3" y="97"/>
                  <a:pt x="176" y="93"/>
                  <a:pt x="176" y="88"/>
                </a:cubicBezTo>
                <a:moveTo>
                  <a:pt x="10" y="56"/>
                </a:moveTo>
                <a:cubicBezTo>
                  <a:pt x="10" y="55"/>
                  <a:pt x="10" y="55"/>
                  <a:pt x="10" y="55"/>
                </a:cubicBezTo>
                <a:cubicBezTo>
                  <a:pt x="9" y="55"/>
                  <a:pt x="8" y="54"/>
                  <a:pt x="8" y="52"/>
                </a:cubicBezTo>
                <a:cubicBezTo>
                  <a:pt x="8" y="50"/>
                  <a:pt x="9" y="49"/>
                  <a:pt x="10" y="49"/>
                </a:cubicBezTo>
                <a:cubicBezTo>
                  <a:pt x="10" y="48"/>
                  <a:pt x="10" y="48"/>
                  <a:pt x="10" y="48"/>
                </a:cubicBezTo>
                <a:cubicBezTo>
                  <a:pt x="86" y="8"/>
                  <a:pt x="86" y="8"/>
                  <a:pt x="86" y="8"/>
                </a:cubicBezTo>
                <a:cubicBezTo>
                  <a:pt x="86" y="9"/>
                  <a:pt x="86" y="9"/>
                  <a:pt x="86" y="9"/>
                </a:cubicBezTo>
                <a:cubicBezTo>
                  <a:pt x="87" y="8"/>
                  <a:pt x="87" y="8"/>
                  <a:pt x="88" y="8"/>
                </a:cubicBezTo>
                <a:cubicBezTo>
                  <a:pt x="89" y="8"/>
                  <a:pt x="89" y="8"/>
                  <a:pt x="90" y="9"/>
                </a:cubicBezTo>
                <a:cubicBezTo>
                  <a:pt x="90" y="8"/>
                  <a:pt x="90" y="8"/>
                  <a:pt x="90" y="8"/>
                </a:cubicBezTo>
                <a:cubicBezTo>
                  <a:pt x="166" y="48"/>
                  <a:pt x="166" y="48"/>
                  <a:pt x="166" y="48"/>
                </a:cubicBezTo>
                <a:cubicBezTo>
                  <a:pt x="166" y="49"/>
                  <a:pt x="166" y="49"/>
                  <a:pt x="166" y="49"/>
                </a:cubicBezTo>
                <a:cubicBezTo>
                  <a:pt x="167" y="49"/>
                  <a:pt x="168" y="50"/>
                  <a:pt x="168" y="52"/>
                </a:cubicBezTo>
                <a:cubicBezTo>
                  <a:pt x="168" y="54"/>
                  <a:pt x="167" y="55"/>
                  <a:pt x="166" y="55"/>
                </a:cubicBezTo>
                <a:cubicBezTo>
                  <a:pt x="166" y="56"/>
                  <a:pt x="166" y="56"/>
                  <a:pt x="166" y="56"/>
                </a:cubicBezTo>
                <a:cubicBezTo>
                  <a:pt x="90" y="96"/>
                  <a:pt x="90" y="96"/>
                  <a:pt x="90" y="96"/>
                </a:cubicBezTo>
                <a:cubicBezTo>
                  <a:pt x="90" y="95"/>
                  <a:pt x="90" y="95"/>
                  <a:pt x="90" y="95"/>
                </a:cubicBezTo>
                <a:cubicBezTo>
                  <a:pt x="89" y="96"/>
                  <a:pt x="89" y="96"/>
                  <a:pt x="88" y="96"/>
                </a:cubicBezTo>
                <a:cubicBezTo>
                  <a:pt x="87" y="96"/>
                  <a:pt x="87" y="96"/>
                  <a:pt x="86" y="95"/>
                </a:cubicBezTo>
                <a:cubicBezTo>
                  <a:pt x="86" y="96"/>
                  <a:pt x="86" y="96"/>
                  <a:pt x="86" y="96"/>
                </a:cubicBezTo>
                <a:lnTo>
                  <a:pt x="10" y="56"/>
                </a:lnTo>
                <a:close/>
                <a:moveTo>
                  <a:pt x="166" y="120"/>
                </a:moveTo>
                <a:cubicBezTo>
                  <a:pt x="166" y="121"/>
                  <a:pt x="166" y="121"/>
                  <a:pt x="166" y="121"/>
                </a:cubicBezTo>
                <a:cubicBezTo>
                  <a:pt x="167" y="121"/>
                  <a:pt x="168" y="122"/>
                  <a:pt x="168" y="124"/>
                </a:cubicBezTo>
                <a:cubicBezTo>
                  <a:pt x="168" y="126"/>
                  <a:pt x="167" y="127"/>
                  <a:pt x="166" y="127"/>
                </a:cubicBezTo>
                <a:cubicBezTo>
                  <a:pt x="166" y="128"/>
                  <a:pt x="166" y="128"/>
                  <a:pt x="166" y="128"/>
                </a:cubicBezTo>
                <a:cubicBezTo>
                  <a:pt x="90" y="168"/>
                  <a:pt x="90" y="168"/>
                  <a:pt x="90" y="168"/>
                </a:cubicBezTo>
                <a:cubicBezTo>
                  <a:pt x="90" y="167"/>
                  <a:pt x="90" y="167"/>
                  <a:pt x="90" y="167"/>
                </a:cubicBezTo>
                <a:cubicBezTo>
                  <a:pt x="89" y="168"/>
                  <a:pt x="89" y="168"/>
                  <a:pt x="88" y="168"/>
                </a:cubicBezTo>
                <a:cubicBezTo>
                  <a:pt x="87" y="168"/>
                  <a:pt x="87" y="168"/>
                  <a:pt x="86" y="167"/>
                </a:cubicBezTo>
                <a:cubicBezTo>
                  <a:pt x="86" y="168"/>
                  <a:pt x="86" y="168"/>
                  <a:pt x="86" y="168"/>
                </a:cubicBezTo>
                <a:cubicBezTo>
                  <a:pt x="10" y="128"/>
                  <a:pt x="10" y="128"/>
                  <a:pt x="10" y="128"/>
                </a:cubicBezTo>
                <a:cubicBezTo>
                  <a:pt x="10" y="127"/>
                  <a:pt x="10" y="127"/>
                  <a:pt x="10" y="127"/>
                </a:cubicBezTo>
                <a:cubicBezTo>
                  <a:pt x="9" y="127"/>
                  <a:pt x="8" y="126"/>
                  <a:pt x="8" y="124"/>
                </a:cubicBezTo>
                <a:cubicBezTo>
                  <a:pt x="8" y="122"/>
                  <a:pt x="9" y="121"/>
                  <a:pt x="10" y="121"/>
                </a:cubicBezTo>
                <a:cubicBezTo>
                  <a:pt x="10" y="120"/>
                  <a:pt x="10" y="120"/>
                  <a:pt x="10" y="120"/>
                </a:cubicBezTo>
                <a:cubicBezTo>
                  <a:pt x="29" y="111"/>
                  <a:pt x="29" y="111"/>
                  <a:pt x="29" y="111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4" y="139"/>
                  <a:pt x="86" y="140"/>
                  <a:pt x="88" y="140"/>
                </a:cubicBezTo>
                <a:cubicBezTo>
                  <a:pt x="90" y="140"/>
                  <a:pt x="92" y="139"/>
                  <a:pt x="94" y="139"/>
                </a:cubicBezTo>
                <a:cubicBezTo>
                  <a:pt x="94" y="139"/>
                  <a:pt x="94" y="139"/>
                  <a:pt x="94" y="139"/>
                </a:cubicBezTo>
                <a:cubicBezTo>
                  <a:pt x="147" y="111"/>
                  <a:pt x="147" y="111"/>
                  <a:pt x="147" y="111"/>
                </a:cubicBezTo>
                <a:lnTo>
                  <a:pt x="166" y="120"/>
                </a:lnTo>
                <a:close/>
                <a:moveTo>
                  <a:pt x="166" y="91"/>
                </a:moveTo>
                <a:cubicBezTo>
                  <a:pt x="166" y="92"/>
                  <a:pt x="166" y="92"/>
                  <a:pt x="166" y="92"/>
                </a:cubicBezTo>
                <a:cubicBezTo>
                  <a:pt x="90" y="132"/>
                  <a:pt x="90" y="132"/>
                  <a:pt x="90" y="132"/>
                </a:cubicBezTo>
                <a:cubicBezTo>
                  <a:pt x="90" y="131"/>
                  <a:pt x="90" y="131"/>
                  <a:pt x="90" y="131"/>
                </a:cubicBezTo>
                <a:cubicBezTo>
                  <a:pt x="89" y="132"/>
                  <a:pt x="89" y="132"/>
                  <a:pt x="88" y="132"/>
                </a:cubicBezTo>
                <a:cubicBezTo>
                  <a:pt x="87" y="132"/>
                  <a:pt x="87" y="132"/>
                  <a:pt x="86" y="131"/>
                </a:cubicBezTo>
                <a:cubicBezTo>
                  <a:pt x="86" y="132"/>
                  <a:pt x="86" y="132"/>
                  <a:pt x="86" y="132"/>
                </a:cubicBezTo>
                <a:cubicBezTo>
                  <a:pt x="10" y="92"/>
                  <a:pt x="10" y="92"/>
                  <a:pt x="10" y="92"/>
                </a:cubicBezTo>
                <a:cubicBezTo>
                  <a:pt x="10" y="91"/>
                  <a:pt x="10" y="91"/>
                  <a:pt x="10" y="91"/>
                </a:cubicBezTo>
                <a:cubicBezTo>
                  <a:pt x="9" y="91"/>
                  <a:pt x="8" y="90"/>
                  <a:pt x="8" y="88"/>
                </a:cubicBezTo>
                <a:cubicBezTo>
                  <a:pt x="8" y="86"/>
                  <a:pt x="9" y="85"/>
                  <a:pt x="10" y="85"/>
                </a:cubicBezTo>
                <a:cubicBezTo>
                  <a:pt x="10" y="84"/>
                  <a:pt x="10" y="84"/>
                  <a:pt x="10" y="84"/>
                </a:cubicBezTo>
                <a:cubicBezTo>
                  <a:pt x="29" y="75"/>
                  <a:pt x="29" y="75"/>
                  <a:pt x="29" y="75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4" y="103"/>
                  <a:pt x="86" y="104"/>
                  <a:pt x="88" y="104"/>
                </a:cubicBezTo>
                <a:cubicBezTo>
                  <a:pt x="90" y="104"/>
                  <a:pt x="92" y="103"/>
                  <a:pt x="94" y="103"/>
                </a:cubicBezTo>
                <a:cubicBezTo>
                  <a:pt x="94" y="103"/>
                  <a:pt x="94" y="103"/>
                  <a:pt x="94" y="103"/>
                </a:cubicBezTo>
                <a:cubicBezTo>
                  <a:pt x="147" y="75"/>
                  <a:pt x="147" y="75"/>
                  <a:pt x="147" y="75"/>
                </a:cubicBezTo>
                <a:cubicBezTo>
                  <a:pt x="166" y="84"/>
                  <a:pt x="166" y="84"/>
                  <a:pt x="166" y="84"/>
                </a:cubicBezTo>
                <a:cubicBezTo>
                  <a:pt x="166" y="85"/>
                  <a:pt x="166" y="85"/>
                  <a:pt x="166" y="85"/>
                </a:cubicBezTo>
                <a:cubicBezTo>
                  <a:pt x="167" y="85"/>
                  <a:pt x="168" y="86"/>
                  <a:pt x="168" y="88"/>
                </a:cubicBezTo>
                <a:cubicBezTo>
                  <a:pt x="168" y="90"/>
                  <a:pt x="167" y="91"/>
                  <a:pt x="166" y="91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8" name="Google Shape;168;p27"/>
          <p:cNvSpPr/>
          <p:nvPr/>
        </p:nvSpPr>
        <p:spPr>
          <a:xfrm>
            <a:off x="674189" y="3685924"/>
            <a:ext cx="391429" cy="356636"/>
          </a:xfrm>
          <a:custGeom>
            <a:avLst/>
            <a:gdLst/>
            <a:ahLst/>
            <a:cxnLst/>
            <a:rect l="l" t="t" r="r" b="b"/>
            <a:pathLst>
              <a:path w="176" h="160" extrusionOk="0">
                <a:moveTo>
                  <a:pt x="88" y="0"/>
                </a:moveTo>
                <a:cubicBezTo>
                  <a:pt x="39" y="0"/>
                  <a:pt x="0" y="36"/>
                  <a:pt x="0" y="80"/>
                </a:cubicBezTo>
                <a:cubicBezTo>
                  <a:pt x="0" y="124"/>
                  <a:pt x="39" y="160"/>
                  <a:pt x="88" y="160"/>
                </a:cubicBezTo>
                <a:cubicBezTo>
                  <a:pt x="137" y="160"/>
                  <a:pt x="176" y="124"/>
                  <a:pt x="176" y="80"/>
                </a:cubicBezTo>
                <a:cubicBezTo>
                  <a:pt x="176" y="36"/>
                  <a:pt x="137" y="0"/>
                  <a:pt x="88" y="0"/>
                </a:cubicBezTo>
                <a:moveTo>
                  <a:pt x="88" y="152"/>
                </a:moveTo>
                <a:cubicBezTo>
                  <a:pt x="60" y="152"/>
                  <a:pt x="36" y="139"/>
                  <a:pt x="21" y="120"/>
                </a:cubicBezTo>
                <a:cubicBezTo>
                  <a:pt x="81" y="120"/>
                  <a:pt x="81" y="120"/>
                  <a:pt x="81" y="120"/>
                </a:cubicBezTo>
                <a:cubicBezTo>
                  <a:pt x="85" y="128"/>
                  <a:pt x="100" y="140"/>
                  <a:pt x="110" y="140"/>
                </a:cubicBezTo>
                <a:cubicBezTo>
                  <a:pt x="122" y="140"/>
                  <a:pt x="132" y="132"/>
                  <a:pt x="132" y="116"/>
                </a:cubicBezTo>
                <a:cubicBezTo>
                  <a:pt x="132" y="100"/>
                  <a:pt x="122" y="92"/>
                  <a:pt x="110" y="92"/>
                </a:cubicBezTo>
                <a:cubicBezTo>
                  <a:pt x="100" y="92"/>
                  <a:pt x="85" y="104"/>
                  <a:pt x="81" y="112"/>
                </a:cubicBezTo>
                <a:cubicBezTo>
                  <a:pt x="16" y="112"/>
                  <a:pt x="16" y="112"/>
                  <a:pt x="16" y="112"/>
                </a:cubicBezTo>
                <a:cubicBezTo>
                  <a:pt x="11" y="102"/>
                  <a:pt x="8" y="92"/>
                  <a:pt x="8" y="80"/>
                </a:cubicBezTo>
                <a:cubicBezTo>
                  <a:pt x="8" y="68"/>
                  <a:pt x="11" y="58"/>
                  <a:pt x="16" y="48"/>
                </a:cubicBezTo>
                <a:cubicBezTo>
                  <a:pt x="81" y="48"/>
                  <a:pt x="81" y="48"/>
                  <a:pt x="81" y="48"/>
                </a:cubicBezTo>
                <a:cubicBezTo>
                  <a:pt x="85" y="56"/>
                  <a:pt x="100" y="68"/>
                  <a:pt x="110" y="68"/>
                </a:cubicBezTo>
                <a:cubicBezTo>
                  <a:pt x="122" y="68"/>
                  <a:pt x="132" y="60"/>
                  <a:pt x="132" y="44"/>
                </a:cubicBezTo>
                <a:cubicBezTo>
                  <a:pt x="132" y="28"/>
                  <a:pt x="122" y="20"/>
                  <a:pt x="110" y="20"/>
                </a:cubicBezTo>
                <a:cubicBezTo>
                  <a:pt x="100" y="20"/>
                  <a:pt x="85" y="32"/>
                  <a:pt x="81" y="40"/>
                </a:cubicBezTo>
                <a:cubicBezTo>
                  <a:pt x="21" y="40"/>
                  <a:pt x="21" y="40"/>
                  <a:pt x="21" y="40"/>
                </a:cubicBezTo>
                <a:cubicBezTo>
                  <a:pt x="36" y="21"/>
                  <a:pt x="60" y="8"/>
                  <a:pt x="88" y="8"/>
                </a:cubicBezTo>
                <a:cubicBezTo>
                  <a:pt x="131" y="8"/>
                  <a:pt x="165" y="38"/>
                  <a:pt x="168" y="76"/>
                </a:cubicBezTo>
                <a:cubicBezTo>
                  <a:pt x="87" y="76"/>
                  <a:pt x="87" y="76"/>
                  <a:pt x="87" y="76"/>
                </a:cubicBezTo>
                <a:cubicBezTo>
                  <a:pt x="83" y="68"/>
                  <a:pt x="68" y="56"/>
                  <a:pt x="58" y="56"/>
                </a:cubicBezTo>
                <a:cubicBezTo>
                  <a:pt x="46" y="56"/>
                  <a:pt x="36" y="64"/>
                  <a:pt x="36" y="80"/>
                </a:cubicBezTo>
                <a:cubicBezTo>
                  <a:pt x="36" y="96"/>
                  <a:pt x="46" y="104"/>
                  <a:pt x="58" y="104"/>
                </a:cubicBezTo>
                <a:cubicBezTo>
                  <a:pt x="68" y="104"/>
                  <a:pt x="83" y="92"/>
                  <a:pt x="87" y="84"/>
                </a:cubicBezTo>
                <a:cubicBezTo>
                  <a:pt x="168" y="84"/>
                  <a:pt x="168" y="84"/>
                  <a:pt x="168" y="84"/>
                </a:cubicBezTo>
                <a:cubicBezTo>
                  <a:pt x="165" y="122"/>
                  <a:pt x="131" y="152"/>
                  <a:pt x="88" y="152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9" name="Google Shape;169;p27"/>
          <p:cNvSpPr/>
          <p:nvPr/>
        </p:nvSpPr>
        <p:spPr>
          <a:xfrm>
            <a:off x="718632" y="5551980"/>
            <a:ext cx="399081" cy="337026"/>
          </a:xfrm>
          <a:custGeom>
            <a:avLst/>
            <a:gdLst/>
            <a:ahLst/>
            <a:cxnLst/>
            <a:rect l="l" t="t" r="r" b="b"/>
            <a:pathLst>
              <a:path w="176" h="144" extrusionOk="0">
                <a:moveTo>
                  <a:pt x="60" y="32"/>
                </a:moveTo>
                <a:cubicBezTo>
                  <a:pt x="116" y="32"/>
                  <a:pt x="116" y="32"/>
                  <a:pt x="116" y="32"/>
                </a:cubicBezTo>
                <a:cubicBezTo>
                  <a:pt x="118" y="32"/>
                  <a:pt x="120" y="30"/>
                  <a:pt x="120" y="28"/>
                </a:cubicBezTo>
                <a:cubicBezTo>
                  <a:pt x="120" y="26"/>
                  <a:pt x="118" y="24"/>
                  <a:pt x="116" y="24"/>
                </a:cubicBezTo>
                <a:cubicBezTo>
                  <a:pt x="60" y="24"/>
                  <a:pt x="60" y="24"/>
                  <a:pt x="60" y="24"/>
                </a:cubicBezTo>
                <a:cubicBezTo>
                  <a:pt x="58" y="24"/>
                  <a:pt x="56" y="26"/>
                  <a:pt x="56" y="28"/>
                </a:cubicBezTo>
                <a:cubicBezTo>
                  <a:pt x="56" y="30"/>
                  <a:pt x="58" y="32"/>
                  <a:pt x="60" y="32"/>
                </a:cubicBezTo>
                <a:moveTo>
                  <a:pt x="52" y="48"/>
                </a:moveTo>
                <a:cubicBezTo>
                  <a:pt x="124" y="48"/>
                  <a:pt x="124" y="48"/>
                  <a:pt x="124" y="48"/>
                </a:cubicBezTo>
                <a:cubicBezTo>
                  <a:pt x="126" y="48"/>
                  <a:pt x="128" y="46"/>
                  <a:pt x="128" y="44"/>
                </a:cubicBezTo>
                <a:cubicBezTo>
                  <a:pt x="128" y="42"/>
                  <a:pt x="126" y="40"/>
                  <a:pt x="124" y="40"/>
                </a:cubicBezTo>
                <a:cubicBezTo>
                  <a:pt x="52" y="40"/>
                  <a:pt x="52" y="40"/>
                  <a:pt x="52" y="40"/>
                </a:cubicBezTo>
                <a:cubicBezTo>
                  <a:pt x="50" y="40"/>
                  <a:pt x="48" y="42"/>
                  <a:pt x="48" y="44"/>
                </a:cubicBezTo>
                <a:cubicBezTo>
                  <a:pt x="48" y="46"/>
                  <a:pt x="50" y="48"/>
                  <a:pt x="52" y="48"/>
                </a:cubicBezTo>
                <a:moveTo>
                  <a:pt x="136" y="60"/>
                </a:moveTo>
                <a:cubicBezTo>
                  <a:pt x="136" y="58"/>
                  <a:pt x="134" y="56"/>
                  <a:pt x="132" y="56"/>
                </a:cubicBezTo>
                <a:cubicBezTo>
                  <a:pt x="44" y="56"/>
                  <a:pt x="44" y="56"/>
                  <a:pt x="44" y="56"/>
                </a:cubicBezTo>
                <a:cubicBezTo>
                  <a:pt x="42" y="56"/>
                  <a:pt x="40" y="58"/>
                  <a:pt x="40" y="60"/>
                </a:cubicBezTo>
                <a:cubicBezTo>
                  <a:pt x="40" y="62"/>
                  <a:pt x="42" y="64"/>
                  <a:pt x="44" y="64"/>
                </a:cubicBezTo>
                <a:cubicBezTo>
                  <a:pt x="132" y="64"/>
                  <a:pt x="132" y="64"/>
                  <a:pt x="132" y="64"/>
                </a:cubicBezTo>
                <a:cubicBezTo>
                  <a:pt x="134" y="64"/>
                  <a:pt x="136" y="62"/>
                  <a:pt x="136" y="60"/>
                </a:cubicBezTo>
                <a:moveTo>
                  <a:pt x="176" y="82"/>
                </a:moveTo>
                <a:cubicBezTo>
                  <a:pt x="176" y="82"/>
                  <a:pt x="176" y="82"/>
                  <a:pt x="176" y="8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5" y="1"/>
                  <a:pt x="134" y="0"/>
                  <a:pt x="132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42" y="0"/>
                  <a:pt x="41" y="1"/>
                  <a:pt x="40" y="2"/>
                </a:cubicBezTo>
                <a:cubicBezTo>
                  <a:pt x="40" y="2"/>
                  <a:pt x="40" y="2"/>
                  <a:pt x="40" y="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3"/>
                  <a:pt x="0" y="83"/>
                  <a:pt x="0" y="84"/>
                </a:cubicBezTo>
                <a:cubicBezTo>
                  <a:pt x="0" y="140"/>
                  <a:pt x="0" y="140"/>
                  <a:pt x="0" y="140"/>
                </a:cubicBezTo>
                <a:cubicBezTo>
                  <a:pt x="0" y="142"/>
                  <a:pt x="2" y="144"/>
                  <a:pt x="4" y="144"/>
                </a:cubicBezTo>
                <a:cubicBezTo>
                  <a:pt x="172" y="144"/>
                  <a:pt x="172" y="144"/>
                  <a:pt x="172" y="144"/>
                </a:cubicBezTo>
                <a:cubicBezTo>
                  <a:pt x="174" y="144"/>
                  <a:pt x="176" y="142"/>
                  <a:pt x="176" y="140"/>
                </a:cubicBezTo>
                <a:cubicBezTo>
                  <a:pt x="176" y="84"/>
                  <a:pt x="176" y="84"/>
                  <a:pt x="176" y="84"/>
                </a:cubicBezTo>
                <a:cubicBezTo>
                  <a:pt x="176" y="83"/>
                  <a:pt x="176" y="83"/>
                  <a:pt x="176" y="82"/>
                </a:cubicBezTo>
                <a:moveTo>
                  <a:pt x="46" y="8"/>
                </a:moveTo>
                <a:cubicBezTo>
                  <a:pt x="130" y="8"/>
                  <a:pt x="130" y="8"/>
                  <a:pt x="130" y="8"/>
                </a:cubicBezTo>
                <a:cubicBezTo>
                  <a:pt x="166" y="80"/>
                  <a:pt x="166" y="80"/>
                  <a:pt x="166" y="80"/>
                </a:cubicBezTo>
                <a:cubicBezTo>
                  <a:pt x="116" y="80"/>
                  <a:pt x="116" y="80"/>
                  <a:pt x="116" y="80"/>
                </a:cubicBezTo>
                <a:cubicBezTo>
                  <a:pt x="114" y="80"/>
                  <a:pt x="112" y="82"/>
                  <a:pt x="112" y="84"/>
                </a:cubicBezTo>
                <a:cubicBezTo>
                  <a:pt x="112" y="97"/>
                  <a:pt x="101" y="108"/>
                  <a:pt x="88" y="108"/>
                </a:cubicBezTo>
                <a:cubicBezTo>
                  <a:pt x="75" y="108"/>
                  <a:pt x="64" y="97"/>
                  <a:pt x="64" y="84"/>
                </a:cubicBezTo>
                <a:cubicBezTo>
                  <a:pt x="64" y="82"/>
                  <a:pt x="62" y="80"/>
                  <a:pt x="60" y="80"/>
                </a:cubicBezTo>
                <a:cubicBezTo>
                  <a:pt x="10" y="80"/>
                  <a:pt x="10" y="80"/>
                  <a:pt x="10" y="80"/>
                </a:cubicBezTo>
                <a:lnTo>
                  <a:pt x="46" y="8"/>
                </a:lnTo>
                <a:close/>
                <a:moveTo>
                  <a:pt x="168" y="136"/>
                </a:moveTo>
                <a:cubicBezTo>
                  <a:pt x="8" y="136"/>
                  <a:pt x="8" y="136"/>
                  <a:pt x="8" y="136"/>
                </a:cubicBezTo>
                <a:cubicBezTo>
                  <a:pt x="8" y="88"/>
                  <a:pt x="8" y="88"/>
                  <a:pt x="8" y="88"/>
                </a:cubicBezTo>
                <a:cubicBezTo>
                  <a:pt x="56" y="88"/>
                  <a:pt x="56" y="88"/>
                  <a:pt x="56" y="88"/>
                </a:cubicBezTo>
                <a:cubicBezTo>
                  <a:pt x="58" y="104"/>
                  <a:pt x="72" y="116"/>
                  <a:pt x="88" y="116"/>
                </a:cubicBezTo>
                <a:cubicBezTo>
                  <a:pt x="104" y="116"/>
                  <a:pt x="118" y="104"/>
                  <a:pt x="120" y="88"/>
                </a:cubicBezTo>
                <a:cubicBezTo>
                  <a:pt x="168" y="88"/>
                  <a:pt x="168" y="88"/>
                  <a:pt x="168" y="88"/>
                </a:cubicBezTo>
                <a:lnTo>
                  <a:pt x="168" y="136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0" name="Google Shape;170;p27"/>
          <p:cNvSpPr txBox="1"/>
          <p:nvPr/>
        </p:nvSpPr>
        <p:spPr>
          <a:xfrm>
            <a:off x="799394" y="339334"/>
            <a:ext cx="6206955" cy="471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pPr lvl="0"/>
            <a:r>
              <a:rPr lang="ru-RU" sz="1197" dirty="0" smtClean="0">
                <a:solidFill>
                  <a:schemeClr val="bg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2.10 Итоги Семестра</a:t>
            </a:r>
            <a:endParaRPr lang="ru-RU" sz="1197" dirty="0">
              <a:solidFill>
                <a:schemeClr val="bg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</p:spTree>
    <p:extLst>
      <p:ext uri="{BB962C8B-B14F-4D97-AF65-F5344CB8AC3E}">
        <p14:creationId xmlns:p14="http://schemas.microsoft.com/office/powerpoint/2010/main" val="451044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0000500000000000000" pitchFamily="2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8565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cxnSp>
        <p:nvCxnSpPr>
          <p:cNvPr id="13" name="Google Shape;138;p26">
            <a:extLst>
              <a:ext uri="{FF2B5EF4-FFF2-40B4-BE49-F238E27FC236}">
                <a16:creationId xmlns:a16="http://schemas.microsoft.com/office/drawing/2014/main" id="{E30B9621-AE84-41C6-ADFD-5C6FB083ADC3}"/>
              </a:ext>
            </a:extLst>
          </p:cNvPr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Заголовок 1">
            <a:extLst>
              <a:ext uri="{FF2B5EF4-FFF2-40B4-BE49-F238E27FC236}">
                <a16:creationId xmlns:a16="http://schemas.microsoft.com/office/drawing/2014/main" id="{11752EDD-2C3D-49FC-99DA-CCD9E0B41E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7241" y="502381"/>
            <a:ext cx="9389098" cy="827739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Оценка качества модели регрессии</a:t>
            </a:r>
          </a:p>
        </p:txBody>
      </p:sp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3487A77B-766F-4013-A2D3-4EC8086CFF14}"/>
              </a:ext>
            </a:extLst>
          </p:cNvPr>
          <p:cNvSpPr txBox="1">
            <a:spLocks/>
          </p:cNvSpPr>
          <p:nvPr/>
        </p:nvSpPr>
        <p:spPr>
          <a:xfrm>
            <a:off x="2639616" y="1345700"/>
            <a:ext cx="659613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3200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BF6476E3-AD98-4665-A1B6-7DA912A84927}"/>
                  </a:ext>
                </a:extLst>
              </p:cNvPr>
              <p:cNvSpPr/>
              <p:nvPr/>
            </p:nvSpPr>
            <p:spPr>
              <a:xfrm>
                <a:off x="2783632" y="1175218"/>
                <a:ext cx="5688632" cy="9541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𝒚</m:t>
                    </m:r>
                  </m:oMath>
                </a14:m>
                <a:r>
                  <a:rPr lang="ru-RU" sz="2800" i="1" dirty="0">
                    <a:solidFill>
                      <a:schemeClr val="bg1"/>
                    </a:solidFill>
                    <a:latin typeface="Montserrat" panose="00000500000000000000" pitchFamily="2" charset="-52"/>
                    <a:ea typeface="Verdana" panose="020B0604030504040204" pitchFamily="34" charset="0"/>
                  </a:rPr>
                  <a:t>−</a:t>
                </a:r>
                <a:r>
                  <a:rPr lang="en-US" sz="2800" i="1" dirty="0">
                    <a:solidFill>
                      <a:schemeClr val="bg1"/>
                    </a:solidFill>
                    <a:latin typeface="Montserrat" panose="00000500000000000000" pitchFamily="2" charset="-52"/>
                    <a:ea typeface="Verdana" panose="020B0604030504040204" pitchFamily="34" charset="0"/>
                  </a:rPr>
                  <a:t> </a:t>
                </a:r>
                <a:r>
                  <a:rPr lang="ru-RU" sz="2800" dirty="0">
                    <a:solidFill>
                      <a:schemeClr val="bg1"/>
                    </a:solidFill>
                    <a:latin typeface="Montserrat" panose="00000500000000000000" pitchFamily="2" charset="-52"/>
                    <a:ea typeface="Verdana" panose="020B0604030504040204" pitchFamily="34" charset="0"/>
                  </a:rPr>
                  <a:t>реальные значения</a:t>
                </a:r>
                <a:endParaRPr lang="en-US" sz="2800" dirty="0">
                  <a:solidFill>
                    <a:schemeClr val="bg1"/>
                  </a:solidFill>
                  <a:latin typeface="Montserrat" panose="00000500000000000000" pitchFamily="2" charset="-52"/>
                  <a:ea typeface="Verdana" panose="020B0604030504040204" pitchFamily="34" charset="0"/>
                </a:endParaRPr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ru-RU" sz="28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accPr>
                      <m:e>
                        <m:r>
                          <a:rPr lang="en-US" sz="28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𝒚</m:t>
                        </m:r>
                      </m:e>
                    </m:acc>
                  </m:oMath>
                </a14:m>
                <a:r>
                  <a:rPr lang="ru-RU" sz="2800" i="1" dirty="0">
                    <a:solidFill>
                      <a:schemeClr val="bg1"/>
                    </a:solidFill>
                    <a:latin typeface="Montserrat" panose="00000500000000000000" pitchFamily="2" charset="-52"/>
                    <a:ea typeface="Verdana" panose="020B0604030504040204" pitchFamily="34" charset="0"/>
                  </a:rPr>
                  <a:t>−</a:t>
                </a:r>
                <a:r>
                  <a:rPr lang="en-US" sz="2800" i="1" dirty="0">
                    <a:solidFill>
                      <a:schemeClr val="bg1"/>
                    </a:solidFill>
                    <a:latin typeface="Montserrat" panose="00000500000000000000" pitchFamily="2" charset="-52"/>
                    <a:ea typeface="Verdana" panose="020B0604030504040204" pitchFamily="34" charset="0"/>
                  </a:rPr>
                  <a:t> </a:t>
                </a:r>
                <a:r>
                  <a:rPr lang="ru-RU" sz="2800" dirty="0">
                    <a:solidFill>
                      <a:schemeClr val="bg1"/>
                    </a:solidFill>
                    <a:latin typeface="Montserrat" panose="00000500000000000000" pitchFamily="2" charset="-52"/>
                    <a:ea typeface="Verdana" panose="020B0604030504040204" pitchFamily="34" charset="0"/>
                  </a:rPr>
                  <a:t>предсказанные значения</a:t>
                </a:r>
              </a:p>
            </p:txBody>
          </p:sp>
        </mc:Choice>
        <mc:Fallback xmlns="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BF6476E3-AD98-4665-A1B6-7DA912A849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3632" y="1175218"/>
                <a:ext cx="5688632" cy="954107"/>
              </a:xfrm>
              <a:prstGeom prst="rect">
                <a:avLst/>
              </a:prstGeom>
              <a:blipFill>
                <a:blip r:embed="rId4"/>
                <a:stretch>
                  <a:fillRect t="-6410" b="-1794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B9654B3-FB94-49D4-9762-BFF357F7FA9C}"/>
                  </a:ext>
                </a:extLst>
              </p:cNvPr>
              <p:cNvSpPr txBox="1"/>
              <p:nvPr/>
            </p:nvSpPr>
            <p:spPr>
              <a:xfrm>
                <a:off x="327641" y="2281485"/>
                <a:ext cx="3039102" cy="521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𝑆𝐸</m:t>
                    </m:r>
                    <m:r>
                      <a:rPr lang="ru-RU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𝑖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=1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n</m:t>
                        </m:r>
                      </m:sup>
                      <m:e>
                        <m:sSup>
                          <m:sSupPr>
                            <m:ctrlPr>
                              <a:rPr lang="en-US" sz="24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(</m:t>
                                </m:r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ru-RU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US" sz="2400" dirty="0">
                    <a:solidFill>
                      <a:schemeClr val="bg1"/>
                    </a:solidFill>
                    <a:latin typeface="Montserrat" panose="00000500000000000000" pitchFamily="2" charset="-52"/>
                  </a:rPr>
                  <a:t> </a:t>
                </a:r>
                <a:endParaRPr lang="ru-RU" sz="2400" dirty="0">
                  <a:solidFill>
                    <a:schemeClr val="bg1"/>
                  </a:solidFill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B9654B3-FB94-49D4-9762-BFF357F7FA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641" y="2281485"/>
                <a:ext cx="3039102" cy="52155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23DFDE2-9E23-459A-9939-9A82663E7344}"/>
                  </a:ext>
                </a:extLst>
              </p:cNvPr>
              <p:cNvSpPr txBox="1"/>
              <p:nvPr/>
            </p:nvSpPr>
            <p:spPr>
              <a:xfrm>
                <a:off x="223469" y="3529317"/>
                <a:ext cx="3190425" cy="521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𝐴𝐸</m:t>
                    </m:r>
                    <m:r>
                      <a:rPr lang="ru-RU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𝑖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=1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n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|</m:t>
                            </m:r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ru-RU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| </m:t>
                        </m:r>
                      </m:e>
                    </m:nary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 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  <a:latin typeface="Montserrat" panose="00000500000000000000" pitchFamily="2" charset="-52"/>
                  </a:rPr>
                  <a:t> </a:t>
                </a:r>
                <a:endParaRPr lang="ru-RU" sz="2400" dirty="0">
                  <a:solidFill>
                    <a:schemeClr val="bg1"/>
                  </a:solidFill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23DFDE2-9E23-459A-9939-9A82663E73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469" y="3529317"/>
                <a:ext cx="3190425" cy="52155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4AF1B22-5916-4400-96BE-C0A8B5834A5B}"/>
                  </a:ext>
                </a:extLst>
              </p:cNvPr>
              <p:cNvSpPr txBox="1"/>
              <p:nvPr/>
            </p:nvSpPr>
            <p:spPr>
              <a:xfrm>
                <a:off x="111617" y="5438238"/>
                <a:ext cx="376244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𝑎𝑥𝐸𝑟𝑟𝑜𝑟</m:t>
                      </m:r>
                      <m:r>
                        <a:rPr lang="ru-RU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max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⁡(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|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−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ru-RU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|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chemeClr val="bg1"/>
                  </a:solidFill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4AF1B22-5916-4400-96BE-C0A8B5834A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617" y="5438238"/>
                <a:ext cx="3762440" cy="369332"/>
              </a:xfrm>
              <a:prstGeom prst="rect">
                <a:avLst/>
              </a:prstGeom>
              <a:blipFill>
                <a:blip r:embed="rId7"/>
                <a:stretch>
                  <a:fillRect l="-1294" t="-14754" r="-3398" b="-3606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F99C3EDD-F41D-430C-B73D-0D6CBA552B87}"/>
                  </a:ext>
                </a:extLst>
              </p:cNvPr>
              <p:cNvSpPr/>
              <p:nvPr/>
            </p:nvSpPr>
            <p:spPr>
              <a:xfrm>
                <a:off x="111617" y="2857549"/>
                <a:ext cx="2309863" cy="50520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𝑀𝑆𝐸</m:t>
                      </m:r>
                      <m:r>
                        <a:rPr lang="ru-RU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ru-RU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𝑀𝑆𝐸</m:t>
                          </m:r>
                        </m:e>
                      </m:rad>
                    </m:oMath>
                  </m:oMathPara>
                </a14:m>
                <a:endParaRPr lang="ru-RU" sz="2400" dirty="0"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F99C3EDD-F41D-430C-B73D-0D6CBA552B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617" y="2857549"/>
                <a:ext cx="2309863" cy="50520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DE440E7-ECAD-4E46-8322-737D2F41E217}"/>
                  </a:ext>
                </a:extLst>
              </p:cNvPr>
              <p:cNvSpPr txBox="1"/>
              <p:nvPr/>
            </p:nvSpPr>
            <p:spPr>
              <a:xfrm>
                <a:off x="223469" y="4780390"/>
                <a:ext cx="5414880" cy="521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𝑆𝐿𝐸</m:t>
                    </m:r>
                    <m:r>
                      <a:rPr lang="ru-RU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𝑖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=1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n</m:t>
                        </m:r>
                      </m:sup>
                      <m:e>
                        <m:sSup>
                          <m:sSup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{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ln</m:t>
                                </m:r>
                                <m:r>
                                  <a:rPr lang="en-US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⁡(1+</m:t>
                                </m:r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)</m:t>
                            </m:r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ln</m:t>
                            </m:r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⁡(1+</m:t>
                            </m:r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ru-RU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)}</m:t>
                            </m:r>
                          </m:e>
                          <m:sup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US" sz="2400" dirty="0">
                    <a:solidFill>
                      <a:schemeClr val="bg1"/>
                    </a:solidFill>
                    <a:latin typeface="Montserrat" panose="00000500000000000000" pitchFamily="2" charset="-52"/>
                  </a:rPr>
                  <a:t> </a:t>
                </a:r>
                <a:endParaRPr lang="ru-RU" sz="2400" dirty="0">
                  <a:solidFill>
                    <a:schemeClr val="bg1"/>
                  </a:solidFill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DE440E7-ECAD-4E46-8322-737D2F41E2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469" y="4780390"/>
                <a:ext cx="5414880" cy="52155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78A1F5B-3BC4-4C96-9346-F6BD6E2692AF}"/>
                  </a:ext>
                </a:extLst>
              </p:cNvPr>
              <p:cNvSpPr txBox="1"/>
              <p:nvPr/>
            </p:nvSpPr>
            <p:spPr>
              <a:xfrm>
                <a:off x="-222831" y="5843251"/>
                <a:ext cx="4400144" cy="85106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2400" b="0" i="1" baseline="300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ru-RU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1−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subSup"/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en-US" sz="2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n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(</m:t>
                                      </m:r>
                                      <m: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ru-RU" sz="2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en-US" sz="2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n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(</m:t>
                                      </m:r>
                                      <m: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lang="ru-RU" sz="240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ru-RU" sz="2400" dirty="0">
                  <a:solidFill>
                    <a:schemeClr val="bg1"/>
                  </a:solidFill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78A1F5B-3BC4-4C96-9346-F6BD6E2692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22831" y="5843251"/>
                <a:ext cx="4400144" cy="85106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D7ED5984-FE0D-4F7A-94F3-E5E5C041CE86}"/>
              </a:ext>
            </a:extLst>
          </p:cNvPr>
          <p:cNvSpPr/>
          <p:nvPr/>
        </p:nvSpPr>
        <p:spPr>
          <a:xfrm>
            <a:off x="3495993" y="2209477"/>
            <a:ext cx="5192295" cy="66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Mean Square Error</a:t>
            </a:r>
          </a:p>
          <a:p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Среднеквадратичная ошибка</a:t>
            </a:r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4CA92B80-F5A8-43B0-B527-CEC001C83943}"/>
              </a:ext>
            </a:extLst>
          </p:cNvPr>
          <p:cNvSpPr/>
          <p:nvPr/>
        </p:nvSpPr>
        <p:spPr>
          <a:xfrm>
            <a:off x="3533114" y="2889071"/>
            <a:ext cx="5858788" cy="66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Root Mean Square Error</a:t>
            </a:r>
          </a:p>
          <a:p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Средняя квадратическая ошибка</a:t>
            </a:r>
          </a:p>
        </p:txBody>
      </p: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276E6FE3-244A-4A1E-8792-DC565CB414EE}"/>
              </a:ext>
            </a:extLst>
          </p:cNvPr>
          <p:cNvSpPr/>
          <p:nvPr/>
        </p:nvSpPr>
        <p:spPr>
          <a:xfrm>
            <a:off x="3547631" y="3525424"/>
            <a:ext cx="4608512" cy="66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Mean Average Error</a:t>
            </a:r>
          </a:p>
          <a:p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Средняя абсолютная ошибка</a:t>
            </a:r>
          </a:p>
        </p:txBody>
      </p: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9D26EDC5-C634-4B9D-93E6-7BE0EE8D3C0D}"/>
              </a:ext>
            </a:extLst>
          </p:cNvPr>
          <p:cNvSpPr/>
          <p:nvPr/>
        </p:nvSpPr>
        <p:spPr>
          <a:xfrm>
            <a:off x="5516937" y="4934629"/>
            <a:ext cx="7193223" cy="66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Mean Squared Logarithmic Error</a:t>
            </a:r>
          </a:p>
          <a:p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Среднеквадратическая логарифмическая ошибка</a:t>
            </a:r>
          </a:p>
        </p:txBody>
      </p:sp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AC145DA3-92A3-496D-BE58-CBACB89CB5BD}"/>
              </a:ext>
            </a:extLst>
          </p:cNvPr>
          <p:cNvSpPr/>
          <p:nvPr/>
        </p:nvSpPr>
        <p:spPr>
          <a:xfrm>
            <a:off x="4168893" y="5983324"/>
            <a:ext cx="4824536" cy="66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Coefficient of Determination</a:t>
            </a:r>
          </a:p>
          <a:p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Коэффициент детерминации</a:t>
            </a:r>
          </a:p>
        </p:txBody>
      </p:sp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DAA88897-A701-4C17-9F62-BF2751C231C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416480" y="1124744"/>
            <a:ext cx="1639816" cy="392440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8C6C2C0-F3EC-41A0-A633-1DE2E5069F68}"/>
                  </a:ext>
                </a:extLst>
              </p:cNvPr>
              <p:cNvSpPr txBox="1"/>
              <p:nvPr/>
            </p:nvSpPr>
            <p:spPr>
              <a:xfrm>
                <a:off x="8985008" y="2334264"/>
                <a:ext cx="126823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𝑆𝐸</m:t>
                      </m:r>
                      <m:r>
                        <a:rPr lang="ru-RU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ru-RU" sz="2400" dirty="0">
                  <a:solidFill>
                    <a:schemeClr val="bg1"/>
                  </a:solidFill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8C6C2C0-F3EC-41A0-A633-1DE2E5069F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5008" y="2334264"/>
                <a:ext cx="1268232" cy="369332"/>
              </a:xfrm>
              <a:prstGeom prst="rect">
                <a:avLst/>
              </a:prstGeom>
              <a:blipFill>
                <a:blip r:embed="rId12"/>
                <a:stretch>
                  <a:fillRect l="-5769" r="-5288" b="-655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Прямоугольник 30">
                <a:extLst>
                  <a:ext uri="{FF2B5EF4-FFF2-40B4-BE49-F238E27FC236}">
                    <a16:creationId xmlns:a16="http://schemas.microsoft.com/office/drawing/2014/main" id="{3CBEA873-62B0-4027-9521-AEF287B20D0A}"/>
                  </a:ext>
                </a:extLst>
              </p:cNvPr>
              <p:cNvSpPr/>
              <p:nvPr/>
            </p:nvSpPr>
            <p:spPr>
              <a:xfrm>
                <a:off x="8728151" y="2727967"/>
                <a:ext cx="164846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𝑀𝑆𝐸</m:t>
                      </m:r>
                      <m:r>
                        <a:rPr lang="ru-RU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ru-RU" sz="2400" dirty="0"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31" name="Прямоугольник 30">
                <a:extLst>
                  <a:ext uri="{FF2B5EF4-FFF2-40B4-BE49-F238E27FC236}">
                    <a16:creationId xmlns:a16="http://schemas.microsoft.com/office/drawing/2014/main" id="{3CBEA873-62B0-4027-9521-AEF287B20D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8151" y="2727967"/>
                <a:ext cx="1648465" cy="46166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9D0D2CD-7776-42E8-9888-1AEEF46F7578}"/>
                  </a:ext>
                </a:extLst>
              </p:cNvPr>
              <p:cNvSpPr txBox="1"/>
              <p:nvPr/>
            </p:nvSpPr>
            <p:spPr>
              <a:xfrm>
                <a:off x="8750016" y="3448686"/>
                <a:ext cx="153272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𝐴𝐸</m:t>
                      </m:r>
                      <m:r>
                        <a:rPr lang="ru-RU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1.6</m:t>
                      </m:r>
                    </m:oMath>
                  </m:oMathPara>
                </a14:m>
                <a:endParaRPr lang="ru-RU" sz="2400" dirty="0">
                  <a:solidFill>
                    <a:schemeClr val="bg1"/>
                  </a:solidFill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9D0D2CD-7776-42E8-9888-1AEEF46F75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0016" y="3448686"/>
                <a:ext cx="1532727" cy="369332"/>
              </a:xfrm>
              <a:prstGeom prst="rect">
                <a:avLst/>
              </a:prstGeom>
              <a:blipFill>
                <a:blip r:embed="rId14"/>
                <a:stretch>
                  <a:fillRect l="-3968" r="-4365" b="-83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58293F72-931C-4BDA-9FBD-DC8B38A211BA}"/>
                  </a:ext>
                </a:extLst>
              </p:cNvPr>
              <p:cNvSpPr txBox="1"/>
              <p:nvPr/>
            </p:nvSpPr>
            <p:spPr>
              <a:xfrm>
                <a:off x="177509" y="4115060"/>
                <a:ext cx="3074560" cy="59356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𝑀𝐴𝑃𝐸</m:t>
                    </m:r>
                    <m:r>
                      <a:rPr lang="ru-RU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𝑖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𝑛</m:t>
                        </m:r>
                      </m:sup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|</m:t>
                        </m:r>
                        <m:f>
                          <m:f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ru-RU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𝑖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𝑖</m:t>
                                </m:r>
                              </m:sub>
                            </m:sSub>
                          </m:den>
                        </m:f>
                      </m:e>
                    </m:nary>
                    <m:r>
                      <a:rPr lang="en-US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|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  <a:latin typeface="Montserrat" panose="00000500000000000000" pitchFamily="2" charset="-52"/>
                  </a:rPr>
                  <a:t> </a:t>
                </a:r>
                <a:endParaRPr lang="ru-RU" sz="2400" dirty="0">
                  <a:solidFill>
                    <a:schemeClr val="bg1"/>
                  </a:solidFill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58293F72-931C-4BDA-9FBD-DC8B38A211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509" y="4115060"/>
                <a:ext cx="3074560" cy="59356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Прямоугольник 33">
            <a:extLst>
              <a:ext uri="{FF2B5EF4-FFF2-40B4-BE49-F238E27FC236}">
                <a16:creationId xmlns:a16="http://schemas.microsoft.com/office/drawing/2014/main" id="{9A67725B-23D6-40B2-A72E-F887207D0E04}"/>
              </a:ext>
            </a:extLst>
          </p:cNvPr>
          <p:cNvSpPr/>
          <p:nvPr/>
        </p:nvSpPr>
        <p:spPr>
          <a:xfrm>
            <a:off x="3533114" y="4161777"/>
            <a:ext cx="5697263" cy="66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Mean Absolute Percentage Error</a:t>
            </a:r>
          </a:p>
          <a:p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Средняя абсолютная процентная ошибка</a:t>
            </a:r>
            <a:endParaRPr lang="en-US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168A9B0C-05F9-4275-8398-31830AA4C0DB}"/>
                  </a:ext>
                </a:extLst>
              </p:cNvPr>
              <p:cNvSpPr txBox="1"/>
              <p:nvPr/>
            </p:nvSpPr>
            <p:spPr>
              <a:xfrm>
                <a:off x="8614906" y="4122540"/>
                <a:ext cx="173470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𝐴𝑃𝐸</m:t>
                      </m:r>
                      <m:r>
                        <a:rPr lang="ru-RU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0.7</m:t>
                      </m:r>
                    </m:oMath>
                  </m:oMathPara>
                </a14:m>
                <a:endParaRPr lang="ru-RU" sz="2400" dirty="0">
                  <a:solidFill>
                    <a:schemeClr val="bg1"/>
                  </a:solidFill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168A9B0C-05F9-4275-8398-31830AA4C0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4906" y="4122540"/>
                <a:ext cx="1734706" cy="369332"/>
              </a:xfrm>
              <a:prstGeom prst="rect">
                <a:avLst/>
              </a:prstGeom>
              <a:blipFill>
                <a:blip r:embed="rId16"/>
                <a:stretch>
                  <a:fillRect l="-3158" r="-3509" b="-819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EEF745B-AB32-48A3-BE51-81D8146320C9}"/>
                  </a:ext>
                </a:extLst>
              </p:cNvPr>
              <p:cNvSpPr txBox="1"/>
              <p:nvPr/>
            </p:nvSpPr>
            <p:spPr>
              <a:xfrm>
                <a:off x="8985008" y="5596740"/>
                <a:ext cx="251376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𝑆𝐿𝐸</m:t>
                      </m:r>
                      <m:r>
                        <a:rPr lang="ru-RU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0.</m:t>
                      </m:r>
                      <m:r>
                        <a:rPr lang="en-US" sz="2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193055</m:t>
                      </m:r>
                    </m:oMath>
                  </m:oMathPara>
                </a14:m>
                <a:endParaRPr lang="ru-RU" sz="2400" dirty="0">
                  <a:solidFill>
                    <a:schemeClr val="bg1"/>
                  </a:solidFill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EEF745B-AB32-48A3-BE51-81D8146320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5008" y="5596740"/>
                <a:ext cx="2513765" cy="369332"/>
              </a:xfrm>
              <a:prstGeom prst="rect">
                <a:avLst/>
              </a:prstGeom>
              <a:blipFill>
                <a:blip r:embed="rId17"/>
                <a:stretch>
                  <a:fillRect l="-2427" r="-2913" b="-983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0799BE2-3B76-4351-8776-4A6AA0879C64}"/>
                  </a:ext>
                </a:extLst>
              </p:cNvPr>
              <p:cNvSpPr txBox="1"/>
              <p:nvPr/>
            </p:nvSpPr>
            <p:spPr>
              <a:xfrm>
                <a:off x="8407773" y="6150098"/>
                <a:ext cx="2808312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2400" b="0" i="1" baseline="300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ru-RU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0.9982</m:t>
                      </m:r>
                    </m:oMath>
                  </m:oMathPara>
                </a14:m>
                <a:endParaRPr dirty="0"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0799BE2-3B76-4351-8776-4A6AA0879C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7773" y="6150098"/>
                <a:ext cx="2808312" cy="369332"/>
              </a:xfrm>
              <a:prstGeom prst="rect">
                <a:avLst/>
              </a:prstGeom>
              <a:blipFill>
                <a:blip r:embed="rId18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90504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0000500000000000000" pitchFamily="2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8565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18CEA00-D85F-4D37-B7A3-3328F7230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9536" y="731512"/>
            <a:ext cx="7920880" cy="827739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Метрики Классификации</a:t>
            </a:r>
            <a:endParaRPr lang="ru-RU" sz="3200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536205DC-9D90-48A3-837A-6C7D6BC9E3C2}"/>
              </a:ext>
            </a:extLst>
          </p:cNvPr>
          <p:cNvSpPr txBox="1">
            <a:spLocks/>
          </p:cNvSpPr>
          <p:nvPr/>
        </p:nvSpPr>
        <p:spPr>
          <a:xfrm>
            <a:off x="2495600" y="1337325"/>
            <a:ext cx="659613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Матрица Ошибок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2E87C62-CD63-4F67-9B43-13EBCFD01AB2}"/>
                  </a:ext>
                </a:extLst>
              </p:cNvPr>
              <p:cNvSpPr txBox="1"/>
              <p:nvPr/>
            </p:nvSpPr>
            <p:spPr>
              <a:xfrm>
                <a:off x="767408" y="2852936"/>
                <a:ext cx="4375878" cy="8138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𝐴𝐶𝐶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𝑇𝑁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𝑇𝑁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𝐹𝑃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𝐹𝑁</m:t>
                          </m:r>
                        </m:den>
                      </m:f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2E87C62-CD63-4F67-9B43-13EBCFD01A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408" y="2852936"/>
                <a:ext cx="4375878" cy="81381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A8AF8160-C8DC-45DB-9A74-F0E4B3B448D9}"/>
              </a:ext>
            </a:extLst>
          </p:cNvPr>
          <p:cNvSpPr/>
          <p:nvPr/>
        </p:nvSpPr>
        <p:spPr>
          <a:xfrm>
            <a:off x="407368" y="1916832"/>
            <a:ext cx="727280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Accuracy</a:t>
            </a:r>
          </a:p>
          <a:p>
            <a:r>
              <a:rPr lang="ru-RU" sz="28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Доля правильных ответов алгоритма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9360F93-43E5-443F-A910-8DA7F9AF9990}"/>
                  </a:ext>
                </a:extLst>
              </p:cNvPr>
              <p:cNvSpPr txBox="1"/>
              <p:nvPr/>
            </p:nvSpPr>
            <p:spPr>
              <a:xfrm>
                <a:off x="335360" y="3861048"/>
                <a:ext cx="3383619" cy="8138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𝑝𝑟𝑒𝑐𝑖𝑠𝑖𝑜𝑛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𝐹𝑃</m:t>
                          </m:r>
                        </m:den>
                      </m:f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9360F93-43E5-443F-A910-8DA7F9AF99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360" y="3861048"/>
                <a:ext cx="3383619" cy="81381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6BBAC27-1F78-4149-9F80-E55A8764E435}"/>
                  </a:ext>
                </a:extLst>
              </p:cNvPr>
              <p:cNvSpPr txBox="1"/>
              <p:nvPr/>
            </p:nvSpPr>
            <p:spPr>
              <a:xfrm>
                <a:off x="9048328" y="3861048"/>
                <a:ext cx="2866297" cy="8138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𝑟𝑒𝑐𝑎𝑙𝑙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𝐹𝑁</m:t>
                          </m:r>
                        </m:den>
                      </m:f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6BBAC27-1F78-4149-9F80-E55A8764E4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8328" y="3861048"/>
                <a:ext cx="2866297" cy="81381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9FDC7AE-94B3-4219-9475-4A92B0265250}"/>
                  </a:ext>
                </a:extLst>
              </p:cNvPr>
              <p:cNvSpPr txBox="1"/>
              <p:nvPr/>
            </p:nvSpPr>
            <p:spPr>
              <a:xfrm>
                <a:off x="407368" y="5661248"/>
                <a:ext cx="3492879" cy="8138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80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Specificity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𝐹𝑃</m:t>
                          </m:r>
                        </m:den>
                      </m:f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9FDC7AE-94B3-4219-9475-4A92B02652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368" y="5661248"/>
                <a:ext cx="3492879" cy="81381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5ED727CE-B85B-4E6B-B8DA-D5B5487DD9F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72264" y="1628800"/>
            <a:ext cx="3510894" cy="187220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CF45AD6-6D4F-4601-B745-7B189F62C776}"/>
                  </a:ext>
                </a:extLst>
              </p:cNvPr>
              <p:cNvSpPr txBox="1"/>
              <p:nvPr/>
            </p:nvSpPr>
            <p:spPr>
              <a:xfrm>
                <a:off x="2927648" y="4725144"/>
                <a:ext cx="4217693" cy="8905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2∗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𝑝𝑟𝑒𝑐𝑖𝑠𝑖𝑜𝑛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𝑟𝑒𝑐𝑎𝑙𝑙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𝑝𝑟𝑒𝑐𝑖𝑠𝑖𝑜𝑛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𝑟𝑒𝑐𝑎𝑙𝑙</m:t>
                          </m:r>
                        </m:den>
                      </m:f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CF45AD6-6D4F-4601-B745-7B189F62C7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7648" y="4725144"/>
                <a:ext cx="4217693" cy="8905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12EB2DE-94DC-4BEC-97D6-CA0E94362263}"/>
                  </a:ext>
                </a:extLst>
              </p:cNvPr>
              <p:cNvSpPr txBox="1"/>
              <p:nvPr/>
            </p:nvSpPr>
            <p:spPr>
              <a:xfrm>
                <a:off x="6096000" y="5589240"/>
                <a:ext cx="5330113" cy="93750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l-G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β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(1+</m:t>
                          </m:r>
                          <m:sSup>
                            <m:sSup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l-GR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β</m:t>
                              </m:r>
                            </m:e>
                            <m:sup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)∗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𝑝𝑟𝑒𝑐𝑖𝑠𝑖𝑜𝑛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𝑟𝑒𝑐𝑎𝑙𝑙</m:t>
                          </m:r>
                        </m:num>
                        <m:den>
                          <m:sSup>
                            <m:sSup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l-GR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β</m:t>
                              </m:r>
                            </m:e>
                            <m:sup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𝑝𝑟𝑒𝑐𝑖𝑠𝑖𝑜𝑛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𝑟𝑒𝑐𝑎𝑙𝑙</m:t>
                          </m:r>
                        </m:den>
                      </m:f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12EB2DE-94DC-4BEC-97D6-CA0E943622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5589240"/>
                <a:ext cx="5330113" cy="93750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D43F2185-B2F4-4443-A95A-8159A5B97AB2}"/>
              </a:ext>
            </a:extLst>
          </p:cNvPr>
          <p:cNvSpPr/>
          <p:nvPr/>
        </p:nvSpPr>
        <p:spPr>
          <a:xfrm>
            <a:off x="1199456" y="4941168"/>
            <a:ext cx="233839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F</a:t>
            </a:r>
            <a:r>
              <a:rPr lang="ru-RU" sz="20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1</a:t>
            </a:r>
            <a:r>
              <a:rPr lang="en-US" sz="20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-</a:t>
            </a:r>
            <a:r>
              <a:rPr lang="ru-RU" sz="20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мера</a:t>
            </a: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F5A1603D-8028-4541-BB82-4304AC9D7E97}"/>
              </a:ext>
            </a:extLst>
          </p:cNvPr>
          <p:cNvSpPr/>
          <p:nvPr/>
        </p:nvSpPr>
        <p:spPr>
          <a:xfrm>
            <a:off x="7752184" y="3933056"/>
            <a:ext cx="136815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Recall</a:t>
            </a:r>
          </a:p>
          <a:p>
            <a:r>
              <a:rPr lang="ru-RU" sz="20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Полнота</a:t>
            </a: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9D5863E7-E79A-4A0D-B111-23EBD9F25FF4}"/>
              </a:ext>
            </a:extLst>
          </p:cNvPr>
          <p:cNvSpPr/>
          <p:nvPr/>
        </p:nvSpPr>
        <p:spPr>
          <a:xfrm>
            <a:off x="3863752" y="4005064"/>
            <a:ext cx="256699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Precision</a:t>
            </a:r>
          </a:p>
          <a:p>
            <a:r>
              <a:rPr lang="ru-RU" sz="20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Точность</a:t>
            </a:r>
          </a:p>
        </p:txBody>
      </p:sp>
    </p:spTree>
    <p:extLst>
      <p:ext uri="{BB962C8B-B14F-4D97-AF65-F5344CB8AC3E}">
        <p14:creationId xmlns:p14="http://schemas.microsoft.com/office/powerpoint/2010/main" val="1517893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0000500000000000000" pitchFamily="2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8565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>
            <a:extLst>
              <a:ext uri="{FF2B5EF4-FFF2-40B4-BE49-F238E27FC236}">
                <a16:creationId xmlns:a16="http://schemas.microsoft.com/office/drawing/2014/main" id="{A09DE3A5-BB05-454E-ABD4-EBB70BB98EEB}"/>
              </a:ext>
            </a:extLst>
          </p:cNvPr>
          <p:cNvSpPr txBox="1">
            <a:spLocks/>
          </p:cNvSpPr>
          <p:nvPr/>
        </p:nvSpPr>
        <p:spPr>
          <a:xfrm>
            <a:off x="2548529" y="569438"/>
            <a:ext cx="7684786" cy="4849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3200" b="1" dirty="0" err="1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Валидация</a:t>
            </a:r>
            <a:endParaRPr lang="ru-RU" sz="3200" b="1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5ACB8C7-6B70-46CF-A65C-E44005D4DFAD}"/>
              </a:ext>
            </a:extLst>
          </p:cNvPr>
          <p:cNvSpPr txBox="1"/>
          <p:nvPr/>
        </p:nvSpPr>
        <p:spPr>
          <a:xfrm>
            <a:off x="615474" y="2064394"/>
            <a:ext cx="39739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Hold-Out split</a:t>
            </a:r>
            <a:endParaRPr lang="ru-RU" sz="28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489DACC8-705B-4288-A666-5F3E981FA1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4546" y="1061738"/>
            <a:ext cx="5486737" cy="1107625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A80D6CF6-732E-4218-AB5A-A0E7FBBEFF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2538" y="1853826"/>
            <a:ext cx="3839112" cy="901653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5EBE7CC4-533E-4ABC-BD0E-C0446543ED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66954" y="1925834"/>
            <a:ext cx="1914146" cy="67081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F02A345-A451-49B9-B8ED-0898298E0AD2}"/>
              </a:ext>
            </a:extLst>
          </p:cNvPr>
          <p:cNvSpPr txBox="1"/>
          <p:nvPr/>
        </p:nvSpPr>
        <p:spPr>
          <a:xfrm>
            <a:off x="532231" y="1434630"/>
            <a:ext cx="62759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Отложенная Выборка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E50C867-5625-4854-9933-23C1CAD71F5B}"/>
              </a:ext>
            </a:extLst>
          </p:cNvPr>
          <p:cNvSpPr txBox="1"/>
          <p:nvPr/>
        </p:nvSpPr>
        <p:spPr>
          <a:xfrm>
            <a:off x="235327" y="3602028"/>
            <a:ext cx="62759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n-Fold Cross-Validation split</a:t>
            </a:r>
            <a:endParaRPr lang="ru-RU" sz="28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DBAB90F-105E-4CF2-9E59-7E5F2CE03FF1}"/>
              </a:ext>
            </a:extLst>
          </p:cNvPr>
          <p:cNvSpPr txBox="1"/>
          <p:nvPr/>
        </p:nvSpPr>
        <p:spPr>
          <a:xfrm>
            <a:off x="235327" y="2881948"/>
            <a:ext cx="70006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n-Fold </a:t>
            </a:r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Кросс-валидация</a:t>
            </a:r>
            <a:endParaRPr lang="ru-RU" sz="24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2C071414-71DF-446C-A9F9-0B9D70BD160E}"/>
              </a:ext>
            </a:extLst>
          </p:cNvPr>
          <p:cNvSpPr/>
          <p:nvPr/>
        </p:nvSpPr>
        <p:spPr>
          <a:xfrm>
            <a:off x="6194546" y="2780928"/>
            <a:ext cx="5486737" cy="612000"/>
          </a:xfrm>
          <a:prstGeom prst="rect">
            <a:avLst/>
          </a:prstGeom>
          <a:solidFill>
            <a:srgbClr val="00B050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0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Тренировочная</a:t>
            </a: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CD346461-3D26-4B08-8BA3-D89A65A5EFAF}"/>
              </a:ext>
            </a:extLst>
          </p:cNvPr>
          <p:cNvSpPr/>
          <p:nvPr/>
        </p:nvSpPr>
        <p:spPr>
          <a:xfrm>
            <a:off x="10469758" y="3576458"/>
            <a:ext cx="1184987" cy="574361"/>
          </a:xfrm>
          <a:prstGeom prst="rect">
            <a:avLst/>
          </a:prstGeom>
          <a:solidFill>
            <a:srgbClr val="FFC000"/>
          </a:solidFill>
          <a:ln w="76200">
            <a:solidFill>
              <a:schemeClr val="accent5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Fold 4</a:t>
            </a:r>
            <a:endParaRPr lang="ru-RU" sz="24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E0C8BA67-392D-4D7B-BC22-35FAA0277479}"/>
              </a:ext>
            </a:extLst>
          </p:cNvPr>
          <p:cNvSpPr/>
          <p:nvPr/>
        </p:nvSpPr>
        <p:spPr>
          <a:xfrm>
            <a:off x="9048328" y="3576221"/>
            <a:ext cx="1184987" cy="574361"/>
          </a:xfrm>
          <a:prstGeom prst="rect">
            <a:avLst/>
          </a:prstGeom>
          <a:solidFill>
            <a:srgbClr val="92D050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Fold </a:t>
            </a:r>
            <a:r>
              <a:rPr lang="en-US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</a:t>
            </a:r>
            <a:endParaRPr lang="ru-RU" sz="24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C249525A-2381-46C8-8D20-F91C02314B5B}"/>
              </a:ext>
            </a:extLst>
          </p:cNvPr>
          <p:cNvSpPr/>
          <p:nvPr/>
        </p:nvSpPr>
        <p:spPr>
          <a:xfrm>
            <a:off x="7642514" y="3576222"/>
            <a:ext cx="1184987" cy="574361"/>
          </a:xfrm>
          <a:prstGeom prst="rect">
            <a:avLst/>
          </a:prstGeom>
          <a:solidFill>
            <a:srgbClr val="92D050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Fold 2</a:t>
            </a:r>
            <a:endParaRPr lang="ru-RU" sz="24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D04E9D2C-E03D-4FED-AB29-F5B04569464D}"/>
              </a:ext>
            </a:extLst>
          </p:cNvPr>
          <p:cNvSpPr/>
          <p:nvPr/>
        </p:nvSpPr>
        <p:spPr>
          <a:xfrm>
            <a:off x="6194546" y="3569878"/>
            <a:ext cx="1184987" cy="574361"/>
          </a:xfrm>
          <a:prstGeom prst="rect">
            <a:avLst/>
          </a:prstGeom>
          <a:solidFill>
            <a:srgbClr val="92D050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Fold 1</a:t>
            </a:r>
            <a:endParaRPr lang="ru-RU" sz="24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8DD39E60-46C7-433D-8414-3F43FDC3BF4A}"/>
              </a:ext>
            </a:extLst>
          </p:cNvPr>
          <p:cNvSpPr/>
          <p:nvPr/>
        </p:nvSpPr>
        <p:spPr>
          <a:xfrm>
            <a:off x="10469758" y="4334112"/>
            <a:ext cx="1184987" cy="574361"/>
          </a:xfrm>
          <a:prstGeom prst="rect">
            <a:avLst/>
          </a:prstGeom>
          <a:solidFill>
            <a:srgbClr val="92D050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Fold</a:t>
            </a:r>
            <a:r>
              <a:rPr lang="en-US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4</a:t>
            </a:r>
            <a:endParaRPr lang="ru-RU" sz="24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1FC131CB-C41A-4825-8540-D4FA959E2EBC}"/>
              </a:ext>
            </a:extLst>
          </p:cNvPr>
          <p:cNvSpPr/>
          <p:nvPr/>
        </p:nvSpPr>
        <p:spPr>
          <a:xfrm>
            <a:off x="9048328" y="4333875"/>
            <a:ext cx="1184987" cy="574361"/>
          </a:xfrm>
          <a:prstGeom prst="rect">
            <a:avLst/>
          </a:prstGeom>
          <a:solidFill>
            <a:srgbClr val="FFC000"/>
          </a:solidFill>
          <a:ln w="76200">
            <a:solidFill>
              <a:schemeClr val="accent5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Fold 3</a:t>
            </a:r>
            <a:endParaRPr lang="ru-RU" sz="24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73B02E47-73BF-4537-967F-D2980D4AB2DD}"/>
              </a:ext>
            </a:extLst>
          </p:cNvPr>
          <p:cNvSpPr/>
          <p:nvPr/>
        </p:nvSpPr>
        <p:spPr>
          <a:xfrm>
            <a:off x="7642514" y="4333876"/>
            <a:ext cx="1184987" cy="574361"/>
          </a:xfrm>
          <a:prstGeom prst="rect">
            <a:avLst/>
          </a:prstGeom>
          <a:solidFill>
            <a:srgbClr val="92D050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Fold 2</a:t>
            </a:r>
            <a:endParaRPr lang="ru-RU" sz="24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2860A09A-E2A9-4465-9F7F-CA26654F57B0}"/>
              </a:ext>
            </a:extLst>
          </p:cNvPr>
          <p:cNvSpPr/>
          <p:nvPr/>
        </p:nvSpPr>
        <p:spPr>
          <a:xfrm>
            <a:off x="6194546" y="4327532"/>
            <a:ext cx="1184987" cy="574361"/>
          </a:xfrm>
          <a:prstGeom prst="rect">
            <a:avLst/>
          </a:prstGeom>
          <a:solidFill>
            <a:srgbClr val="92D050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Fold 1</a:t>
            </a:r>
            <a:endParaRPr lang="ru-RU" sz="24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FA96E359-3005-4D5C-8C3D-54F4E587FDF6}"/>
              </a:ext>
            </a:extLst>
          </p:cNvPr>
          <p:cNvSpPr/>
          <p:nvPr/>
        </p:nvSpPr>
        <p:spPr>
          <a:xfrm>
            <a:off x="10469758" y="5091764"/>
            <a:ext cx="1184987" cy="574361"/>
          </a:xfrm>
          <a:prstGeom prst="rect">
            <a:avLst/>
          </a:prstGeom>
          <a:solidFill>
            <a:srgbClr val="92D050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Fold 4</a:t>
            </a:r>
            <a:endParaRPr lang="ru-RU" sz="24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7A62156D-463F-4F85-B71F-9A014FAEDE0E}"/>
              </a:ext>
            </a:extLst>
          </p:cNvPr>
          <p:cNvSpPr/>
          <p:nvPr/>
        </p:nvSpPr>
        <p:spPr>
          <a:xfrm>
            <a:off x="9048328" y="5091527"/>
            <a:ext cx="1184987" cy="574361"/>
          </a:xfrm>
          <a:prstGeom prst="rect">
            <a:avLst/>
          </a:prstGeom>
          <a:solidFill>
            <a:srgbClr val="92D050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Fold </a:t>
            </a:r>
            <a:r>
              <a:rPr lang="en-US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</a:t>
            </a:r>
            <a:endParaRPr lang="ru-RU" sz="24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39CC56CF-87B7-4345-B8C2-773B52D821F8}"/>
              </a:ext>
            </a:extLst>
          </p:cNvPr>
          <p:cNvSpPr/>
          <p:nvPr/>
        </p:nvSpPr>
        <p:spPr>
          <a:xfrm>
            <a:off x="7642514" y="5091528"/>
            <a:ext cx="1184987" cy="574361"/>
          </a:xfrm>
          <a:prstGeom prst="rect">
            <a:avLst/>
          </a:prstGeom>
          <a:solidFill>
            <a:srgbClr val="FFC000"/>
          </a:solidFill>
          <a:ln w="76200">
            <a:solidFill>
              <a:schemeClr val="accent5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Fold 2</a:t>
            </a:r>
            <a:endParaRPr lang="ru-RU" sz="24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0DD7EFE9-DEEF-4A16-AF81-4F20084FD8B5}"/>
              </a:ext>
            </a:extLst>
          </p:cNvPr>
          <p:cNvSpPr/>
          <p:nvPr/>
        </p:nvSpPr>
        <p:spPr>
          <a:xfrm>
            <a:off x="6194546" y="5085184"/>
            <a:ext cx="1184987" cy="574361"/>
          </a:xfrm>
          <a:prstGeom prst="rect">
            <a:avLst/>
          </a:prstGeom>
          <a:solidFill>
            <a:srgbClr val="92D050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Fold </a:t>
            </a:r>
            <a:r>
              <a:rPr lang="en-US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</a:t>
            </a:r>
            <a:endParaRPr lang="ru-RU" sz="24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1" name="Прямоугольник 30">
            <a:extLst>
              <a:ext uri="{FF2B5EF4-FFF2-40B4-BE49-F238E27FC236}">
                <a16:creationId xmlns:a16="http://schemas.microsoft.com/office/drawing/2014/main" id="{C2A2AB4D-CDD1-4BC6-90A3-51E653BF705A}"/>
              </a:ext>
            </a:extLst>
          </p:cNvPr>
          <p:cNvSpPr/>
          <p:nvPr/>
        </p:nvSpPr>
        <p:spPr>
          <a:xfrm>
            <a:off x="10469758" y="5849414"/>
            <a:ext cx="1184987" cy="574361"/>
          </a:xfrm>
          <a:prstGeom prst="rect">
            <a:avLst/>
          </a:prstGeom>
          <a:solidFill>
            <a:srgbClr val="92D050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Fold</a:t>
            </a:r>
            <a:r>
              <a:rPr lang="en-US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4</a:t>
            </a:r>
            <a:endParaRPr lang="ru-RU" sz="24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2" name="Прямоугольник 31">
            <a:extLst>
              <a:ext uri="{FF2B5EF4-FFF2-40B4-BE49-F238E27FC236}">
                <a16:creationId xmlns:a16="http://schemas.microsoft.com/office/drawing/2014/main" id="{A74EE616-00BF-4AF9-9243-28AFA2DA9BF3}"/>
              </a:ext>
            </a:extLst>
          </p:cNvPr>
          <p:cNvSpPr/>
          <p:nvPr/>
        </p:nvSpPr>
        <p:spPr>
          <a:xfrm>
            <a:off x="9048328" y="5849177"/>
            <a:ext cx="1184987" cy="574361"/>
          </a:xfrm>
          <a:prstGeom prst="rect">
            <a:avLst/>
          </a:prstGeom>
          <a:solidFill>
            <a:srgbClr val="92D050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Fold </a:t>
            </a:r>
            <a:r>
              <a:rPr lang="en-US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</a:t>
            </a:r>
            <a:endParaRPr lang="ru-RU" sz="24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3" name="Прямоугольник 32">
            <a:extLst>
              <a:ext uri="{FF2B5EF4-FFF2-40B4-BE49-F238E27FC236}">
                <a16:creationId xmlns:a16="http://schemas.microsoft.com/office/drawing/2014/main" id="{9B10FE12-5C54-432F-8502-2142850315AD}"/>
              </a:ext>
            </a:extLst>
          </p:cNvPr>
          <p:cNvSpPr/>
          <p:nvPr/>
        </p:nvSpPr>
        <p:spPr>
          <a:xfrm>
            <a:off x="7642514" y="5849178"/>
            <a:ext cx="1184987" cy="574361"/>
          </a:xfrm>
          <a:prstGeom prst="rect">
            <a:avLst/>
          </a:prstGeom>
          <a:solidFill>
            <a:srgbClr val="92D050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Fold </a:t>
            </a:r>
            <a:r>
              <a:rPr lang="en-US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</a:t>
            </a:r>
            <a:endParaRPr lang="ru-RU" sz="24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4" name="Прямоугольник 33">
            <a:extLst>
              <a:ext uri="{FF2B5EF4-FFF2-40B4-BE49-F238E27FC236}">
                <a16:creationId xmlns:a16="http://schemas.microsoft.com/office/drawing/2014/main" id="{8EA71F87-7644-49E5-8916-A824AD068770}"/>
              </a:ext>
            </a:extLst>
          </p:cNvPr>
          <p:cNvSpPr/>
          <p:nvPr/>
        </p:nvSpPr>
        <p:spPr>
          <a:xfrm>
            <a:off x="6194546" y="5849179"/>
            <a:ext cx="1184987" cy="574361"/>
          </a:xfrm>
          <a:prstGeom prst="rect">
            <a:avLst/>
          </a:prstGeom>
          <a:solidFill>
            <a:srgbClr val="FFC000"/>
          </a:solidFill>
          <a:ln w="76200">
            <a:solidFill>
              <a:schemeClr val="accent5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Fold 1</a:t>
            </a:r>
            <a:endParaRPr lang="ru-RU" sz="24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5" name="Прямоугольник 34">
            <a:extLst>
              <a:ext uri="{FF2B5EF4-FFF2-40B4-BE49-F238E27FC236}">
                <a16:creationId xmlns:a16="http://schemas.microsoft.com/office/drawing/2014/main" id="{181B6284-9B29-40F9-BCAE-5B68C752F848}"/>
              </a:ext>
            </a:extLst>
          </p:cNvPr>
          <p:cNvSpPr/>
          <p:nvPr/>
        </p:nvSpPr>
        <p:spPr>
          <a:xfrm>
            <a:off x="589157" y="4686446"/>
            <a:ext cx="487175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 smtClean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Для надежности можно объединить</a:t>
            </a:r>
          </a:p>
          <a:p>
            <a:r>
              <a:rPr lang="ru-RU" sz="2800" dirty="0" smtClean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(и повторить много раз)</a:t>
            </a:r>
            <a:endParaRPr lang="ru-RU" sz="28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2783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5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0000500000000000000" pitchFamily="2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8565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>
            <a:extLst>
              <a:ext uri="{FF2B5EF4-FFF2-40B4-BE49-F238E27FC236}">
                <a16:creationId xmlns:a16="http://schemas.microsoft.com/office/drawing/2014/main" id="{A09DE3A5-BB05-454E-ABD4-EBB70BB98EEB}"/>
              </a:ext>
            </a:extLst>
          </p:cNvPr>
          <p:cNvSpPr txBox="1">
            <a:spLocks/>
          </p:cNvSpPr>
          <p:nvPr/>
        </p:nvSpPr>
        <p:spPr>
          <a:xfrm>
            <a:off x="2666154" y="481271"/>
            <a:ext cx="7684786" cy="4849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Разные типы кросс-</a:t>
            </a:r>
            <a:r>
              <a:rPr lang="ru-RU" sz="3200" b="1" dirty="0" err="1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валидации</a:t>
            </a:r>
            <a:endParaRPr lang="ru-RU" sz="3200" spc="-1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</p:txBody>
      </p:sp>
      <p:pic>
        <p:nvPicPr>
          <p:cNvPr id="36" name="Рисунок 35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 r="36299"/>
          <a:stretch/>
        </p:blipFill>
        <p:spPr>
          <a:xfrm>
            <a:off x="251057" y="3933056"/>
            <a:ext cx="3600400" cy="2498617"/>
          </a:xfrm>
          <a:prstGeom prst="rect">
            <a:avLst/>
          </a:prstGeom>
        </p:spPr>
      </p:pic>
      <p:pic>
        <p:nvPicPr>
          <p:cNvPr id="38" name="Рисунок 37"/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 r="35915"/>
          <a:stretch/>
        </p:blipFill>
        <p:spPr>
          <a:xfrm>
            <a:off x="4474849" y="980728"/>
            <a:ext cx="3600400" cy="2483634"/>
          </a:xfrm>
          <a:prstGeom prst="rect">
            <a:avLst/>
          </a:prstGeom>
        </p:spPr>
      </p:pic>
      <p:pic>
        <p:nvPicPr>
          <p:cNvPr id="39" name="Рисунок 38"/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 r="36203"/>
          <a:stretch/>
        </p:blipFill>
        <p:spPr>
          <a:xfrm>
            <a:off x="4330833" y="3861048"/>
            <a:ext cx="3600400" cy="2494839"/>
          </a:xfrm>
          <a:prstGeom prst="rect">
            <a:avLst/>
          </a:prstGeom>
        </p:spPr>
      </p:pic>
      <p:pic>
        <p:nvPicPr>
          <p:cNvPr id="40" name="Рисунок 39"/>
          <p:cNvPicPr>
            <a:picLocks noChangeAspect="1"/>
          </p:cNvPicPr>
          <p:nvPr/>
        </p:nvPicPr>
        <p:blipFill rotWithShape="1">
          <a:blip r:embed="rId7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 r="35975"/>
          <a:stretch/>
        </p:blipFill>
        <p:spPr>
          <a:xfrm>
            <a:off x="251057" y="1052736"/>
            <a:ext cx="3600400" cy="2485991"/>
          </a:xfrm>
          <a:prstGeom prst="rect">
            <a:avLst/>
          </a:prstGeom>
        </p:spPr>
      </p:pic>
      <p:pic>
        <p:nvPicPr>
          <p:cNvPr id="41" name="Рисунок 40"/>
          <p:cNvPicPr>
            <a:picLocks noChangeAspect="1"/>
          </p:cNvPicPr>
          <p:nvPr/>
        </p:nvPicPr>
        <p:blipFill rotWithShape="1">
          <a:blip r:embed="rId8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 r="35812"/>
          <a:stretch/>
        </p:blipFill>
        <p:spPr>
          <a:xfrm>
            <a:off x="8112224" y="2636912"/>
            <a:ext cx="4010744" cy="276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917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0000500000000000000" pitchFamily="2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8565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3111DECA-88D9-4C0F-A66C-DB0511C8DAC9}"/>
              </a:ext>
            </a:extLst>
          </p:cNvPr>
          <p:cNvSpPr/>
          <p:nvPr/>
        </p:nvSpPr>
        <p:spPr>
          <a:xfrm>
            <a:off x="488803" y="2211121"/>
            <a:ext cx="1065370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scoring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_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clf</a:t>
            </a:r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 = 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{</a:t>
            </a:r>
            <a:r>
              <a:rPr lang="tr-TR" dirty="0">
                <a:solidFill>
                  <a:srgbClr val="CE9178"/>
                </a:solidFill>
                <a:latin typeface="Courier New" panose="02070309020205020404" pitchFamily="49" charset="0"/>
              </a:rPr>
              <a:t>'ACC'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:</a:t>
            </a:r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tr-TR" dirty="0">
                <a:solidFill>
                  <a:srgbClr val="CE9178"/>
                </a:solidFill>
                <a:latin typeface="Courier New" panose="02070309020205020404" pitchFamily="49" charset="0"/>
              </a:rPr>
              <a:t>'accuracy'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tr-TR" dirty="0">
                <a:solidFill>
                  <a:srgbClr val="CE9178"/>
                </a:solidFill>
                <a:latin typeface="Courier New" panose="02070309020205020404" pitchFamily="49" charset="0"/>
              </a:rPr>
              <a:t>'F1'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:</a:t>
            </a:r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tr-TR" dirty="0">
                <a:solidFill>
                  <a:srgbClr val="CE9178"/>
                </a:solidFill>
                <a:latin typeface="Courier New" panose="02070309020205020404" pitchFamily="49" charset="0"/>
              </a:rPr>
              <a:t>'f1’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 </a:t>
            </a:r>
            <a:r>
              <a:rPr lang="tr-TR" dirty="0">
                <a:solidFill>
                  <a:srgbClr val="CE9178"/>
                </a:solidFill>
                <a:latin typeface="Courier New" panose="02070309020205020404" pitchFamily="49" charset="0"/>
              </a:rPr>
              <a:t>'Precision'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:</a:t>
            </a:r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tr-TR" dirty="0">
                <a:solidFill>
                  <a:srgbClr val="CE9178"/>
                </a:solidFill>
                <a:latin typeface="Courier New" panose="02070309020205020404" pitchFamily="49" charset="0"/>
              </a:rPr>
              <a:t>'precision'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endParaRPr lang="tr-TR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           </a:t>
            </a:r>
            <a:r>
              <a:rPr lang="tr-TR" dirty="0">
                <a:solidFill>
                  <a:srgbClr val="CE9178"/>
                </a:solidFill>
                <a:latin typeface="Courier New" panose="02070309020205020404" pitchFamily="49" charset="0"/>
              </a:rPr>
              <a:t>'Recall'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:</a:t>
            </a:r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tr-TR" dirty="0">
                <a:solidFill>
                  <a:srgbClr val="CE9178"/>
                </a:solidFill>
                <a:latin typeface="Courier New" panose="02070309020205020404" pitchFamily="49" charset="0"/>
              </a:rPr>
              <a:t>'recall'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}</a:t>
            </a:r>
            <a:endParaRPr lang="tr-TR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           </a:t>
            </a:r>
          </a:p>
          <a:p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cv_</a:t>
            </a:r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scores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_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clf</a:t>
            </a:r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 = cross_validate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model_clf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 X_train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 y_train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endParaRPr lang="tr-TR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                      scoring=scoring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_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clf</a:t>
            </a:r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 cv=StratifiedKFold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n_splits=</a:t>
            </a:r>
            <a:r>
              <a:rPr lang="en-US" dirty="0">
                <a:solidFill>
                  <a:srgbClr val="B5CEA8"/>
                </a:solidFill>
                <a:latin typeface="Courier New" panose="02070309020205020404" pitchFamily="49" charset="0"/>
              </a:rPr>
              <a:t>n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))</a:t>
            </a:r>
            <a:endParaRPr lang="tr-TR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endParaRPr lang="tr-TR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B43F08AA-6E1E-40D2-A449-DA2A9311A8FE}"/>
              </a:ext>
            </a:extLst>
          </p:cNvPr>
          <p:cNvSpPr/>
          <p:nvPr/>
        </p:nvSpPr>
        <p:spPr>
          <a:xfrm>
            <a:off x="479376" y="3861048"/>
            <a:ext cx="9911233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scoring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_reg</a:t>
            </a:r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 = 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{</a:t>
            </a:r>
            <a:r>
              <a:rPr lang="tr-TR" dirty="0">
                <a:solidFill>
                  <a:srgbClr val="CE9178"/>
                </a:solidFill>
                <a:latin typeface="Courier New" panose="02070309020205020404" pitchFamily="49" charset="0"/>
              </a:rPr>
              <a:t>'R2'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:</a:t>
            </a:r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tr-TR" dirty="0">
                <a:solidFill>
                  <a:srgbClr val="CE9178"/>
                </a:solidFill>
                <a:latin typeface="Courier New" panose="02070309020205020404" pitchFamily="49" charset="0"/>
              </a:rPr>
              <a:t>'r2'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tr-TR" dirty="0">
                <a:solidFill>
                  <a:srgbClr val="CE9178"/>
                </a:solidFill>
                <a:latin typeface="Courier New" panose="02070309020205020404" pitchFamily="49" charset="0"/>
              </a:rPr>
              <a:t>'-MSE'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:</a:t>
            </a:r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tr-TR" dirty="0">
                <a:solidFill>
                  <a:srgbClr val="CE9178"/>
                </a:solidFill>
                <a:latin typeface="Courier New" panose="02070309020205020404" pitchFamily="49" charset="0"/>
              </a:rPr>
              <a:t>'neg_mean_squared_error'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endParaRPr lang="tr-TR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           </a:t>
            </a:r>
            <a:r>
              <a:rPr lang="tr-TR" dirty="0">
                <a:solidFill>
                  <a:srgbClr val="CE9178"/>
                </a:solidFill>
                <a:latin typeface="Courier New" panose="02070309020205020404" pitchFamily="49" charset="0"/>
              </a:rPr>
              <a:t>'-MAE'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:</a:t>
            </a:r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tr-TR" dirty="0">
                <a:solidFill>
                  <a:srgbClr val="CE9178"/>
                </a:solidFill>
                <a:latin typeface="Courier New" panose="02070309020205020404" pitchFamily="49" charset="0"/>
              </a:rPr>
              <a:t>'neg_mean_absolute_error'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tr-TR" dirty="0">
                <a:solidFill>
                  <a:srgbClr val="CE9178"/>
                </a:solidFill>
                <a:latin typeface="Courier New" panose="02070309020205020404" pitchFamily="49" charset="0"/>
              </a:rPr>
              <a:t>'-Max'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:</a:t>
            </a:r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tr-TR" dirty="0">
                <a:solidFill>
                  <a:srgbClr val="CE9178"/>
                </a:solidFill>
                <a:latin typeface="Courier New" panose="02070309020205020404" pitchFamily="49" charset="0"/>
              </a:rPr>
              <a:t>'max_error’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}</a:t>
            </a:r>
            <a:endParaRPr lang="tr-TR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/>
            </a:r>
            <a:b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</a:b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cv_</a:t>
            </a:r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scores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_reg</a:t>
            </a:r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 = cross_validate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model_reg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  X_train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 y_train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endParaRPr lang="tr-TR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                    scoring=scoring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_reg</a:t>
            </a:r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 cv=ShuffleSplit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n_splits=</a:t>
            </a:r>
            <a:r>
              <a:rPr lang="en-US" dirty="0">
                <a:solidFill>
                  <a:srgbClr val="B5CEA8"/>
                </a:solidFill>
                <a:latin typeface="Courier New" panose="02070309020205020404" pitchFamily="49" charset="0"/>
              </a:rPr>
              <a:t>n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tr-TR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/>
            </a:r>
            <a:b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</a:br>
            <a:endParaRPr lang="tr-TR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75771C69-9396-48D8-A46F-CD84DF614B55}"/>
              </a:ext>
            </a:extLst>
          </p:cNvPr>
          <p:cNvSpPr/>
          <p:nvPr/>
        </p:nvSpPr>
        <p:spPr>
          <a:xfrm>
            <a:off x="479376" y="1052736"/>
            <a:ext cx="914501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000" dirty="0">
                <a:solidFill>
                  <a:srgbClr val="C586C0"/>
                </a:solidFill>
                <a:latin typeface="Courier New" panose="02070309020205020404" pitchFamily="49" charset="0"/>
              </a:rPr>
              <a:t>from</a:t>
            </a:r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 sklearn.model_selection </a:t>
            </a:r>
            <a:r>
              <a:rPr lang="tr-TR" sz="2000" dirty="0">
                <a:solidFill>
                  <a:srgbClr val="C586C0"/>
                </a:solidFill>
                <a:latin typeface="Courier New" panose="02070309020205020404" pitchFamily="49" charset="0"/>
              </a:rPr>
              <a:t>import</a:t>
            </a:r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 cross_validate</a:t>
            </a:r>
          </a:p>
          <a:p>
            <a:r>
              <a:rPr lang="tr-TR" sz="2000" dirty="0">
                <a:solidFill>
                  <a:srgbClr val="C586C0"/>
                </a:solidFill>
                <a:latin typeface="Courier New" panose="02070309020205020404" pitchFamily="49" charset="0"/>
              </a:rPr>
              <a:t>from</a:t>
            </a:r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 sklearn.model_selection </a:t>
            </a:r>
            <a:r>
              <a:rPr lang="tr-TR" sz="2000" dirty="0">
                <a:solidFill>
                  <a:srgbClr val="C586C0"/>
                </a:solidFill>
                <a:latin typeface="Courier New" panose="02070309020205020404" pitchFamily="49" charset="0"/>
              </a:rPr>
              <a:t>import</a:t>
            </a:r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 ShuffleSplit</a:t>
            </a:r>
          </a:p>
          <a:p>
            <a:r>
              <a:rPr lang="tr-TR" sz="2000" dirty="0">
                <a:solidFill>
                  <a:srgbClr val="C586C0"/>
                </a:solidFill>
                <a:latin typeface="Courier New" panose="02070309020205020404" pitchFamily="49" charset="0"/>
              </a:rPr>
              <a:t>from</a:t>
            </a:r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 sklearn.model_selection </a:t>
            </a:r>
            <a:r>
              <a:rPr lang="tr-TR" sz="2000" dirty="0">
                <a:solidFill>
                  <a:srgbClr val="C586C0"/>
                </a:solidFill>
                <a:latin typeface="Courier New" panose="02070309020205020404" pitchFamily="49" charset="0"/>
              </a:rPr>
              <a:t>import</a:t>
            </a:r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 StratifiedKFold</a:t>
            </a:r>
            <a:endParaRPr lang="tr-TR" sz="20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7550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12" grpId="0"/>
      <p:bldP spid="13" grpId="0"/>
      <p:bldP spid="14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7"/>
          <p:cNvSpPr txBox="1"/>
          <p:nvPr/>
        </p:nvSpPr>
        <p:spPr>
          <a:xfrm>
            <a:off x="1400205" y="1918861"/>
            <a:ext cx="10730063" cy="4711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В предыдущей серии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Общие Рекомендации</a:t>
            </a:r>
            <a:r>
              <a:rPr lang="en-US" sz="2261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: </a:t>
            </a:r>
            <a:r>
              <a:rPr lang="ru-RU" sz="2261" b="1" dirty="0">
                <a:solidFill>
                  <a:schemeClr val="bg1"/>
                </a:solidFill>
                <a:latin typeface="Montserrat"/>
              </a:rPr>
              <a:t>Настройка модели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n-US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Q&amp;A</a:t>
            </a:r>
            <a:endParaRPr sz="2261" dirty="0">
              <a:solidFill>
                <a:schemeClr val="tx1">
                  <a:lumMod val="90000"/>
                  <a:lumOff val="1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Рефлексия</a:t>
            </a:r>
            <a:endParaRPr sz="2261" dirty="0">
              <a:solidFill>
                <a:schemeClr val="tx1">
                  <a:lumMod val="90000"/>
                  <a:lumOff val="1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4" name="Google Shape;164;p27"/>
          <p:cNvSpPr txBox="1"/>
          <p:nvPr/>
        </p:nvSpPr>
        <p:spPr>
          <a:xfrm>
            <a:off x="799394" y="800509"/>
            <a:ext cx="5320418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План</a:t>
            </a:r>
            <a:r>
              <a:rPr lang="en-US" sz="2394" dirty="0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вебинара</a:t>
            </a:r>
            <a:endParaRPr sz="2394" dirty="0">
              <a:solidFill>
                <a:srgbClr val="01C60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65" name="Google Shape;165;p27"/>
          <p:cNvSpPr/>
          <p:nvPr/>
        </p:nvSpPr>
        <p:spPr>
          <a:xfrm>
            <a:off x="751918" y="2160578"/>
            <a:ext cx="390417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00" y="72"/>
                </a:moveTo>
                <a:cubicBezTo>
                  <a:pt x="140" y="72"/>
                  <a:pt x="140" y="72"/>
                  <a:pt x="140" y="72"/>
                </a:cubicBezTo>
                <a:cubicBezTo>
                  <a:pt x="142" y="72"/>
                  <a:pt x="144" y="70"/>
                  <a:pt x="144" y="68"/>
                </a:cubicBezTo>
                <a:cubicBezTo>
                  <a:pt x="144" y="66"/>
                  <a:pt x="142" y="64"/>
                  <a:pt x="140" y="64"/>
                </a:cubicBezTo>
                <a:cubicBezTo>
                  <a:pt x="100" y="64"/>
                  <a:pt x="100" y="64"/>
                  <a:pt x="100" y="64"/>
                </a:cubicBezTo>
                <a:cubicBezTo>
                  <a:pt x="98" y="64"/>
                  <a:pt x="96" y="66"/>
                  <a:pt x="96" y="68"/>
                </a:cubicBezTo>
                <a:cubicBezTo>
                  <a:pt x="96" y="70"/>
                  <a:pt x="98" y="72"/>
                  <a:pt x="100" y="72"/>
                </a:cubicBezTo>
                <a:moveTo>
                  <a:pt x="100" y="56"/>
                </a:moveTo>
                <a:cubicBezTo>
                  <a:pt x="124" y="56"/>
                  <a:pt x="124" y="56"/>
                  <a:pt x="124" y="56"/>
                </a:cubicBezTo>
                <a:cubicBezTo>
                  <a:pt x="126" y="56"/>
                  <a:pt x="128" y="54"/>
                  <a:pt x="128" y="52"/>
                </a:cubicBezTo>
                <a:cubicBezTo>
                  <a:pt x="128" y="50"/>
                  <a:pt x="126" y="48"/>
                  <a:pt x="124" y="48"/>
                </a:cubicBezTo>
                <a:cubicBezTo>
                  <a:pt x="100" y="48"/>
                  <a:pt x="100" y="48"/>
                  <a:pt x="100" y="48"/>
                </a:cubicBezTo>
                <a:cubicBezTo>
                  <a:pt x="98" y="48"/>
                  <a:pt x="96" y="50"/>
                  <a:pt x="96" y="52"/>
                </a:cubicBezTo>
                <a:cubicBezTo>
                  <a:pt x="96" y="54"/>
                  <a:pt x="98" y="56"/>
                  <a:pt x="100" y="56"/>
                </a:cubicBezTo>
                <a:moveTo>
                  <a:pt x="100" y="88"/>
                </a:moveTo>
                <a:cubicBezTo>
                  <a:pt x="116" y="88"/>
                  <a:pt x="116" y="88"/>
                  <a:pt x="116" y="88"/>
                </a:cubicBezTo>
                <a:cubicBezTo>
                  <a:pt x="118" y="88"/>
                  <a:pt x="120" y="86"/>
                  <a:pt x="120" y="84"/>
                </a:cubicBezTo>
                <a:cubicBezTo>
                  <a:pt x="120" y="82"/>
                  <a:pt x="118" y="80"/>
                  <a:pt x="116" y="80"/>
                </a:cubicBezTo>
                <a:cubicBezTo>
                  <a:pt x="100" y="80"/>
                  <a:pt x="100" y="80"/>
                  <a:pt x="100" y="80"/>
                </a:cubicBezTo>
                <a:cubicBezTo>
                  <a:pt x="98" y="80"/>
                  <a:pt x="96" y="82"/>
                  <a:pt x="96" y="84"/>
                </a:cubicBezTo>
                <a:cubicBezTo>
                  <a:pt x="96" y="86"/>
                  <a:pt x="98" y="88"/>
                  <a:pt x="100" y="88"/>
                </a:cubicBezTo>
                <a:moveTo>
                  <a:pt x="40" y="104"/>
                </a:moveTo>
                <a:cubicBezTo>
                  <a:pt x="72" y="104"/>
                  <a:pt x="72" y="104"/>
                  <a:pt x="72" y="104"/>
                </a:cubicBezTo>
                <a:cubicBezTo>
                  <a:pt x="76" y="104"/>
                  <a:pt x="80" y="100"/>
                  <a:pt x="80" y="96"/>
                </a:cubicBezTo>
                <a:cubicBezTo>
                  <a:pt x="80" y="56"/>
                  <a:pt x="80" y="56"/>
                  <a:pt x="80" y="56"/>
                </a:cubicBezTo>
                <a:cubicBezTo>
                  <a:pt x="80" y="52"/>
                  <a:pt x="76" y="48"/>
                  <a:pt x="72" y="48"/>
                </a:cubicBezTo>
                <a:cubicBezTo>
                  <a:pt x="40" y="48"/>
                  <a:pt x="40" y="48"/>
                  <a:pt x="40" y="48"/>
                </a:cubicBezTo>
                <a:cubicBezTo>
                  <a:pt x="36" y="48"/>
                  <a:pt x="32" y="52"/>
                  <a:pt x="32" y="56"/>
                </a:cubicBezTo>
                <a:cubicBezTo>
                  <a:pt x="32" y="96"/>
                  <a:pt x="32" y="96"/>
                  <a:pt x="32" y="96"/>
                </a:cubicBezTo>
                <a:cubicBezTo>
                  <a:pt x="32" y="100"/>
                  <a:pt x="36" y="104"/>
                  <a:pt x="40" y="104"/>
                </a:cubicBezTo>
                <a:moveTo>
                  <a:pt x="40" y="56"/>
                </a:moveTo>
                <a:cubicBezTo>
                  <a:pt x="72" y="56"/>
                  <a:pt x="72" y="56"/>
                  <a:pt x="72" y="56"/>
                </a:cubicBezTo>
                <a:cubicBezTo>
                  <a:pt x="72" y="96"/>
                  <a:pt x="72" y="96"/>
                  <a:pt x="72" y="96"/>
                </a:cubicBezTo>
                <a:cubicBezTo>
                  <a:pt x="40" y="96"/>
                  <a:pt x="40" y="96"/>
                  <a:pt x="40" y="96"/>
                </a:cubicBezTo>
                <a:lnTo>
                  <a:pt x="40" y="56"/>
                </a:lnTo>
                <a:close/>
                <a:moveTo>
                  <a:pt x="100" y="104"/>
                </a:moveTo>
                <a:cubicBezTo>
                  <a:pt x="140" y="104"/>
                  <a:pt x="140" y="104"/>
                  <a:pt x="140" y="104"/>
                </a:cubicBezTo>
                <a:cubicBezTo>
                  <a:pt x="142" y="104"/>
                  <a:pt x="144" y="102"/>
                  <a:pt x="144" y="100"/>
                </a:cubicBezTo>
                <a:cubicBezTo>
                  <a:pt x="144" y="98"/>
                  <a:pt x="142" y="96"/>
                  <a:pt x="140" y="96"/>
                </a:cubicBezTo>
                <a:cubicBezTo>
                  <a:pt x="100" y="96"/>
                  <a:pt x="100" y="96"/>
                  <a:pt x="100" y="96"/>
                </a:cubicBezTo>
                <a:cubicBezTo>
                  <a:pt x="98" y="96"/>
                  <a:pt x="96" y="98"/>
                  <a:pt x="96" y="100"/>
                </a:cubicBezTo>
                <a:cubicBezTo>
                  <a:pt x="96" y="102"/>
                  <a:pt x="98" y="104"/>
                  <a:pt x="100" y="104"/>
                </a:cubicBezTo>
                <a:moveTo>
                  <a:pt x="168" y="8"/>
                </a:moveTo>
                <a:cubicBezTo>
                  <a:pt x="96" y="8"/>
                  <a:pt x="96" y="8"/>
                  <a:pt x="96" y="8"/>
                </a:cubicBezTo>
                <a:cubicBezTo>
                  <a:pt x="96" y="4"/>
                  <a:pt x="92" y="0"/>
                  <a:pt x="88" y="0"/>
                </a:cubicBezTo>
                <a:cubicBezTo>
                  <a:pt x="84" y="0"/>
                  <a:pt x="80" y="4"/>
                  <a:pt x="80" y="8"/>
                </a:cubicBezTo>
                <a:cubicBezTo>
                  <a:pt x="8" y="8"/>
                  <a:pt x="8" y="8"/>
                  <a:pt x="8" y="8"/>
                </a:cubicBezTo>
                <a:cubicBezTo>
                  <a:pt x="4" y="8"/>
                  <a:pt x="0" y="12"/>
                  <a:pt x="0" y="16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28"/>
                  <a:pt x="4" y="32"/>
                  <a:pt x="8" y="32"/>
                </a:cubicBezTo>
                <a:cubicBezTo>
                  <a:pt x="8" y="128"/>
                  <a:pt x="8" y="128"/>
                  <a:pt x="8" y="128"/>
                </a:cubicBezTo>
                <a:cubicBezTo>
                  <a:pt x="8" y="132"/>
                  <a:pt x="12" y="136"/>
                  <a:pt x="16" y="136"/>
                </a:cubicBezTo>
                <a:cubicBezTo>
                  <a:pt x="84" y="136"/>
                  <a:pt x="84" y="136"/>
                  <a:pt x="84" y="136"/>
                </a:cubicBezTo>
                <a:cubicBezTo>
                  <a:pt x="84" y="146"/>
                  <a:pt x="84" y="146"/>
                  <a:pt x="84" y="146"/>
                </a:cubicBezTo>
                <a:cubicBezTo>
                  <a:pt x="61" y="169"/>
                  <a:pt x="61" y="169"/>
                  <a:pt x="61" y="169"/>
                </a:cubicBezTo>
                <a:cubicBezTo>
                  <a:pt x="60" y="170"/>
                  <a:pt x="60" y="171"/>
                  <a:pt x="60" y="172"/>
                </a:cubicBezTo>
                <a:cubicBezTo>
                  <a:pt x="60" y="174"/>
                  <a:pt x="62" y="176"/>
                  <a:pt x="64" y="176"/>
                </a:cubicBezTo>
                <a:cubicBezTo>
                  <a:pt x="65" y="176"/>
                  <a:pt x="66" y="176"/>
                  <a:pt x="67" y="175"/>
                </a:cubicBezTo>
                <a:cubicBezTo>
                  <a:pt x="88" y="154"/>
                  <a:pt x="88" y="154"/>
                  <a:pt x="88" y="154"/>
                </a:cubicBezTo>
                <a:cubicBezTo>
                  <a:pt x="109" y="175"/>
                  <a:pt x="109" y="175"/>
                  <a:pt x="109" y="175"/>
                </a:cubicBezTo>
                <a:cubicBezTo>
                  <a:pt x="110" y="176"/>
                  <a:pt x="111" y="176"/>
                  <a:pt x="112" y="176"/>
                </a:cubicBezTo>
                <a:cubicBezTo>
                  <a:pt x="114" y="176"/>
                  <a:pt x="116" y="174"/>
                  <a:pt x="116" y="172"/>
                </a:cubicBezTo>
                <a:cubicBezTo>
                  <a:pt x="116" y="171"/>
                  <a:pt x="116" y="170"/>
                  <a:pt x="115" y="169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92" y="136"/>
                  <a:pt x="92" y="136"/>
                  <a:pt x="92" y="136"/>
                </a:cubicBezTo>
                <a:cubicBezTo>
                  <a:pt x="160" y="136"/>
                  <a:pt x="160" y="136"/>
                  <a:pt x="160" y="136"/>
                </a:cubicBezTo>
                <a:cubicBezTo>
                  <a:pt x="164" y="136"/>
                  <a:pt x="168" y="132"/>
                  <a:pt x="168" y="128"/>
                </a:cubicBezTo>
                <a:cubicBezTo>
                  <a:pt x="168" y="32"/>
                  <a:pt x="168" y="32"/>
                  <a:pt x="168" y="32"/>
                </a:cubicBezTo>
                <a:cubicBezTo>
                  <a:pt x="172" y="32"/>
                  <a:pt x="176" y="28"/>
                  <a:pt x="176" y="24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12"/>
                  <a:pt x="172" y="8"/>
                  <a:pt x="168" y="8"/>
                </a:cubicBezTo>
                <a:moveTo>
                  <a:pt x="160" y="128"/>
                </a:moveTo>
                <a:cubicBezTo>
                  <a:pt x="16" y="128"/>
                  <a:pt x="16" y="128"/>
                  <a:pt x="16" y="128"/>
                </a:cubicBezTo>
                <a:cubicBezTo>
                  <a:pt x="16" y="32"/>
                  <a:pt x="16" y="32"/>
                  <a:pt x="16" y="32"/>
                </a:cubicBezTo>
                <a:cubicBezTo>
                  <a:pt x="160" y="32"/>
                  <a:pt x="160" y="32"/>
                  <a:pt x="160" y="32"/>
                </a:cubicBezTo>
                <a:lnTo>
                  <a:pt x="160" y="128"/>
                </a:lnTo>
                <a:close/>
                <a:moveTo>
                  <a:pt x="168" y="24"/>
                </a:moveTo>
                <a:cubicBezTo>
                  <a:pt x="8" y="24"/>
                  <a:pt x="8" y="24"/>
                  <a:pt x="8" y="24"/>
                </a:cubicBezTo>
                <a:cubicBezTo>
                  <a:pt x="8" y="16"/>
                  <a:pt x="8" y="16"/>
                  <a:pt x="8" y="16"/>
                </a:cubicBezTo>
                <a:cubicBezTo>
                  <a:pt x="168" y="16"/>
                  <a:pt x="168" y="16"/>
                  <a:pt x="168" y="16"/>
                </a:cubicBezTo>
                <a:lnTo>
                  <a:pt x="168" y="24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6" name="Google Shape;166;p27"/>
          <p:cNvSpPr/>
          <p:nvPr/>
        </p:nvSpPr>
        <p:spPr>
          <a:xfrm>
            <a:off x="712806" y="2831499"/>
            <a:ext cx="391429" cy="391430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60" y="0"/>
                </a:move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160"/>
                  <a:pt x="0" y="160"/>
                  <a:pt x="0" y="160"/>
                </a:cubicBezTo>
                <a:cubicBezTo>
                  <a:pt x="0" y="169"/>
                  <a:pt x="7" y="176"/>
                  <a:pt x="16" y="176"/>
                </a:cubicBezTo>
                <a:cubicBezTo>
                  <a:pt x="160" y="176"/>
                  <a:pt x="160" y="176"/>
                  <a:pt x="160" y="176"/>
                </a:cubicBezTo>
                <a:cubicBezTo>
                  <a:pt x="169" y="176"/>
                  <a:pt x="176" y="169"/>
                  <a:pt x="176" y="160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7"/>
                  <a:pt x="169" y="0"/>
                  <a:pt x="160" y="0"/>
                </a:cubicBezTo>
                <a:moveTo>
                  <a:pt x="168" y="160"/>
                </a:moveTo>
                <a:cubicBezTo>
                  <a:pt x="168" y="164"/>
                  <a:pt x="164" y="168"/>
                  <a:pt x="160" y="168"/>
                </a:cubicBezTo>
                <a:cubicBezTo>
                  <a:pt x="16" y="168"/>
                  <a:pt x="16" y="168"/>
                  <a:pt x="16" y="168"/>
                </a:cubicBezTo>
                <a:cubicBezTo>
                  <a:pt x="12" y="168"/>
                  <a:pt x="8" y="164"/>
                  <a:pt x="8" y="160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2"/>
                  <a:pt x="12" y="8"/>
                  <a:pt x="16" y="8"/>
                </a:cubicBezTo>
                <a:cubicBezTo>
                  <a:pt x="160" y="8"/>
                  <a:pt x="160" y="8"/>
                  <a:pt x="160" y="8"/>
                </a:cubicBezTo>
                <a:cubicBezTo>
                  <a:pt x="164" y="8"/>
                  <a:pt x="168" y="12"/>
                  <a:pt x="168" y="16"/>
                </a:cubicBezTo>
                <a:lnTo>
                  <a:pt x="168" y="160"/>
                </a:lnTo>
                <a:close/>
                <a:moveTo>
                  <a:pt x="80" y="100"/>
                </a:moveTo>
                <a:cubicBezTo>
                  <a:pt x="80" y="99"/>
                  <a:pt x="79" y="98"/>
                  <a:pt x="78" y="97"/>
                </a:cubicBezTo>
                <a:cubicBezTo>
                  <a:pt x="78" y="97"/>
                  <a:pt x="78" y="97"/>
                  <a:pt x="78" y="97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2"/>
                  <a:pt x="45" y="72"/>
                  <a:pt x="44" y="72"/>
                </a:cubicBezTo>
                <a:cubicBezTo>
                  <a:pt x="42" y="72"/>
                  <a:pt x="40" y="74"/>
                  <a:pt x="40" y="76"/>
                </a:cubicBezTo>
                <a:cubicBezTo>
                  <a:pt x="40" y="77"/>
                  <a:pt x="41" y="78"/>
                  <a:pt x="42" y="79"/>
                </a:cubicBezTo>
                <a:cubicBezTo>
                  <a:pt x="42" y="79"/>
                  <a:pt x="42" y="79"/>
                  <a:pt x="42" y="79"/>
                </a:cubicBezTo>
                <a:cubicBezTo>
                  <a:pt x="69" y="100"/>
                  <a:pt x="69" y="100"/>
                  <a:pt x="69" y="100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1" y="122"/>
                  <a:pt x="40" y="123"/>
                  <a:pt x="40" y="124"/>
                </a:cubicBezTo>
                <a:cubicBezTo>
                  <a:pt x="40" y="126"/>
                  <a:pt x="42" y="128"/>
                  <a:pt x="44" y="128"/>
                </a:cubicBezTo>
                <a:cubicBezTo>
                  <a:pt x="45" y="128"/>
                  <a:pt x="46" y="128"/>
                  <a:pt x="46" y="127"/>
                </a:cubicBezTo>
                <a:cubicBezTo>
                  <a:pt x="46" y="127"/>
                  <a:pt x="46" y="127"/>
                  <a:pt x="46" y="127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9" y="102"/>
                  <a:pt x="80" y="101"/>
                  <a:pt x="80" y="100"/>
                </a:cubicBezTo>
                <a:moveTo>
                  <a:pt x="108" y="128"/>
                </a:moveTo>
                <a:cubicBezTo>
                  <a:pt x="84" y="128"/>
                  <a:pt x="84" y="128"/>
                  <a:pt x="84" y="128"/>
                </a:cubicBezTo>
                <a:cubicBezTo>
                  <a:pt x="82" y="128"/>
                  <a:pt x="80" y="130"/>
                  <a:pt x="80" y="132"/>
                </a:cubicBezTo>
                <a:cubicBezTo>
                  <a:pt x="80" y="134"/>
                  <a:pt x="82" y="136"/>
                  <a:pt x="84" y="136"/>
                </a:cubicBezTo>
                <a:cubicBezTo>
                  <a:pt x="108" y="136"/>
                  <a:pt x="108" y="136"/>
                  <a:pt x="108" y="136"/>
                </a:cubicBezTo>
                <a:cubicBezTo>
                  <a:pt x="110" y="136"/>
                  <a:pt x="112" y="134"/>
                  <a:pt x="112" y="132"/>
                </a:cubicBezTo>
                <a:cubicBezTo>
                  <a:pt x="112" y="130"/>
                  <a:pt x="110" y="128"/>
                  <a:pt x="108" y="128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7" name="Google Shape;167;p27"/>
          <p:cNvSpPr/>
          <p:nvPr/>
        </p:nvSpPr>
        <p:spPr>
          <a:xfrm>
            <a:off x="660712" y="4370417"/>
            <a:ext cx="399091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76" y="88"/>
                </a:moveTo>
                <a:cubicBezTo>
                  <a:pt x="176" y="83"/>
                  <a:pt x="173" y="79"/>
                  <a:pt x="170" y="77"/>
                </a:cubicBezTo>
                <a:cubicBezTo>
                  <a:pt x="170" y="77"/>
                  <a:pt x="170" y="77"/>
                  <a:pt x="170" y="77"/>
                </a:cubicBezTo>
                <a:cubicBezTo>
                  <a:pt x="156" y="70"/>
                  <a:pt x="156" y="70"/>
                  <a:pt x="156" y="70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3" y="61"/>
                  <a:pt x="176" y="57"/>
                  <a:pt x="176" y="52"/>
                </a:cubicBezTo>
                <a:cubicBezTo>
                  <a:pt x="176" y="47"/>
                  <a:pt x="173" y="43"/>
                  <a:pt x="170" y="41"/>
                </a:cubicBezTo>
                <a:cubicBezTo>
                  <a:pt x="170" y="41"/>
                  <a:pt x="170" y="41"/>
                  <a:pt x="170" y="41"/>
                </a:cubicBezTo>
                <a:cubicBezTo>
                  <a:pt x="94" y="1"/>
                  <a:pt x="94" y="1"/>
                  <a:pt x="94" y="1"/>
                </a:cubicBezTo>
                <a:cubicBezTo>
                  <a:pt x="94" y="1"/>
                  <a:pt x="94" y="1"/>
                  <a:pt x="94" y="1"/>
                </a:cubicBezTo>
                <a:cubicBezTo>
                  <a:pt x="92" y="1"/>
                  <a:pt x="90" y="0"/>
                  <a:pt x="88" y="0"/>
                </a:cubicBezTo>
                <a:cubicBezTo>
                  <a:pt x="86" y="0"/>
                  <a:pt x="84" y="1"/>
                  <a:pt x="82" y="1"/>
                </a:cubicBezTo>
                <a:cubicBezTo>
                  <a:pt x="82" y="1"/>
                  <a:pt x="82" y="1"/>
                  <a:pt x="82" y="1"/>
                </a:cubicBezTo>
                <a:cubicBezTo>
                  <a:pt x="6" y="41"/>
                  <a:pt x="6" y="41"/>
                  <a:pt x="6" y="41"/>
                </a:cubicBezTo>
                <a:cubicBezTo>
                  <a:pt x="6" y="41"/>
                  <a:pt x="6" y="41"/>
                  <a:pt x="6" y="41"/>
                </a:cubicBezTo>
                <a:cubicBezTo>
                  <a:pt x="3" y="43"/>
                  <a:pt x="0" y="47"/>
                  <a:pt x="0" y="52"/>
                </a:cubicBezTo>
                <a:cubicBezTo>
                  <a:pt x="0" y="57"/>
                  <a:pt x="3" y="61"/>
                  <a:pt x="6" y="63"/>
                </a:cubicBezTo>
                <a:cubicBezTo>
                  <a:pt x="6" y="63"/>
                  <a:pt x="6" y="63"/>
                  <a:pt x="6" y="63"/>
                </a:cubicBezTo>
                <a:cubicBezTo>
                  <a:pt x="20" y="70"/>
                  <a:pt x="20" y="70"/>
                  <a:pt x="20" y="70"/>
                </a:cubicBezTo>
                <a:cubicBezTo>
                  <a:pt x="6" y="77"/>
                  <a:pt x="6" y="77"/>
                  <a:pt x="6" y="77"/>
                </a:cubicBezTo>
                <a:cubicBezTo>
                  <a:pt x="6" y="77"/>
                  <a:pt x="6" y="77"/>
                  <a:pt x="6" y="77"/>
                </a:cubicBezTo>
                <a:cubicBezTo>
                  <a:pt x="3" y="79"/>
                  <a:pt x="0" y="83"/>
                  <a:pt x="0" y="88"/>
                </a:cubicBezTo>
                <a:cubicBezTo>
                  <a:pt x="0" y="93"/>
                  <a:pt x="3" y="97"/>
                  <a:pt x="6" y="99"/>
                </a:cubicBezTo>
                <a:cubicBezTo>
                  <a:pt x="6" y="99"/>
                  <a:pt x="6" y="99"/>
                  <a:pt x="6" y="99"/>
                </a:cubicBezTo>
                <a:cubicBezTo>
                  <a:pt x="20" y="106"/>
                  <a:pt x="20" y="106"/>
                  <a:pt x="20" y="106"/>
                </a:cubicBezTo>
                <a:cubicBezTo>
                  <a:pt x="6" y="113"/>
                  <a:pt x="6" y="113"/>
                  <a:pt x="6" y="113"/>
                </a:cubicBezTo>
                <a:cubicBezTo>
                  <a:pt x="6" y="113"/>
                  <a:pt x="6" y="113"/>
                  <a:pt x="6" y="113"/>
                </a:cubicBezTo>
                <a:cubicBezTo>
                  <a:pt x="3" y="115"/>
                  <a:pt x="0" y="119"/>
                  <a:pt x="0" y="124"/>
                </a:cubicBezTo>
                <a:cubicBezTo>
                  <a:pt x="0" y="129"/>
                  <a:pt x="3" y="133"/>
                  <a:pt x="6" y="135"/>
                </a:cubicBezTo>
                <a:cubicBezTo>
                  <a:pt x="6" y="135"/>
                  <a:pt x="6" y="135"/>
                  <a:pt x="6" y="13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4" y="175"/>
                  <a:pt x="86" y="176"/>
                  <a:pt x="88" y="176"/>
                </a:cubicBezTo>
                <a:cubicBezTo>
                  <a:pt x="90" y="176"/>
                  <a:pt x="92" y="175"/>
                  <a:pt x="94" y="175"/>
                </a:cubicBezTo>
                <a:cubicBezTo>
                  <a:pt x="94" y="175"/>
                  <a:pt x="94" y="175"/>
                  <a:pt x="94" y="17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3" y="133"/>
                  <a:pt x="176" y="129"/>
                  <a:pt x="176" y="124"/>
                </a:cubicBezTo>
                <a:cubicBezTo>
                  <a:pt x="176" y="119"/>
                  <a:pt x="173" y="115"/>
                  <a:pt x="170" y="113"/>
                </a:cubicBezTo>
                <a:cubicBezTo>
                  <a:pt x="170" y="113"/>
                  <a:pt x="170" y="113"/>
                  <a:pt x="170" y="113"/>
                </a:cubicBezTo>
                <a:cubicBezTo>
                  <a:pt x="156" y="106"/>
                  <a:pt x="156" y="106"/>
                  <a:pt x="156" y="106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3" y="97"/>
                  <a:pt x="176" y="93"/>
                  <a:pt x="176" y="88"/>
                </a:cubicBezTo>
                <a:moveTo>
                  <a:pt x="10" y="56"/>
                </a:moveTo>
                <a:cubicBezTo>
                  <a:pt x="10" y="55"/>
                  <a:pt x="10" y="55"/>
                  <a:pt x="10" y="55"/>
                </a:cubicBezTo>
                <a:cubicBezTo>
                  <a:pt x="9" y="55"/>
                  <a:pt x="8" y="54"/>
                  <a:pt x="8" y="52"/>
                </a:cubicBezTo>
                <a:cubicBezTo>
                  <a:pt x="8" y="50"/>
                  <a:pt x="9" y="49"/>
                  <a:pt x="10" y="49"/>
                </a:cubicBezTo>
                <a:cubicBezTo>
                  <a:pt x="10" y="48"/>
                  <a:pt x="10" y="48"/>
                  <a:pt x="10" y="48"/>
                </a:cubicBezTo>
                <a:cubicBezTo>
                  <a:pt x="86" y="8"/>
                  <a:pt x="86" y="8"/>
                  <a:pt x="86" y="8"/>
                </a:cubicBezTo>
                <a:cubicBezTo>
                  <a:pt x="86" y="9"/>
                  <a:pt x="86" y="9"/>
                  <a:pt x="86" y="9"/>
                </a:cubicBezTo>
                <a:cubicBezTo>
                  <a:pt x="87" y="8"/>
                  <a:pt x="87" y="8"/>
                  <a:pt x="88" y="8"/>
                </a:cubicBezTo>
                <a:cubicBezTo>
                  <a:pt x="89" y="8"/>
                  <a:pt x="89" y="8"/>
                  <a:pt x="90" y="9"/>
                </a:cubicBezTo>
                <a:cubicBezTo>
                  <a:pt x="90" y="8"/>
                  <a:pt x="90" y="8"/>
                  <a:pt x="90" y="8"/>
                </a:cubicBezTo>
                <a:cubicBezTo>
                  <a:pt x="166" y="48"/>
                  <a:pt x="166" y="48"/>
                  <a:pt x="166" y="48"/>
                </a:cubicBezTo>
                <a:cubicBezTo>
                  <a:pt x="166" y="49"/>
                  <a:pt x="166" y="49"/>
                  <a:pt x="166" y="49"/>
                </a:cubicBezTo>
                <a:cubicBezTo>
                  <a:pt x="167" y="49"/>
                  <a:pt x="168" y="50"/>
                  <a:pt x="168" y="52"/>
                </a:cubicBezTo>
                <a:cubicBezTo>
                  <a:pt x="168" y="54"/>
                  <a:pt x="167" y="55"/>
                  <a:pt x="166" y="55"/>
                </a:cubicBezTo>
                <a:cubicBezTo>
                  <a:pt x="166" y="56"/>
                  <a:pt x="166" y="56"/>
                  <a:pt x="166" y="56"/>
                </a:cubicBezTo>
                <a:cubicBezTo>
                  <a:pt x="90" y="96"/>
                  <a:pt x="90" y="96"/>
                  <a:pt x="90" y="96"/>
                </a:cubicBezTo>
                <a:cubicBezTo>
                  <a:pt x="90" y="95"/>
                  <a:pt x="90" y="95"/>
                  <a:pt x="90" y="95"/>
                </a:cubicBezTo>
                <a:cubicBezTo>
                  <a:pt x="89" y="96"/>
                  <a:pt x="89" y="96"/>
                  <a:pt x="88" y="96"/>
                </a:cubicBezTo>
                <a:cubicBezTo>
                  <a:pt x="87" y="96"/>
                  <a:pt x="87" y="96"/>
                  <a:pt x="86" y="95"/>
                </a:cubicBezTo>
                <a:cubicBezTo>
                  <a:pt x="86" y="96"/>
                  <a:pt x="86" y="96"/>
                  <a:pt x="86" y="96"/>
                </a:cubicBezTo>
                <a:lnTo>
                  <a:pt x="10" y="56"/>
                </a:lnTo>
                <a:close/>
                <a:moveTo>
                  <a:pt x="166" y="120"/>
                </a:moveTo>
                <a:cubicBezTo>
                  <a:pt x="166" y="121"/>
                  <a:pt x="166" y="121"/>
                  <a:pt x="166" y="121"/>
                </a:cubicBezTo>
                <a:cubicBezTo>
                  <a:pt x="167" y="121"/>
                  <a:pt x="168" y="122"/>
                  <a:pt x="168" y="124"/>
                </a:cubicBezTo>
                <a:cubicBezTo>
                  <a:pt x="168" y="126"/>
                  <a:pt x="167" y="127"/>
                  <a:pt x="166" y="127"/>
                </a:cubicBezTo>
                <a:cubicBezTo>
                  <a:pt x="166" y="128"/>
                  <a:pt x="166" y="128"/>
                  <a:pt x="166" y="128"/>
                </a:cubicBezTo>
                <a:cubicBezTo>
                  <a:pt x="90" y="168"/>
                  <a:pt x="90" y="168"/>
                  <a:pt x="90" y="168"/>
                </a:cubicBezTo>
                <a:cubicBezTo>
                  <a:pt x="90" y="167"/>
                  <a:pt x="90" y="167"/>
                  <a:pt x="90" y="167"/>
                </a:cubicBezTo>
                <a:cubicBezTo>
                  <a:pt x="89" y="168"/>
                  <a:pt x="89" y="168"/>
                  <a:pt x="88" y="168"/>
                </a:cubicBezTo>
                <a:cubicBezTo>
                  <a:pt x="87" y="168"/>
                  <a:pt x="87" y="168"/>
                  <a:pt x="86" y="167"/>
                </a:cubicBezTo>
                <a:cubicBezTo>
                  <a:pt x="86" y="168"/>
                  <a:pt x="86" y="168"/>
                  <a:pt x="86" y="168"/>
                </a:cubicBezTo>
                <a:cubicBezTo>
                  <a:pt x="10" y="128"/>
                  <a:pt x="10" y="128"/>
                  <a:pt x="10" y="128"/>
                </a:cubicBezTo>
                <a:cubicBezTo>
                  <a:pt x="10" y="127"/>
                  <a:pt x="10" y="127"/>
                  <a:pt x="10" y="127"/>
                </a:cubicBezTo>
                <a:cubicBezTo>
                  <a:pt x="9" y="127"/>
                  <a:pt x="8" y="126"/>
                  <a:pt x="8" y="124"/>
                </a:cubicBezTo>
                <a:cubicBezTo>
                  <a:pt x="8" y="122"/>
                  <a:pt x="9" y="121"/>
                  <a:pt x="10" y="121"/>
                </a:cubicBezTo>
                <a:cubicBezTo>
                  <a:pt x="10" y="120"/>
                  <a:pt x="10" y="120"/>
                  <a:pt x="10" y="120"/>
                </a:cubicBezTo>
                <a:cubicBezTo>
                  <a:pt x="29" y="111"/>
                  <a:pt x="29" y="111"/>
                  <a:pt x="29" y="111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4" y="139"/>
                  <a:pt x="86" y="140"/>
                  <a:pt x="88" y="140"/>
                </a:cubicBezTo>
                <a:cubicBezTo>
                  <a:pt x="90" y="140"/>
                  <a:pt x="92" y="139"/>
                  <a:pt x="94" y="139"/>
                </a:cubicBezTo>
                <a:cubicBezTo>
                  <a:pt x="94" y="139"/>
                  <a:pt x="94" y="139"/>
                  <a:pt x="94" y="139"/>
                </a:cubicBezTo>
                <a:cubicBezTo>
                  <a:pt x="147" y="111"/>
                  <a:pt x="147" y="111"/>
                  <a:pt x="147" y="111"/>
                </a:cubicBezTo>
                <a:lnTo>
                  <a:pt x="166" y="120"/>
                </a:lnTo>
                <a:close/>
                <a:moveTo>
                  <a:pt x="166" y="91"/>
                </a:moveTo>
                <a:cubicBezTo>
                  <a:pt x="166" y="92"/>
                  <a:pt x="166" y="92"/>
                  <a:pt x="166" y="92"/>
                </a:cubicBezTo>
                <a:cubicBezTo>
                  <a:pt x="90" y="132"/>
                  <a:pt x="90" y="132"/>
                  <a:pt x="90" y="132"/>
                </a:cubicBezTo>
                <a:cubicBezTo>
                  <a:pt x="90" y="131"/>
                  <a:pt x="90" y="131"/>
                  <a:pt x="90" y="131"/>
                </a:cubicBezTo>
                <a:cubicBezTo>
                  <a:pt x="89" y="132"/>
                  <a:pt x="89" y="132"/>
                  <a:pt x="88" y="132"/>
                </a:cubicBezTo>
                <a:cubicBezTo>
                  <a:pt x="87" y="132"/>
                  <a:pt x="87" y="132"/>
                  <a:pt x="86" y="131"/>
                </a:cubicBezTo>
                <a:cubicBezTo>
                  <a:pt x="86" y="132"/>
                  <a:pt x="86" y="132"/>
                  <a:pt x="86" y="132"/>
                </a:cubicBezTo>
                <a:cubicBezTo>
                  <a:pt x="10" y="92"/>
                  <a:pt x="10" y="92"/>
                  <a:pt x="10" y="92"/>
                </a:cubicBezTo>
                <a:cubicBezTo>
                  <a:pt x="10" y="91"/>
                  <a:pt x="10" y="91"/>
                  <a:pt x="10" y="91"/>
                </a:cubicBezTo>
                <a:cubicBezTo>
                  <a:pt x="9" y="91"/>
                  <a:pt x="8" y="90"/>
                  <a:pt x="8" y="88"/>
                </a:cubicBezTo>
                <a:cubicBezTo>
                  <a:pt x="8" y="86"/>
                  <a:pt x="9" y="85"/>
                  <a:pt x="10" y="85"/>
                </a:cubicBezTo>
                <a:cubicBezTo>
                  <a:pt x="10" y="84"/>
                  <a:pt x="10" y="84"/>
                  <a:pt x="10" y="84"/>
                </a:cubicBezTo>
                <a:cubicBezTo>
                  <a:pt x="29" y="75"/>
                  <a:pt x="29" y="75"/>
                  <a:pt x="29" y="75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4" y="103"/>
                  <a:pt x="86" y="104"/>
                  <a:pt x="88" y="104"/>
                </a:cubicBezTo>
                <a:cubicBezTo>
                  <a:pt x="90" y="104"/>
                  <a:pt x="92" y="103"/>
                  <a:pt x="94" y="103"/>
                </a:cubicBezTo>
                <a:cubicBezTo>
                  <a:pt x="94" y="103"/>
                  <a:pt x="94" y="103"/>
                  <a:pt x="94" y="103"/>
                </a:cubicBezTo>
                <a:cubicBezTo>
                  <a:pt x="147" y="75"/>
                  <a:pt x="147" y="75"/>
                  <a:pt x="147" y="75"/>
                </a:cubicBezTo>
                <a:cubicBezTo>
                  <a:pt x="166" y="84"/>
                  <a:pt x="166" y="84"/>
                  <a:pt x="166" y="84"/>
                </a:cubicBezTo>
                <a:cubicBezTo>
                  <a:pt x="166" y="85"/>
                  <a:pt x="166" y="85"/>
                  <a:pt x="166" y="85"/>
                </a:cubicBezTo>
                <a:cubicBezTo>
                  <a:pt x="167" y="85"/>
                  <a:pt x="168" y="86"/>
                  <a:pt x="168" y="88"/>
                </a:cubicBezTo>
                <a:cubicBezTo>
                  <a:pt x="168" y="90"/>
                  <a:pt x="167" y="91"/>
                  <a:pt x="166" y="91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8" name="Google Shape;168;p27"/>
          <p:cNvSpPr/>
          <p:nvPr/>
        </p:nvSpPr>
        <p:spPr>
          <a:xfrm>
            <a:off x="674189" y="3685924"/>
            <a:ext cx="391429" cy="356636"/>
          </a:xfrm>
          <a:custGeom>
            <a:avLst/>
            <a:gdLst/>
            <a:ahLst/>
            <a:cxnLst/>
            <a:rect l="l" t="t" r="r" b="b"/>
            <a:pathLst>
              <a:path w="176" h="160" extrusionOk="0">
                <a:moveTo>
                  <a:pt x="88" y="0"/>
                </a:moveTo>
                <a:cubicBezTo>
                  <a:pt x="39" y="0"/>
                  <a:pt x="0" y="36"/>
                  <a:pt x="0" y="80"/>
                </a:cubicBezTo>
                <a:cubicBezTo>
                  <a:pt x="0" y="124"/>
                  <a:pt x="39" y="160"/>
                  <a:pt x="88" y="160"/>
                </a:cubicBezTo>
                <a:cubicBezTo>
                  <a:pt x="137" y="160"/>
                  <a:pt x="176" y="124"/>
                  <a:pt x="176" y="80"/>
                </a:cubicBezTo>
                <a:cubicBezTo>
                  <a:pt x="176" y="36"/>
                  <a:pt x="137" y="0"/>
                  <a:pt x="88" y="0"/>
                </a:cubicBezTo>
                <a:moveTo>
                  <a:pt x="88" y="152"/>
                </a:moveTo>
                <a:cubicBezTo>
                  <a:pt x="60" y="152"/>
                  <a:pt x="36" y="139"/>
                  <a:pt x="21" y="120"/>
                </a:cubicBezTo>
                <a:cubicBezTo>
                  <a:pt x="81" y="120"/>
                  <a:pt x="81" y="120"/>
                  <a:pt x="81" y="120"/>
                </a:cubicBezTo>
                <a:cubicBezTo>
                  <a:pt x="85" y="128"/>
                  <a:pt x="100" y="140"/>
                  <a:pt x="110" y="140"/>
                </a:cubicBezTo>
                <a:cubicBezTo>
                  <a:pt x="122" y="140"/>
                  <a:pt x="132" y="132"/>
                  <a:pt x="132" y="116"/>
                </a:cubicBezTo>
                <a:cubicBezTo>
                  <a:pt x="132" y="100"/>
                  <a:pt x="122" y="92"/>
                  <a:pt x="110" y="92"/>
                </a:cubicBezTo>
                <a:cubicBezTo>
                  <a:pt x="100" y="92"/>
                  <a:pt x="85" y="104"/>
                  <a:pt x="81" y="112"/>
                </a:cubicBezTo>
                <a:cubicBezTo>
                  <a:pt x="16" y="112"/>
                  <a:pt x="16" y="112"/>
                  <a:pt x="16" y="112"/>
                </a:cubicBezTo>
                <a:cubicBezTo>
                  <a:pt x="11" y="102"/>
                  <a:pt x="8" y="92"/>
                  <a:pt x="8" y="80"/>
                </a:cubicBezTo>
                <a:cubicBezTo>
                  <a:pt x="8" y="68"/>
                  <a:pt x="11" y="58"/>
                  <a:pt x="16" y="48"/>
                </a:cubicBezTo>
                <a:cubicBezTo>
                  <a:pt x="81" y="48"/>
                  <a:pt x="81" y="48"/>
                  <a:pt x="81" y="48"/>
                </a:cubicBezTo>
                <a:cubicBezTo>
                  <a:pt x="85" y="56"/>
                  <a:pt x="100" y="68"/>
                  <a:pt x="110" y="68"/>
                </a:cubicBezTo>
                <a:cubicBezTo>
                  <a:pt x="122" y="68"/>
                  <a:pt x="132" y="60"/>
                  <a:pt x="132" y="44"/>
                </a:cubicBezTo>
                <a:cubicBezTo>
                  <a:pt x="132" y="28"/>
                  <a:pt x="122" y="20"/>
                  <a:pt x="110" y="20"/>
                </a:cubicBezTo>
                <a:cubicBezTo>
                  <a:pt x="100" y="20"/>
                  <a:pt x="85" y="32"/>
                  <a:pt x="81" y="40"/>
                </a:cubicBezTo>
                <a:cubicBezTo>
                  <a:pt x="21" y="40"/>
                  <a:pt x="21" y="40"/>
                  <a:pt x="21" y="40"/>
                </a:cubicBezTo>
                <a:cubicBezTo>
                  <a:pt x="36" y="21"/>
                  <a:pt x="60" y="8"/>
                  <a:pt x="88" y="8"/>
                </a:cubicBezTo>
                <a:cubicBezTo>
                  <a:pt x="131" y="8"/>
                  <a:pt x="165" y="38"/>
                  <a:pt x="168" y="76"/>
                </a:cubicBezTo>
                <a:cubicBezTo>
                  <a:pt x="87" y="76"/>
                  <a:pt x="87" y="76"/>
                  <a:pt x="87" y="76"/>
                </a:cubicBezTo>
                <a:cubicBezTo>
                  <a:pt x="83" y="68"/>
                  <a:pt x="68" y="56"/>
                  <a:pt x="58" y="56"/>
                </a:cubicBezTo>
                <a:cubicBezTo>
                  <a:pt x="46" y="56"/>
                  <a:pt x="36" y="64"/>
                  <a:pt x="36" y="80"/>
                </a:cubicBezTo>
                <a:cubicBezTo>
                  <a:pt x="36" y="96"/>
                  <a:pt x="46" y="104"/>
                  <a:pt x="58" y="104"/>
                </a:cubicBezTo>
                <a:cubicBezTo>
                  <a:pt x="68" y="104"/>
                  <a:pt x="83" y="92"/>
                  <a:pt x="87" y="84"/>
                </a:cubicBezTo>
                <a:cubicBezTo>
                  <a:pt x="168" y="84"/>
                  <a:pt x="168" y="84"/>
                  <a:pt x="168" y="84"/>
                </a:cubicBezTo>
                <a:cubicBezTo>
                  <a:pt x="165" y="122"/>
                  <a:pt x="131" y="152"/>
                  <a:pt x="88" y="152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9" name="Google Shape;169;p27"/>
          <p:cNvSpPr/>
          <p:nvPr/>
        </p:nvSpPr>
        <p:spPr>
          <a:xfrm>
            <a:off x="718632" y="5551980"/>
            <a:ext cx="399081" cy="337026"/>
          </a:xfrm>
          <a:custGeom>
            <a:avLst/>
            <a:gdLst/>
            <a:ahLst/>
            <a:cxnLst/>
            <a:rect l="l" t="t" r="r" b="b"/>
            <a:pathLst>
              <a:path w="176" h="144" extrusionOk="0">
                <a:moveTo>
                  <a:pt x="60" y="32"/>
                </a:moveTo>
                <a:cubicBezTo>
                  <a:pt x="116" y="32"/>
                  <a:pt x="116" y="32"/>
                  <a:pt x="116" y="32"/>
                </a:cubicBezTo>
                <a:cubicBezTo>
                  <a:pt x="118" y="32"/>
                  <a:pt x="120" y="30"/>
                  <a:pt x="120" y="28"/>
                </a:cubicBezTo>
                <a:cubicBezTo>
                  <a:pt x="120" y="26"/>
                  <a:pt x="118" y="24"/>
                  <a:pt x="116" y="24"/>
                </a:cubicBezTo>
                <a:cubicBezTo>
                  <a:pt x="60" y="24"/>
                  <a:pt x="60" y="24"/>
                  <a:pt x="60" y="24"/>
                </a:cubicBezTo>
                <a:cubicBezTo>
                  <a:pt x="58" y="24"/>
                  <a:pt x="56" y="26"/>
                  <a:pt x="56" y="28"/>
                </a:cubicBezTo>
                <a:cubicBezTo>
                  <a:pt x="56" y="30"/>
                  <a:pt x="58" y="32"/>
                  <a:pt x="60" y="32"/>
                </a:cubicBezTo>
                <a:moveTo>
                  <a:pt x="52" y="48"/>
                </a:moveTo>
                <a:cubicBezTo>
                  <a:pt x="124" y="48"/>
                  <a:pt x="124" y="48"/>
                  <a:pt x="124" y="48"/>
                </a:cubicBezTo>
                <a:cubicBezTo>
                  <a:pt x="126" y="48"/>
                  <a:pt x="128" y="46"/>
                  <a:pt x="128" y="44"/>
                </a:cubicBezTo>
                <a:cubicBezTo>
                  <a:pt x="128" y="42"/>
                  <a:pt x="126" y="40"/>
                  <a:pt x="124" y="40"/>
                </a:cubicBezTo>
                <a:cubicBezTo>
                  <a:pt x="52" y="40"/>
                  <a:pt x="52" y="40"/>
                  <a:pt x="52" y="40"/>
                </a:cubicBezTo>
                <a:cubicBezTo>
                  <a:pt x="50" y="40"/>
                  <a:pt x="48" y="42"/>
                  <a:pt x="48" y="44"/>
                </a:cubicBezTo>
                <a:cubicBezTo>
                  <a:pt x="48" y="46"/>
                  <a:pt x="50" y="48"/>
                  <a:pt x="52" y="48"/>
                </a:cubicBezTo>
                <a:moveTo>
                  <a:pt x="136" y="60"/>
                </a:moveTo>
                <a:cubicBezTo>
                  <a:pt x="136" y="58"/>
                  <a:pt x="134" y="56"/>
                  <a:pt x="132" y="56"/>
                </a:cubicBezTo>
                <a:cubicBezTo>
                  <a:pt x="44" y="56"/>
                  <a:pt x="44" y="56"/>
                  <a:pt x="44" y="56"/>
                </a:cubicBezTo>
                <a:cubicBezTo>
                  <a:pt x="42" y="56"/>
                  <a:pt x="40" y="58"/>
                  <a:pt x="40" y="60"/>
                </a:cubicBezTo>
                <a:cubicBezTo>
                  <a:pt x="40" y="62"/>
                  <a:pt x="42" y="64"/>
                  <a:pt x="44" y="64"/>
                </a:cubicBezTo>
                <a:cubicBezTo>
                  <a:pt x="132" y="64"/>
                  <a:pt x="132" y="64"/>
                  <a:pt x="132" y="64"/>
                </a:cubicBezTo>
                <a:cubicBezTo>
                  <a:pt x="134" y="64"/>
                  <a:pt x="136" y="62"/>
                  <a:pt x="136" y="60"/>
                </a:cubicBezTo>
                <a:moveTo>
                  <a:pt x="176" y="82"/>
                </a:moveTo>
                <a:cubicBezTo>
                  <a:pt x="176" y="82"/>
                  <a:pt x="176" y="82"/>
                  <a:pt x="176" y="8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5" y="1"/>
                  <a:pt x="134" y="0"/>
                  <a:pt x="132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42" y="0"/>
                  <a:pt x="41" y="1"/>
                  <a:pt x="40" y="2"/>
                </a:cubicBezTo>
                <a:cubicBezTo>
                  <a:pt x="40" y="2"/>
                  <a:pt x="40" y="2"/>
                  <a:pt x="40" y="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3"/>
                  <a:pt x="0" y="83"/>
                  <a:pt x="0" y="84"/>
                </a:cubicBezTo>
                <a:cubicBezTo>
                  <a:pt x="0" y="140"/>
                  <a:pt x="0" y="140"/>
                  <a:pt x="0" y="140"/>
                </a:cubicBezTo>
                <a:cubicBezTo>
                  <a:pt x="0" y="142"/>
                  <a:pt x="2" y="144"/>
                  <a:pt x="4" y="144"/>
                </a:cubicBezTo>
                <a:cubicBezTo>
                  <a:pt x="172" y="144"/>
                  <a:pt x="172" y="144"/>
                  <a:pt x="172" y="144"/>
                </a:cubicBezTo>
                <a:cubicBezTo>
                  <a:pt x="174" y="144"/>
                  <a:pt x="176" y="142"/>
                  <a:pt x="176" y="140"/>
                </a:cubicBezTo>
                <a:cubicBezTo>
                  <a:pt x="176" y="84"/>
                  <a:pt x="176" y="84"/>
                  <a:pt x="176" y="84"/>
                </a:cubicBezTo>
                <a:cubicBezTo>
                  <a:pt x="176" y="83"/>
                  <a:pt x="176" y="83"/>
                  <a:pt x="176" y="82"/>
                </a:cubicBezTo>
                <a:moveTo>
                  <a:pt x="46" y="8"/>
                </a:moveTo>
                <a:cubicBezTo>
                  <a:pt x="130" y="8"/>
                  <a:pt x="130" y="8"/>
                  <a:pt x="130" y="8"/>
                </a:cubicBezTo>
                <a:cubicBezTo>
                  <a:pt x="166" y="80"/>
                  <a:pt x="166" y="80"/>
                  <a:pt x="166" y="80"/>
                </a:cubicBezTo>
                <a:cubicBezTo>
                  <a:pt x="116" y="80"/>
                  <a:pt x="116" y="80"/>
                  <a:pt x="116" y="80"/>
                </a:cubicBezTo>
                <a:cubicBezTo>
                  <a:pt x="114" y="80"/>
                  <a:pt x="112" y="82"/>
                  <a:pt x="112" y="84"/>
                </a:cubicBezTo>
                <a:cubicBezTo>
                  <a:pt x="112" y="97"/>
                  <a:pt x="101" y="108"/>
                  <a:pt x="88" y="108"/>
                </a:cubicBezTo>
                <a:cubicBezTo>
                  <a:pt x="75" y="108"/>
                  <a:pt x="64" y="97"/>
                  <a:pt x="64" y="84"/>
                </a:cubicBezTo>
                <a:cubicBezTo>
                  <a:pt x="64" y="82"/>
                  <a:pt x="62" y="80"/>
                  <a:pt x="60" y="80"/>
                </a:cubicBezTo>
                <a:cubicBezTo>
                  <a:pt x="10" y="80"/>
                  <a:pt x="10" y="80"/>
                  <a:pt x="10" y="80"/>
                </a:cubicBezTo>
                <a:lnTo>
                  <a:pt x="46" y="8"/>
                </a:lnTo>
                <a:close/>
                <a:moveTo>
                  <a:pt x="168" y="136"/>
                </a:moveTo>
                <a:cubicBezTo>
                  <a:pt x="8" y="136"/>
                  <a:pt x="8" y="136"/>
                  <a:pt x="8" y="136"/>
                </a:cubicBezTo>
                <a:cubicBezTo>
                  <a:pt x="8" y="88"/>
                  <a:pt x="8" y="88"/>
                  <a:pt x="8" y="88"/>
                </a:cubicBezTo>
                <a:cubicBezTo>
                  <a:pt x="56" y="88"/>
                  <a:pt x="56" y="88"/>
                  <a:pt x="56" y="88"/>
                </a:cubicBezTo>
                <a:cubicBezTo>
                  <a:pt x="58" y="104"/>
                  <a:pt x="72" y="116"/>
                  <a:pt x="88" y="116"/>
                </a:cubicBezTo>
                <a:cubicBezTo>
                  <a:pt x="104" y="116"/>
                  <a:pt x="118" y="104"/>
                  <a:pt x="120" y="88"/>
                </a:cubicBezTo>
                <a:cubicBezTo>
                  <a:pt x="168" y="88"/>
                  <a:pt x="168" y="88"/>
                  <a:pt x="168" y="88"/>
                </a:cubicBezTo>
                <a:lnTo>
                  <a:pt x="168" y="136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0" name="Google Shape;170;p27"/>
          <p:cNvSpPr txBox="1"/>
          <p:nvPr/>
        </p:nvSpPr>
        <p:spPr>
          <a:xfrm>
            <a:off x="799394" y="339334"/>
            <a:ext cx="6206955" cy="471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pPr lvl="0"/>
            <a:r>
              <a:rPr lang="ru-RU" sz="1197" dirty="0" smtClean="0">
                <a:solidFill>
                  <a:schemeClr val="bg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2.10 Итоги Семестра</a:t>
            </a:r>
            <a:endParaRPr lang="ru-RU" sz="1197" dirty="0">
              <a:solidFill>
                <a:schemeClr val="bg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</p:spTree>
    <p:extLst>
      <p:ext uri="{BB962C8B-B14F-4D97-AF65-F5344CB8AC3E}">
        <p14:creationId xmlns:p14="http://schemas.microsoft.com/office/powerpoint/2010/main" val="2514539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" name="Овал 1">
            <a:extLst>
              <a:ext uri="{FF2B5EF4-FFF2-40B4-BE49-F238E27FC236}">
                <a16:creationId xmlns:a16="http://schemas.microsoft.com/office/drawing/2014/main" id="{2EAB69D4-9C80-8BEB-8299-A816815391D8}"/>
              </a:ext>
            </a:extLst>
          </p:cNvPr>
          <p:cNvSpPr/>
          <p:nvPr/>
        </p:nvSpPr>
        <p:spPr>
          <a:xfrm>
            <a:off x="3677697" y="469688"/>
            <a:ext cx="4657411" cy="10537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ru-RU" sz="2400" dirty="0">
                <a:latin typeface="Montserrat" panose="00000500000000000000" pitchFamily="2" charset="-52"/>
              </a:rPr>
              <a:t>Классические Методы Машинного обучения</a:t>
            </a:r>
          </a:p>
        </p:txBody>
      </p:sp>
      <p:sp>
        <p:nvSpPr>
          <p:cNvPr id="3" name="Овал 2">
            <a:extLst>
              <a:ext uri="{FF2B5EF4-FFF2-40B4-BE49-F238E27FC236}">
                <a16:creationId xmlns:a16="http://schemas.microsoft.com/office/drawing/2014/main" id="{BAEA3320-27B6-87DC-4BE5-C49A542D491B}"/>
              </a:ext>
            </a:extLst>
          </p:cNvPr>
          <p:cNvSpPr/>
          <p:nvPr/>
        </p:nvSpPr>
        <p:spPr>
          <a:xfrm>
            <a:off x="280371" y="825381"/>
            <a:ext cx="2808514" cy="4859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latin typeface="Montserrat" panose="00000500000000000000" pitchFamily="2" charset="-52"/>
              </a:rPr>
              <a:t>Линейные</a:t>
            </a:r>
          </a:p>
        </p:txBody>
      </p:sp>
      <p:cxnSp>
        <p:nvCxnSpPr>
          <p:cNvPr id="9" name="Прямая со стрелкой 8">
            <a:extLst>
              <a:ext uri="{FF2B5EF4-FFF2-40B4-BE49-F238E27FC236}">
                <a16:creationId xmlns:a16="http://schemas.microsoft.com/office/drawing/2014/main" id="{A432FEDB-5260-BD7D-34CB-8755CB8CA5C4}"/>
              </a:ext>
            </a:extLst>
          </p:cNvPr>
          <p:cNvCxnSpPr>
            <a:cxnSpLocks/>
            <a:stCxn id="2" idx="3"/>
            <a:endCxn id="3" idx="6"/>
          </p:cNvCxnSpPr>
          <p:nvPr/>
        </p:nvCxnSpPr>
        <p:spPr>
          <a:xfrm flipH="1" flipV="1">
            <a:off x="3088885" y="1068331"/>
            <a:ext cx="1270874" cy="300816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TextBox 127">
            <a:extLst>
              <a:ext uri="{FF2B5EF4-FFF2-40B4-BE49-F238E27FC236}">
                <a16:creationId xmlns:a16="http://schemas.microsoft.com/office/drawing/2014/main" id="{D9C72864-7F5B-7682-2F1A-ED693A061401}"/>
              </a:ext>
            </a:extLst>
          </p:cNvPr>
          <p:cNvSpPr txBox="1"/>
          <p:nvPr/>
        </p:nvSpPr>
        <p:spPr>
          <a:xfrm>
            <a:off x="189919" y="1413413"/>
            <a:ext cx="2845652" cy="380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Линейная Регрессия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15CA741C-5C7B-AC51-2CEA-0C01836107A7}"/>
              </a:ext>
            </a:extLst>
          </p:cNvPr>
          <p:cNvSpPr txBox="1"/>
          <p:nvPr/>
        </p:nvSpPr>
        <p:spPr>
          <a:xfrm>
            <a:off x="51595" y="1777465"/>
            <a:ext cx="3010633" cy="66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Линейная Регрессия + </a:t>
            </a:r>
            <a:r>
              <a:rPr lang="en-US" dirty="0">
                <a:solidFill>
                  <a:schemeClr val="bg1"/>
                </a:solidFill>
                <a:latin typeface="Montserrat" panose="00000500000000000000" pitchFamily="2" charset="-52"/>
              </a:rPr>
              <a:t>L1, L2 </a:t>
            </a:r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регуляризация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4152F2F3-BEC2-278E-991C-AD75477C5072}"/>
              </a:ext>
            </a:extLst>
          </p:cNvPr>
          <p:cNvSpPr txBox="1"/>
          <p:nvPr/>
        </p:nvSpPr>
        <p:spPr>
          <a:xfrm>
            <a:off x="-30483" y="2386224"/>
            <a:ext cx="3454793" cy="380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Логистическая Регрессия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A138CDF3-9326-5138-D2A5-893489599011}"/>
              </a:ext>
            </a:extLst>
          </p:cNvPr>
          <p:cNvSpPr txBox="1"/>
          <p:nvPr/>
        </p:nvSpPr>
        <p:spPr>
          <a:xfrm>
            <a:off x="-3826" y="2742768"/>
            <a:ext cx="3454793" cy="66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Логистическая Регрессия + </a:t>
            </a:r>
            <a:r>
              <a:rPr lang="en-US" dirty="0">
                <a:solidFill>
                  <a:schemeClr val="bg1"/>
                </a:solidFill>
                <a:latin typeface="Montserrat" panose="00000500000000000000" pitchFamily="2" charset="-52"/>
              </a:rPr>
              <a:t>L1, L2 </a:t>
            </a:r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регуляризация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4C68CBFD-EE42-F7C4-062C-4BE01E9C66FA}"/>
              </a:ext>
            </a:extLst>
          </p:cNvPr>
          <p:cNvSpPr txBox="1"/>
          <p:nvPr/>
        </p:nvSpPr>
        <p:spPr>
          <a:xfrm>
            <a:off x="4284152" y="2521311"/>
            <a:ext cx="1239443" cy="380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Montserrat" panose="00000500000000000000" pitchFamily="2" charset="-52"/>
              </a:rPr>
              <a:t>K-Means</a:t>
            </a:r>
            <a:endParaRPr lang="ru-RU" dirty="0">
              <a:solidFill>
                <a:schemeClr val="bg1"/>
              </a:solidFill>
              <a:latin typeface="Montserrat" panose="00000500000000000000" pitchFamily="2" charset="-52"/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D90FCB5A-4B4B-D86F-08C7-6AC5E47C5954}"/>
              </a:ext>
            </a:extLst>
          </p:cNvPr>
          <p:cNvSpPr txBox="1"/>
          <p:nvPr/>
        </p:nvSpPr>
        <p:spPr>
          <a:xfrm>
            <a:off x="96274" y="3420269"/>
            <a:ext cx="2816228" cy="66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Метод главных компонент</a:t>
            </a: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529AF542-30CC-2506-522E-C6D763CD367C}"/>
              </a:ext>
            </a:extLst>
          </p:cNvPr>
          <p:cNvSpPr txBox="1"/>
          <p:nvPr/>
        </p:nvSpPr>
        <p:spPr>
          <a:xfrm>
            <a:off x="3538431" y="3870398"/>
            <a:ext cx="3025187" cy="380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к-Ближайших соседей</a:t>
            </a: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C8DAF2D6-D027-AC6E-CE0A-E65A46AB51A2}"/>
              </a:ext>
            </a:extLst>
          </p:cNvPr>
          <p:cNvSpPr txBox="1"/>
          <p:nvPr/>
        </p:nvSpPr>
        <p:spPr>
          <a:xfrm>
            <a:off x="3933774" y="4213845"/>
            <a:ext cx="2072628" cy="955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dirty="0">
                <a:solidFill>
                  <a:schemeClr val="bg1"/>
                </a:solidFill>
                <a:latin typeface="Montserrat" panose="00000500000000000000" pitchFamily="2" charset="-52"/>
              </a:rPr>
              <a:t>Neighborhood Component Analysis</a:t>
            </a:r>
            <a:endParaRPr lang="ru-RU" dirty="0">
              <a:solidFill>
                <a:schemeClr val="bg1"/>
              </a:solidFill>
              <a:latin typeface="Montserrat" panose="00000500000000000000" pitchFamily="2" charset="-52"/>
            </a:endParaRP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5D9EDE1D-3260-4A66-DE4E-DAD83E1BA5D3}"/>
              </a:ext>
            </a:extLst>
          </p:cNvPr>
          <p:cNvSpPr txBox="1"/>
          <p:nvPr/>
        </p:nvSpPr>
        <p:spPr>
          <a:xfrm>
            <a:off x="3933774" y="5127016"/>
            <a:ext cx="2072628" cy="380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Montserrat" panose="00000500000000000000" pitchFamily="2" charset="-52"/>
              </a:rPr>
              <a:t>t-SNE</a:t>
            </a:r>
            <a:endParaRPr lang="ru-RU" dirty="0">
              <a:solidFill>
                <a:schemeClr val="bg1"/>
              </a:solidFill>
              <a:latin typeface="Montserrat" panose="00000500000000000000" pitchFamily="2" charset="-52"/>
            </a:endParaRP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734AF5CA-D446-55E5-1FB1-9838C1313AF4}"/>
              </a:ext>
            </a:extLst>
          </p:cNvPr>
          <p:cNvSpPr txBox="1"/>
          <p:nvPr/>
        </p:nvSpPr>
        <p:spPr>
          <a:xfrm>
            <a:off x="3900145" y="2851000"/>
            <a:ext cx="2072628" cy="380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Montserrat" panose="00000500000000000000" pitchFamily="2" charset="-52"/>
              </a:rPr>
              <a:t>DBSCAN</a:t>
            </a:r>
            <a:endParaRPr lang="ru-RU" dirty="0">
              <a:solidFill>
                <a:schemeClr val="bg1"/>
              </a:solidFill>
              <a:latin typeface="Montserrat" panose="00000500000000000000" pitchFamily="2" charset="-52"/>
            </a:endParaRPr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4773DCBE-CBED-CA56-64F5-66140D4C9A80}"/>
              </a:ext>
            </a:extLst>
          </p:cNvPr>
          <p:cNvSpPr txBox="1"/>
          <p:nvPr/>
        </p:nvSpPr>
        <p:spPr>
          <a:xfrm>
            <a:off x="3900145" y="3194447"/>
            <a:ext cx="2072628" cy="380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Montserrat" panose="00000500000000000000" pitchFamily="2" charset="-52"/>
              </a:rPr>
              <a:t>Spectral</a:t>
            </a:r>
            <a:endParaRPr lang="ru-RU" dirty="0">
              <a:solidFill>
                <a:schemeClr val="bg1"/>
              </a:solidFill>
              <a:latin typeface="Montserrat" panose="00000500000000000000" pitchFamily="2" charset="-52"/>
            </a:endParaRP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FB864662-F34B-EF8B-ED8C-E4F4B529CE6B}"/>
              </a:ext>
            </a:extLst>
          </p:cNvPr>
          <p:cNvSpPr txBox="1"/>
          <p:nvPr/>
        </p:nvSpPr>
        <p:spPr>
          <a:xfrm>
            <a:off x="8864221" y="1296103"/>
            <a:ext cx="2580254" cy="380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Montserrat" panose="00000500000000000000" pitchFamily="2" charset="-52"/>
              </a:rPr>
              <a:t>EM</a:t>
            </a:r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 (</a:t>
            </a:r>
            <a:r>
              <a:rPr lang="en-US" dirty="0">
                <a:solidFill>
                  <a:schemeClr val="bg1"/>
                </a:solidFill>
                <a:latin typeface="Montserrat" panose="00000500000000000000" pitchFamily="2" charset="-52"/>
              </a:rPr>
              <a:t>Mix Gaussian)</a:t>
            </a:r>
            <a:endParaRPr lang="ru-RU" dirty="0">
              <a:solidFill>
                <a:schemeClr val="bg1"/>
              </a:solidFill>
              <a:latin typeface="Montserrat" panose="00000500000000000000" pitchFamily="2" charset="-52"/>
            </a:endParaRPr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5A9F89B0-C3D7-9536-6D2F-4BA0267CFC11}"/>
              </a:ext>
            </a:extLst>
          </p:cNvPr>
          <p:cNvSpPr txBox="1"/>
          <p:nvPr/>
        </p:nvSpPr>
        <p:spPr>
          <a:xfrm>
            <a:off x="3933774" y="3487479"/>
            <a:ext cx="2072628" cy="380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Montserrat" panose="00000500000000000000" pitchFamily="2" charset="-52"/>
              </a:rPr>
              <a:t>Hierarchical </a:t>
            </a:r>
            <a:endParaRPr lang="ru-RU" dirty="0">
              <a:solidFill>
                <a:schemeClr val="bg1"/>
              </a:solidFill>
              <a:latin typeface="Montserrat" panose="00000500000000000000" pitchFamily="2" charset="-52"/>
            </a:endParaRPr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929766AD-7137-4615-94BC-E87D7EBCC064}"/>
              </a:ext>
            </a:extLst>
          </p:cNvPr>
          <p:cNvSpPr/>
          <p:nvPr/>
        </p:nvSpPr>
        <p:spPr>
          <a:xfrm>
            <a:off x="3231785" y="1997884"/>
            <a:ext cx="3638480" cy="48589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latin typeface="Montserrat" panose="00000500000000000000" pitchFamily="2" charset="-52"/>
              </a:rPr>
              <a:t>Метрические</a:t>
            </a:r>
          </a:p>
        </p:txBody>
      </p:sp>
      <p:sp>
        <p:nvSpPr>
          <p:cNvPr id="10" name="Овал 9">
            <a:extLst>
              <a:ext uri="{FF2B5EF4-FFF2-40B4-BE49-F238E27FC236}">
                <a16:creationId xmlns:a16="http://schemas.microsoft.com/office/drawing/2014/main" id="{3DFFA778-052F-7A6F-4571-DB4FA8F74855}"/>
              </a:ext>
            </a:extLst>
          </p:cNvPr>
          <p:cNvSpPr/>
          <p:nvPr/>
        </p:nvSpPr>
        <p:spPr>
          <a:xfrm>
            <a:off x="8335108" y="679602"/>
            <a:ext cx="3796386" cy="48589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latin typeface="Montserrat" panose="00000500000000000000" pitchFamily="2" charset="-52"/>
              </a:rPr>
              <a:t>Вероятностные</a:t>
            </a:r>
          </a:p>
        </p:txBody>
      </p:sp>
      <p:cxnSp>
        <p:nvCxnSpPr>
          <p:cNvPr id="14" name="Прямая со стрелкой 13">
            <a:extLst>
              <a:ext uri="{FF2B5EF4-FFF2-40B4-BE49-F238E27FC236}">
                <a16:creationId xmlns:a16="http://schemas.microsoft.com/office/drawing/2014/main" id="{B1577E88-C319-13FC-E606-363D58C9C984}"/>
              </a:ext>
            </a:extLst>
          </p:cNvPr>
          <p:cNvCxnSpPr>
            <a:cxnSpLocks/>
            <a:stCxn id="2" idx="4"/>
            <a:endCxn id="8" idx="0"/>
          </p:cNvCxnSpPr>
          <p:nvPr/>
        </p:nvCxnSpPr>
        <p:spPr>
          <a:xfrm flipH="1">
            <a:off x="5051025" y="1523470"/>
            <a:ext cx="955378" cy="474414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 стрелкой 22">
            <a:extLst>
              <a:ext uri="{FF2B5EF4-FFF2-40B4-BE49-F238E27FC236}">
                <a16:creationId xmlns:a16="http://schemas.microsoft.com/office/drawing/2014/main" id="{35ED3953-76C2-228C-39F7-EB006E65DB29}"/>
              </a:ext>
            </a:extLst>
          </p:cNvPr>
          <p:cNvCxnSpPr>
            <a:cxnSpLocks/>
            <a:stCxn id="2" idx="5"/>
            <a:endCxn id="10" idx="4"/>
          </p:cNvCxnSpPr>
          <p:nvPr/>
        </p:nvCxnSpPr>
        <p:spPr>
          <a:xfrm flipV="1">
            <a:off x="7653046" y="1165501"/>
            <a:ext cx="2580255" cy="203646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 стрелкой 27">
            <a:extLst>
              <a:ext uri="{FF2B5EF4-FFF2-40B4-BE49-F238E27FC236}">
                <a16:creationId xmlns:a16="http://schemas.microsoft.com/office/drawing/2014/main" id="{BF7D6991-2C00-5A59-3C12-07688E588BE0}"/>
              </a:ext>
            </a:extLst>
          </p:cNvPr>
          <p:cNvCxnSpPr>
            <a:cxnSpLocks/>
            <a:stCxn id="2" idx="4"/>
            <a:endCxn id="38" idx="2"/>
          </p:cNvCxnSpPr>
          <p:nvPr/>
        </p:nvCxnSpPr>
        <p:spPr>
          <a:xfrm>
            <a:off x="6006403" y="1523470"/>
            <a:ext cx="1967060" cy="1464685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Овал 37">
            <a:extLst>
              <a:ext uri="{FF2B5EF4-FFF2-40B4-BE49-F238E27FC236}">
                <a16:creationId xmlns:a16="http://schemas.microsoft.com/office/drawing/2014/main" id="{9A63433F-3649-9CE2-064D-D75780613513}"/>
              </a:ext>
            </a:extLst>
          </p:cNvPr>
          <p:cNvSpPr/>
          <p:nvPr/>
        </p:nvSpPr>
        <p:spPr>
          <a:xfrm>
            <a:off x="7973463" y="2745205"/>
            <a:ext cx="3638480" cy="48589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latin typeface="Montserrat" panose="00000500000000000000" pitchFamily="2" charset="-52"/>
              </a:rPr>
              <a:t>Деревья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301DAA-AF50-4125-0DAF-4D6F6037EFD9}"/>
              </a:ext>
            </a:extLst>
          </p:cNvPr>
          <p:cNvSpPr txBox="1"/>
          <p:nvPr/>
        </p:nvSpPr>
        <p:spPr>
          <a:xfrm>
            <a:off x="6989933" y="1610865"/>
            <a:ext cx="5454211" cy="380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Наивный Байесовский Классификатор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AE0A26-0979-BDD0-0507-38F93EEA6073}"/>
              </a:ext>
            </a:extLst>
          </p:cNvPr>
          <p:cNvSpPr txBox="1"/>
          <p:nvPr/>
        </p:nvSpPr>
        <p:spPr>
          <a:xfrm>
            <a:off x="8007093" y="1874047"/>
            <a:ext cx="3877816" cy="66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Линейный и Квадратичный Дискриминантный Анализ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71BFAE-8FF5-3A5A-0B42-772898C95F82}"/>
              </a:ext>
            </a:extLst>
          </p:cNvPr>
          <p:cNvSpPr txBox="1"/>
          <p:nvPr/>
        </p:nvSpPr>
        <p:spPr>
          <a:xfrm>
            <a:off x="-153494" y="3958948"/>
            <a:ext cx="3877816" cy="66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Линейный и Квадратичный Дискриминантный Анализ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D574CC-EC2C-4D80-056D-B7FFA057401A}"/>
              </a:ext>
            </a:extLst>
          </p:cNvPr>
          <p:cNvSpPr txBox="1"/>
          <p:nvPr/>
        </p:nvSpPr>
        <p:spPr>
          <a:xfrm rot="1430477">
            <a:off x="2009380" y="5090712"/>
            <a:ext cx="3848787" cy="380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Метод опорных векторов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3432E1-8891-5D88-875B-61FAF0D88DF4}"/>
              </a:ext>
            </a:extLst>
          </p:cNvPr>
          <p:cNvSpPr txBox="1"/>
          <p:nvPr/>
        </p:nvSpPr>
        <p:spPr>
          <a:xfrm rot="1561318">
            <a:off x="1490975" y="5280106"/>
            <a:ext cx="3848787" cy="66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Ядреный метод главных компонент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14111D8-C930-B220-4487-D17F0C062518}"/>
              </a:ext>
            </a:extLst>
          </p:cNvPr>
          <p:cNvSpPr txBox="1"/>
          <p:nvPr/>
        </p:nvSpPr>
        <p:spPr>
          <a:xfrm>
            <a:off x="8007093" y="3374102"/>
            <a:ext cx="3848787" cy="380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Деревья Решений</a:t>
            </a:r>
          </a:p>
        </p:txBody>
      </p:sp>
      <p:sp>
        <p:nvSpPr>
          <p:cNvPr id="39" name="Овал 38">
            <a:extLst>
              <a:ext uri="{FF2B5EF4-FFF2-40B4-BE49-F238E27FC236}">
                <a16:creationId xmlns:a16="http://schemas.microsoft.com/office/drawing/2014/main" id="{9A63433F-3649-9CE2-064D-D75780613513}"/>
              </a:ext>
            </a:extLst>
          </p:cNvPr>
          <p:cNvSpPr/>
          <p:nvPr/>
        </p:nvSpPr>
        <p:spPr>
          <a:xfrm>
            <a:off x="6703463" y="4142205"/>
            <a:ext cx="3638480" cy="48589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latin typeface="Montserrat" panose="00000500000000000000" pitchFamily="2" charset="-52"/>
              </a:rPr>
              <a:t>Ансамбли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9C72864-7F5B-7682-2F1A-ED693A061401}"/>
              </a:ext>
            </a:extLst>
          </p:cNvPr>
          <p:cNvSpPr txBox="1"/>
          <p:nvPr/>
        </p:nvSpPr>
        <p:spPr>
          <a:xfrm>
            <a:off x="7680420" y="4715413"/>
            <a:ext cx="1885453" cy="380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Голосование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9C72864-7F5B-7682-2F1A-ED693A061401}"/>
              </a:ext>
            </a:extLst>
          </p:cNvPr>
          <p:cNvSpPr txBox="1"/>
          <p:nvPr/>
        </p:nvSpPr>
        <p:spPr>
          <a:xfrm>
            <a:off x="7878955" y="5032913"/>
            <a:ext cx="1208985" cy="380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 err="1">
                <a:solidFill>
                  <a:schemeClr val="bg1"/>
                </a:solidFill>
                <a:latin typeface="Montserrat" panose="00000500000000000000" pitchFamily="2" charset="-52"/>
              </a:rPr>
              <a:t>Бэггинг</a:t>
            </a:r>
            <a:endParaRPr lang="ru-RU" dirty="0">
              <a:solidFill>
                <a:schemeClr val="bg1"/>
              </a:solidFill>
              <a:latin typeface="Montserrat" panose="00000500000000000000" pitchFamily="2" charset="-52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9C72864-7F5B-7682-2F1A-ED693A061401}"/>
              </a:ext>
            </a:extLst>
          </p:cNvPr>
          <p:cNvSpPr txBox="1"/>
          <p:nvPr/>
        </p:nvSpPr>
        <p:spPr>
          <a:xfrm>
            <a:off x="7516489" y="5350413"/>
            <a:ext cx="2137124" cy="380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Случайный Лес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9C72864-7F5B-7682-2F1A-ED693A061401}"/>
              </a:ext>
            </a:extLst>
          </p:cNvPr>
          <p:cNvSpPr txBox="1"/>
          <p:nvPr/>
        </p:nvSpPr>
        <p:spPr>
          <a:xfrm>
            <a:off x="6835185" y="5861235"/>
            <a:ext cx="3296523" cy="66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Адаптивный </a:t>
            </a:r>
            <a:r>
              <a:rPr lang="ru-RU" dirty="0" err="1">
                <a:solidFill>
                  <a:schemeClr val="bg1"/>
                </a:solidFill>
                <a:latin typeface="Montserrat" panose="00000500000000000000" pitchFamily="2" charset="-52"/>
              </a:rPr>
              <a:t>Бустинг</a:t>
            </a:r>
            <a:endParaRPr lang="ru-RU" dirty="0">
              <a:solidFill>
                <a:schemeClr val="bg1"/>
              </a:solidFill>
              <a:latin typeface="Montserrat" panose="00000500000000000000" pitchFamily="2" charset="-52"/>
            </a:endParaRPr>
          </a:p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Градиентный </a:t>
            </a:r>
            <a:r>
              <a:rPr lang="ru-RU" dirty="0" err="1">
                <a:solidFill>
                  <a:schemeClr val="bg1"/>
                </a:solidFill>
                <a:latin typeface="Montserrat" panose="00000500000000000000" pitchFamily="2" charset="-52"/>
              </a:rPr>
              <a:t>Бустинг</a:t>
            </a:r>
            <a:endParaRPr lang="ru-RU" dirty="0">
              <a:solidFill>
                <a:schemeClr val="bg1"/>
              </a:solidFill>
              <a:latin typeface="Montserrat" panose="00000500000000000000" pitchFamily="2" charset="-52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9C72864-7F5B-7682-2F1A-ED693A061401}"/>
              </a:ext>
            </a:extLst>
          </p:cNvPr>
          <p:cNvSpPr txBox="1"/>
          <p:nvPr/>
        </p:nvSpPr>
        <p:spPr>
          <a:xfrm>
            <a:off x="8072461" y="5614043"/>
            <a:ext cx="1186542" cy="380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 err="1">
                <a:solidFill>
                  <a:schemeClr val="bg1"/>
                </a:solidFill>
                <a:latin typeface="Montserrat" panose="00000500000000000000" pitchFamily="2" charset="-52"/>
              </a:rPr>
              <a:t>Стэкинг</a:t>
            </a:r>
            <a:endParaRPr lang="ru-RU" dirty="0">
              <a:solidFill>
                <a:schemeClr val="bg1"/>
              </a:solidFill>
              <a:latin typeface="Montserrat" panose="00000500000000000000" pitchFamily="2" charset="-52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14111D8-C930-B220-4487-D17F0C062518}"/>
              </a:ext>
            </a:extLst>
          </p:cNvPr>
          <p:cNvSpPr txBox="1"/>
          <p:nvPr/>
        </p:nvSpPr>
        <p:spPr>
          <a:xfrm>
            <a:off x="8059905" y="2403872"/>
            <a:ext cx="3848787" cy="380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Montserrat" panose="00000500000000000000" pitchFamily="2" charset="-52"/>
              </a:rPr>
              <a:t>Elliptic Envelope</a:t>
            </a:r>
            <a:endParaRPr lang="ru-RU" dirty="0">
              <a:solidFill>
                <a:schemeClr val="bg1"/>
              </a:solidFill>
              <a:latin typeface="Montserrat" panose="00000500000000000000" pitchFamily="2" charset="-52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14111D8-C930-B220-4487-D17F0C062518}"/>
              </a:ext>
            </a:extLst>
          </p:cNvPr>
          <p:cNvSpPr txBox="1"/>
          <p:nvPr/>
        </p:nvSpPr>
        <p:spPr>
          <a:xfrm>
            <a:off x="3232899" y="6177658"/>
            <a:ext cx="3848787" cy="380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Montserrat" panose="00000500000000000000" pitchFamily="2" charset="-52"/>
              </a:rPr>
              <a:t>Local Outlier Factor</a:t>
            </a:r>
            <a:endParaRPr lang="ru-RU" dirty="0">
              <a:solidFill>
                <a:schemeClr val="bg1"/>
              </a:solidFill>
              <a:latin typeface="Montserrat" panose="00000500000000000000" pitchFamily="2" charset="-52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14111D8-C930-B220-4487-D17F0C062518}"/>
              </a:ext>
            </a:extLst>
          </p:cNvPr>
          <p:cNvSpPr txBox="1"/>
          <p:nvPr/>
        </p:nvSpPr>
        <p:spPr>
          <a:xfrm>
            <a:off x="6590592" y="6460434"/>
            <a:ext cx="3848787" cy="380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Montserrat" panose="00000500000000000000" pitchFamily="2" charset="-52"/>
              </a:rPr>
              <a:t>Isolation Forest</a:t>
            </a:r>
            <a:endParaRPr lang="ru-RU" dirty="0">
              <a:solidFill>
                <a:schemeClr val="bg1"/>
              </a:solidFill>
              <a:latin typeface="Montserrat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64405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0000500000000000000" pitchFamily="2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8565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89197D3E-C30E-4CE1-8E6A-E9FE4C64BA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441" y="3494879"/>
            <a:ext cx="7920880" cy="827739"/>
          </a:xfrm>
        </p:spPr>
        <p:txBody>
          <a:bodyPr>
            <a:normAutofit fontScale="90000"/>
          </a:bodyPr>
          <a:lstStyle/>
          <a:p>
            <a:pPr algn="ctr">
              <a:buNone/>
            </a:pPr>
            <a:r>
              <a:rPr lang="en-US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/>
            </a:r>
            <a:br>
              <a:rPr lang="en-US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</a:br>
            <a:r>
              <a:rPr lang="ru-RU" sz="4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Сетка Параметров</a:t>
            </a: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5389EEC0-347B-45C7-9DC3-B74AD319043B}"/>
              </a:ext>
            </a:extLst>
          </p:cNvPr>
          <p:cNvSpPr txBox="1">
            <a:spLocks/>
          </p:cNvSpPr>
          <p:nvPr/>
        </p:nvSpPr>
        <p:spPr>
          <a:xfrm>
            <a:off x="1827100" y="4261805"/>
            <a:ext cx="7920880" cy="827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Font typeface="Arial"/>
              <a:buNone/>
            </a:pPr>
            <a:r>
              <a:rPr lang="ru-RU" sz="36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Рандомизированный Поиск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26FCE1B-DDDA-4694-8599-D165B628E9FC}"/>
                  </a:ext>
                </a:extLst>
              </p:cNvPr>
              <p:cNvSpPr txBox="1"/>
              <p:nvPr/>
            </p:nvSpPr>
            <p:spPr>
              <a:xfrm>
                <a:off x="537966" y="1499613"/>
                <a:ext cx="908473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3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accPr>
                      <m:e>
                        <m:r>
                          <a:rPr lang="en-US" sz="3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𝑦</m:t>
                        </m:r>
                      </m:e>
                    </m:acc>
                    <m:r>
                      <a:rPr lang="en-US" sz="32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=</m:t>
                    </m:r>
                    <m:r>
                      <a:rPr lang="en-US" sz="32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𝑎</m:t>
                    </m:r>
                    <m:d>
                      <m:dPr>
                        <m:ctrlPr>
                          <a:rPr lang="en-US" sz="3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</m:ctrlPr>
                          </m:sSubPr>
                          <m:e>
                            <m:r>
                              <a:rPr lang="en-US" sz="3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3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3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,</m:t>
                        </m:r>
                        <m:r>
                          <a:rPr lang="en-US" sz="3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𝑤</m:t>
                        </m:r>
                        <m:r>
                          <a:rPr lang="en-US" sz="3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,</m:t>
                        </m:r>
                        <m:r>
                          <a:rPr lang="en-US" sz="3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h</m:t>
                        </m:r>
                      </m:e>
                    </m:d>
                  </m:oMath>
                </a14:m>
                <a:r>
                  <a:rPr lang="en-US" sz="32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  <a:r>
                  <a:rPr lang="ru-RU" sz="20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предсказание целевой переменной Моделью</a:t>
                </a: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26FCE1B-DDDA-4694-8599-D165B628E9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966" y="1499613"/>
                <a:ext cx="9084731" cy="584775"/>
              </a:xfrm>
              <a:prstGeom prst="rect">
                <a:avLst/>
              </a:prstGeom>
              <a:blipFill>
                <a:blip r:embed="rId4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FCE1BB1-EE59-48CB-B2FA-BFAF453773A3}"/>
                  </a:ext>
                </a:extLst>
              </p:cNvPr>
              <p:cNvSpPr txBox="1"/>
              <p:nvPr/>
            </p:nvSpPr>
            <p:spPr>
              <a:xfrm>
                <a:off x="537966" y="2254826"/>
                <a:ext cx="8676606" cy="5734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𝑤</m:t>
                    </m:r>
                  </m:oMath>
                </a14:m>
                <a:r>
                  <a:rPr lang="en-US" sz="20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  <a:r>
                  <a:rPr lang="ru-RU" sz="2000" b="1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параметры</a:t>
                </a:r>
                <a:r>
                  <a:rPr lang="ru-RU" sz="20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 Модели</a:t>
                </a:r>
                <a:r>
                  <a:rPr lang="en-US" sz="20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 (</a:t>
                </a:r>
                <a:r>
                  <a:rPr lang="ru-RU" sz="20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оптимизируются алгоритмом модели</a:t>
                </a:r>
                <a:r>
                  <a:rPr lang="en-US" sz="20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) </a:t>
                </a:r>
                <a:endParaRPr lang="ru-RU" sz="2000" dirty="0">
                  <a:solidFill>
                    <a:schemeClr val="bg1"/>
                  </a:solidFill>
                  <a:latin typeface="Montserrat" panose="020B0604020202020204" charset="-52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FCE1BB1-EE59-48CB-B2FA-BFAF453773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966" y="2254826"/>
                <a:ext cx="8676606" cy="573427"/>
              </a:xfrm>
              <a:prstGeom prst="rect">
                <a:avLst/>
              </a:prstGeom>
              <a:blipFill>
                <a:blip r:embed="rId5"/>
                <a:stretch>
                  <a:fillRect b="-1383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EAC8AD0-7830-4715-9E92-14C999BB1EF7}"/>
                  </a:ext>
                </a:extLst>
              </p:cNvPr>
              <p:cNvSpPr txBox="1"/>
              <p:nvPr/>
            </p:nvSpPr>
            <p:spPr>
              <a:xfrm>
                <a:off x="547462" y="2993978"/>
                <a:ext cx="7350667" cy="5734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h</m:t>
                    </m:r>
                  </m:oMath>
                </a14:m>
                <a:r>
                  <a:rPr lang="en-US" sz="20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  <a:r>
                  <a:rPr lang="ru-RU" sz="2000" b="1" dirty="0" err="1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гиперпараметры</a:t>
                </a:r>
                <a:r>
                  <a:rPr lang="ru-RU" sz="20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 модели</a:t>
                </a:r>
                <a:r>
                  <a:rPr lang="en-US" sz="20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 (</a:t>
                </a:r>
                <a:r>
                  <a:rPr lang="ru-RU" sz="20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оптимизируются нами</a:t>
                </a:r>
                <a:r>
                  <a:rPr lang="en-US" sz="20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) </a:t>
                </a:r>
                <a:endParaRPr lang="ru-RU" sz="2000" dirty="0">
                  <a:solidFill>
                    <a:schemeClr val="bg1"/>
                  </a:solidFill>
                  <a:latin typeface="Montserrat" panose="020B0604020202020204" charset="-52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EAC8AD0-7830-4715-9E92-14C999BB1E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462" y="2993978"/>
                <a:ext cx="7350667" cy="573427"/>
              </a:xfrm>
              <a:prstGeom prst="rect">
                <a:avLst/>
              </a:prstGeom>
              <a:blipFill>
                <a:blip r:embed="rId6"/>
                <a:stretch>
                  <a:fillRect b="-1383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F329166F-8817-4324-B9C0-287D7157AF21}"/>
              </a:ext>
            </a:extLst>
          </p:cNvPr>
          <p:cNvSpPr txBox="1">
            <a:spLocks/>
          </p:cNvSpPr>
          <p:nvPr/>
        </p:nvSpPr>
        <p:spPr>
          <a:xfrm>
            <a:off x="1934051" y="677055"/>
            <a:ext cx="7920880" cy="827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8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Font typeface="Arial"/>
              <a:buNone/>
            </a:pPr>
            <a:r>
              <a:rPr lang="en-US" b="1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/>
            </a:r>
            <a:br>
              <a:rPr lang="en-US" b="1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</a:br>
            <a:r>
              <a:rPr lang="ru-RU" sz="4000" b="1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Модель</a:t>
            </a:r>
            <a:endParaRPr lang="ru-RU" sz="4000" b="1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6B8C6363-14F7-4774-9734-DA7F1910255D}"/>
              </a:ext>
            </a:extLst>
          </p:cNvPr>
          <p:cNvSpPr/>
          <p:nvPr/>
        </p:nvSpPr>
        <p:spPr>
          <a:xfrm>
            <a:off x="650441" y="5017018"/>
            <a:ext cx="698477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Вы также можете протестировать разные</a:t>
            </a:r>
          </a:p>
          <a:p>
            <a:pPr marL="342900" indent="-34290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Методы предварительной обработки</a:t>
            </a:r>
          </a:p>
          <a:p>
            <a:pPr marL="342900" indent="-34290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Методы уменьшения размерности</a:t>
            </a:r>
          </a:p>
          <a:p>
            <a:pPr marL="342900" indent="-34290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Значимые </a:t>
            </a:r>
            <a:r>
              <a:rPr lang="ru-RU" sz="24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признаки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1821132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12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0000500000000000000" pitchFamily="2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8565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38F40DD0-4BD7-4018-8EAF-59DCB3CD643E}"/>
              </a:ext>
            </a:extLst>
          </p:cNvPr>
          <p:cNvSpPr/>
          <p:nvPr/>
        </p:nvSpPr>
        <p:spPr>
          <a:xfrm>
            <a:off x="623392" y="1196752"/>
            <a:ext cx="1058517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C586C0"/>
                </a:solidFill>
                <a:latin typeface="Courier New" panose="02070309020205020404" pitchFamily="49" charset="0"/>
              </a:rPr>
              <a:t>from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sklearn.model_selection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400" dirty="0">
                <a:solidFill>
                  <a:srgbClr val="C586C0"/>
                </a:solidFill>
                <a:latin typeface="Courier New" panose="02070309020205020404" pitchFamily="49" charset="0"/>
              </a:rPr>
              <a:t>import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GridSearchCV</a:t>
            </a:r>
            <a:endParaRPr lang="en-US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C645C5D2-5564-4DAD-A6A7-BFC5B97DEED0}"/>
              </a:ext>
            </a:extLst>
          </p:cNvPr>
          <p:cNvSpPr/>
          <p:nvPr/>
        </p:nvSpPr>
        <p:spPr>
          <a:xfrm>
            <a:off x="623392" y="1844824"/>
            <a:ext cx="1166529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cv</a:t>
            </a:r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_clf_search = GridSearchCV</a:t>
            </a:r>
            <a:r>
              <a:rPr lang="tr-T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estimator = </a:t>
            </a:r>
            <a:r>
              <a:rPr lang="en-US" sz="2000" dirty="0" err="1">
                <a:solidFill>
                  <a:srgbClr val="D4D4D4"/>
                </a:solidFill>
                <a:latin typeface="Courier New" panose="02070309020205020404" pitchFamily="49" charset="0"/>
              </a:rPr>
              <a:t>model_clf</a:t>
            </a:r>
            <a:r>
              <a:rPr lang="tr-T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endParaRPr lang="tr-TR" sz="2000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                          param_grid=tuned_parameters </a:t>
            </a:r>
            <a:r>
              <a:rPr lang="tr-T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endParaRPr lang="en-US" sz="2000" dirty="0">
              <a:solidFill>
                <a:srgbClr val="DCDCDC"/>
              </a:solidFill>
              <a:latin typeface="Courier New" panose="02070309020205020404" pitchFamily="49" charset="0"/>
            </a:endParaRPr>
          </a:p>
          <a:p>
            <a:r>
              <a:rPr lang="en-U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				</a:t>
            </a:r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cv=StratifiedKFold</a:t>
            </a:r>
            <a:r>
              <a:rPr lang="tr-T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n_splits=</a:t>
            </a:r>
            <a:r>
              <a:rPr lang="tr-TR" sz="2000" dirty="0">
                <a:solidFill>
                  <a:srgbClr val="B5CEA8"/>
                </a:solidFill>
                <a:latin typeface="Courier New" panose="02070309020205020404" pitchFamily="49" charset="0"/>
              </a:rPr>
              <a:t>5</a:t>
            </a:r>
            <a:r>
              <a:rPr lang="tr-T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),</a:t>
            </a:r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verbose=</a:t>
            </a:r>
            <a:r>
              <a:rPr lang="tr-TR" sz="2000" dirty="0">
                <a:solidFill>
                  <a:srgbClr val="B5CEA8"/>
                </a:solidFill>
                <a:latin typeface="Courier New" panose="02070309020205020404" pitchFamily="49" charset="0"/>
              </a:rPr>
              <a:t>1</a:t>
            </a:r>
            <a:r>
              <a:rPr lang="tr-T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tr-TR" sz="2000" dirty="0">
              <a:solidFill>
                <a:srgbClr val="D4D4D4"/>
              </a:solidFill>
              <a:latin typeface="Courier New" panose="02070309020205020404" pitchFamily="49" charset="0"/>
            </a:endParaRP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C4E99C1A-1409-4587-A2C5-42046DBF9A9F}"/>
              </a:ext>
            </a:extLst>
          </p:cNvPr>
          <p:cNvSpPr/>
          <p:nvPr/>
        </p:nvSpPr>
        <p:spPr>
          <a:xfrm>
            <a:off x="479376" y="3861048"/>
            <a:ext cx="1144927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C586C0"/>
                </a:solidFill>
                <a:latin typeface="Courier New" panose="02070309020205020404" pitchFamily="49" charset="0"/>
              </a:rPr>
              <a:t>from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sklearn.model_selection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400" dirty="0">
                <a:solidFill>
                  <a:srgbClr val="C586C0"/>
                </a:solidFill>
                <a:latin typeface="Courier New" panose="02070309020205020404" pitchFamily="49" charset="0"/>
              </a:rPr>
              <a:t>import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ru-RU" sz="2400" dirty="0">
                <a:solidFill>
                  <a:srgbClr val="D4D4D4"/>
                </a:solidFill>
                <a:latin typeface="Courier New" panose="02070309020205020404" pitchFamily="49" charset="0"/>
              </a:rPr>
              <a:t> 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RandomizedSearchCV</a:t>
            </a:r>
            <a:endParaRPr lang="en-US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3AAEB6F2-7217-451D-8E42-FD6FBBADE95B}"/>
              </a:ext>
            </a:extLst>
          </p:cNvPr>
          <p:cNvSpPr/>
          <p:nvPr/>
        </p:nvSpPr>
        <p:spPr>
          <a:xfrm>
            <a:off x="623392" y="4653136"/>
            <a:ext cx="1093080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cv</a:t>
            </a:r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_</a:t>
            </a:r>
            <a:r>
              <a:rPr lang="en-US" sz="2000" dirty="0" err="1">
                <a:solidFill>
                  <a:srgbClr val="D4D4D4"/>
                </a:solidFill>
                <a:latin typeface="Courier New" panose="02070309020205020404" pitchFamily="49" charset="0"/>
              </a:rPr>
              <a:t>reg</a:t>
            </a:r>
            <a:r>
              <a:rPr lang="fr-F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_search</a:t>
            </a:r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 = </a:t>
            </a:r>
            <a:r>
              <a:rPr lang="en-US" sz="2000" dirty="0" err="1">
                <a:solidFill>
                  <a:srgbClr val="D4D4D4"/>
                </a:solidFill>
                <a:latin typeface="Courier New" panose="02070309020205020404" pitchFamily="49" charset="0"/>
              </a:rPr>
              <a:t>RandomizedSearchCV</a:t>
            </a:r>
            <a:r>
              <a:rPr lang="en-U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estimator = </a:t>
            </a:r>
            <a:r>
              <a:rPr lang="en-US" sz="2000" dirty="0" err="1" smtClean="0">
                <a:solidFill>
                  <a:srgbClr val="D4D4D4"/>
                </a:solidFill>
                <a:latin typeface="Courier New" panose="02070309020205020404" pitchFamily="49" charset="0"/>
              </a:rPr>
              <a:t>model_reg</a:t>
            </a:r>
            <a:r>
              <a:rPr lang="en-US" sz="2000" dirty="0" smtClean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sz="2000" dirty="0" smtClean="0">
                <a:solidFill>
                  <a:srgbClr val="D4D4D4"/>
                </a:solidFill>
                <a:latin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                          </a:t>
            </a:r>
            <a:r>
              <a:rPr lang="en-US" sz="2000" dirty="0" err="1">
                <a:solidFill>
                  <a:srgbClr val="D4D4D4"/>
                </a:solidFill>
                <a:latin typeface="Courier New" panose="02070309020205020404" pitchFamily="49" charset="0"/>
              </a:rPr>
              <a:t>param_distributions</a:t>
            </a:r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=parameters </a:t>
            </a:r>
            <a:r>
              <a:rPr lang="en-U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</a:p>
          <a:p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			cv=</a:t>
            </a:r>
            <a:r>
              <a:rPr lang="en-US" sz="2000" dirty="0" err="1">
                <a:solidFill>
                  <a:srgbClr val="D4D4D4"/>
                </a:solidFill>
                <a:latin typeface="Courier New" panose="02070309020205020404" pitchFamily="49" charset="0"/>
              </a:rPr>
              <a:t>ShuffleSplit</a:t>
            </a:r>
            <a:r>
              <a:rPr lang="en-U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sz="2000" dirty="0" err="1">
                <a:solidFill>
                  <a:srgbClr val="D4D4D4"/>
                </a:solidFill>
                <a:latin typeface="Courier New" panose="02070309020205020404" pitchFamily="49" charset="0"/>
              </a:rPr>
              <a:t>n_splits</a:t>
            </a:r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=</a:t>
            </a:r>
            <a:r>
              <a:rPr lang="en-US" sz="2000" dirty="0">
                <a:solidFill>
                  <a:srgbClr val="B5CEA8"/>
                </a:solidFill>
                <a:latin typeface="Courier New" panose="02070309020205020404" pitchFamily="49" charset="0"/>
              </a:rPr>
              <a:t>5</a:t>
            </a:r>
            <a:r>
              <a:rPr lang="en-U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), </a:t>
            </a:r>
            <a:r>
              <a:rPr lang="en-US" sz="2000" dirty="0" err="1">
                <a:solidFill>
                  <a:srgbClr val="D4D4D4"/>
                </a:solidFill>
                <a:latin typeface="Courier New" panose="02070309020205020404" pitchFamily="49" charset="0"/>
              </a:rPr>
              <a:t>n_iter</a:t>
            </a:r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 = </a:t>
            </a:r>
            <a:r>
              <a:rPr lang="en-US" sz="2000" dirty="0" err="1">
                <a:solidFill>
                  <a:srgbClr val="D4D4D4"/>
                </a:solidFill>
                <a:latin typeface="Courier New" panose="02070309020205020404" pitchFamily="49" charset="0"/>
              </a:rPr>
              <a:t>n_iter_search</a:t>
            </a:r>
            <a:r>
              <a:rPr lang="en-U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en-US" sz="20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2403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0000500000000000000" pitchFamily="2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8565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6" name="Заголовок 3">
            <a:extLst>
              <a:ext uri="{FF2B5EF4-FFF2-40B4-BE49-F238E27FC236}">
                <a16:creationId xmlns:a16="http://schemas.microsoft.com/office/drawing/2014/main" id="{5F51A236-EFF5-4CEB-BB39-7A1C099FC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441" y="532599"/>
            <a:ext cx="11039926" cy="1227647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Отбор Значимых признаков</a:t>
            </a:r>
            <a:endParaRPr lang="ru-RU" sz="3200" dirty="0">
              <a:latin typeface="Montserrat" panose="00000500000000000000" pitchFamily="2" charset="-52"/>
            </a:endParaRPr>
          </a:p>
        </p:txBody>
      </p:sp>
      <p:sp>
        <p:nvSpPr>
          <p:cNvPr id="7" name="Заголовок 3">
            <a:extLst>
              <a:ext uri="{FF2B5EF4-FFF2-40B4-BE49-F238E27FC236}">
                <a16:creationId xmlns:a16="http://schemas.microsoft.com/office/drawing/2014/main" id="{6A454317-4C0D-4955-874C-1A5F92EF4887}"/>
              </a:ext>
            </a:extLst>
          </p:cNvPr>
          <p:cNvSpPr txBox="1">
            <a:spLocks/>
          </p:cNvSpPr>
          <p:nvPr/>
        </p:nvSpPr>
        <p:spPr>
          <a:xfrm>
            <a:off x="7752184" y="2031655"/>
            <a:ext cx="4032448" cy="8458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Методы фильтрации</a:t>
            </a:r>
            <a:endParaRPr lang="ru-RU" sz="2800" dirty="0">
              <a:latin typeface="Montserrat" panose="00000500000000000000" pitchFamily="2" charset="-52"/>
            </a:endParaRPr>
          </a:p>
        </p:txBody>
      </p:sp>
      <p:sp>
        <p:nvSpPr>
          <p:cNvPr id="8" name="Заголовок 3">
            <a:extLst>
              <a:ext uri="{FF2B5EF4-FFF2-40B4-BE49-F238E27FC236}">
                <a16:creationId xmlns:a16="http://schemas.microsoft.com/office/drawing/2014/main" id="{1A2EE095-4B38-4BBF-9344-4F01F9811C43}"/>
              </a:ext>
            </a:extLst>
          </p:cNvPr>
          <p:cNvSpPr txBox="1">
            <a:spLocks/>
          </p:cNvSpPr>
          <p:nvPr/>
        </p:nvSpPr>
        <p:spPr>
          <a:xfrm>
            <a:off x="7320136" y="5157192"/>
            <a:ext cx="4072457" cy="11098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Wrapper </a:t>
            </a:r>
            <a:r>
              <a:rPr lang="ru-RU" sz="28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методы</a:t>
            </a:r>
            <a:endParaRPr lang="ru-RU" sz="2800" dirty="0">
              <a:latin typeface="Montserrat" panose="00000500000000000000" pitchFamily="2" charset="-52"/>
            </a:endParaRPr>
          </a:p>
        </p:txBody>
      </p:sp>
      <p:sp>
        <p:nvSpPr>
          <p:cNvPr id="9" name="Заголовок 3">
            <a:extLst>
              <a:ext uri="{FF2B5EF4-FFF2-40B4-BE49-F238E27FC236}">
                <a16:creationId xmlns:a16="http://schemas.microsoft.com/office/drawing/2014/main" id="{F866185E-3D20-427D-94DA-10B2E169F3A3}"/>
              </a:ext>
            </a:extLst>
          </p:cNvPr>
          <p:cNvSpPr txBox="1">
            <a:spLocks/>
          </p:cNvSpPr>
          <p:nvPr/>
        </p:nvSpPr>
        <p:spPr>
          <a:xfrm>
            <a:off x="119336" y="3298718"/>
            <a:ext cx="4176464" cy="12276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Встроенные методы</a:t>
            </a:r>
            <a:endParaRPr lang="ru-RU" sz="2800" dirty="0">
              <a:latin typeface="Montserrat" panose="00000500000000000000" pitchFamily="2" charset="-52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507" y="1920663"/>
            <a:ext cx="6822621" cy="1230443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5507" y="4671533"/>
            <a:ext cx="6914411" cy="1840322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37435" y="3283010"/>
            <a:ext cx="7673631" cy="1215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255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20B0604020202020204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20B0604020202020204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20B0604020202020204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9367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8731BE57-0B62-4CD6-9500-EE2C74348CCA}"/>
                  </a:ext>
                </a:extLst>
              </p:cNvPr>
              <p:cNvSpPr/>
              <p:nvPr/>
            </p:nvSpPr>
            <p:spPr>
              <a:xfrm>
                <a:off x="527001" y="1801847"/>
                <a:ext cx="5273559" cy="8597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𝐿𝑎𝑠𝑠𝑜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ru-RU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𝐿𝑖𝑛𝑅𝑒𝑔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l-GR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λ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𝑗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</m:t>
                          </m:r>
                          <m:r>
                            <a:rPr lang="ru-RU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𝑝</m:t>
                          </m:r>
                        </m:sup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|</m:t>
                          </m:r>
                        </m:e>
                      </m:nary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𝑚𝑖𝑛</m:t>
                      </m:r>
                    </m:oMath>
                  </m:oMathPara>
                </a14:m>
                <a:endParaRPr lang="ru-RU" sz="2400" dirty="0">
                  <a:latin typeface="Montserrat" panose="020B0604020202020204" charset="-52"/>
                </a:endParaRPr>
              </a:p>
            </p:txBody>
          </p:sp>
        </mc:Choice>
        <mc:Fallback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8731BE57-0B62-4CD6-9500-EE2C74348C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001" y="1801847"/>
                <a:ext cx="5273559" cy="8597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Заголовок 1">
            <a:extLst>
              <a:ext uri="{FF2B5EF4-FFF2-40B4-BE49-F238E27FC236}">
                <a16:creationId xmlns:a16="http://schemas.microsoft.com/office/drawing/2014/main" id="{BCEC56D9-C030-4D03-870B-391B6D059DB0}"/>
              </a:ext>
            </a:extLst>
          </p:cNvPr>
          <p:cNvSpPr txBox="1">
            <a:spLocks/>
          </p:cNvSpPr>
          <p:nvPr/>
        </p:nvSpPr>
        <p:spPr>
          <a:xfrm>
            <a:off x="1489866" y="711034"/>
            <a:ext cx="959555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Регуляризация </a:t>
            </a:r>
            <a:r>
              <a:rPr lang="en-US" sz="28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Lasso (L1 </a:t>
            </a:r>
            <a:r>
              <a:rPr lang="ru-RU" sz="28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Регуляризация</a:t>
            </a:r>
            <a:r>
              <a:rPr lang="en-US" sz="28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)</a:t>
            </a:r>
            <a:endParaRPr lang="ru-RU" sz="2800" b="1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</p:txBody>
      </p:sp>
      <p:cxnSp>
        <p:nvCxnSpPr>
          <p:cNvPr id="16" name="Прямая со стрелкой 15">
            <a:extLst>
              <a:ext uri="{FF2B5EF4-FFF2-40B4-BE49-F238E27FC236}">
                <a16:creationId xmlns:a16="http://schemas.microsoft.com/office/drawing/2014/main" id="{D81DD92A-9E1E-4C8A-89AC-C457C6217924}"/>
              </a:ext>
            </a:extLst>
          </p:cNvPr>
          <p:cNvCxnSpPr>
            <a:cxnSpLocks/>
          </p:cNvCxnSpPr>
          <p:nvPr/>
        </p:nvCxnSpPr>
        <p:spPr>
          <a:xfrm flipH="1" flipV="1">
            <a:off x="1031057" y="3314015"/>
            <a:ext cx="13098" cy="3407413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 стрелкой 16">
            <a:extLst>
              <a:ext uri="{FF2B5EF4-FFF2-40B4-BE49-F238E27FC236}">
                <a16:creationId xmlns:a16="http://schemas.microsoft.com/office/drawing/2014/main" id="{8101171F-4D51-43DB-BB09-23517DADFED1}"/>
              </a:ext>
            </a:extLst>
          </p:cNvPr>
          <p:cNvCxnSpPr>
            <a:cxnSpLocks/>
          </p:cNvCxnSpPr>
          <p:nvPr/>
        </p:nvCxnSpPr>
        <p:spPr>
          <a:xfrm flipV="1">
            <a:off x="-32574" y="5690279"/>
            <a:ext cx="4592023" cy="11325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D7AA8B19-153A-47C0-BAF2-1AA767756383}"/>
                  </a:ext>
                </a:extLst>
              </p:cNvPr>
              <p:cNvSpPr/>
              <p:nvPr/>
            </p:nvSpPr>
            <p:spPr>
              <a:xfrm>
                <a:off x="3911377" y="5690279"/>
                <a:ext cx="687368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ru-RU" sz="3200" dirty="0">
                  <a:latin typeface="Montserrat" panose="020B0604020202020204" charset="-52"/>
                </a:endParaRPr>
              </a:p>
            </p:txBody>
          </p:sp>
        </mc:Choice>
        <mc:Fallback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D7AA8B19-153A-47C0-BAF2-1AA7677563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1377" y="5690279"/>
                <a:ext cx="687368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79AABA75-27A5-4739-B9BB-48E896817EDB}"/>
                  </a:ext>
                </a:extLst>
              </p:cNvPr>
              <p:cNvSpPr/>
              <p:nvPr/>
            </p:nvSpPr>
            <p:spPr>
              <a:xfrm>
                <a:off x="442365" y="2923877"/>
                <a:ext cx="696857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ru-RU" sz="3200" dirty="0">
                  <a:latin typeface="Montserrat" panose="020B0604020202020204" charset="-52"/>
                </a:endParaRPr>
              </a:p>
            </p:txBody>
          </p:sp>
        </mc:Choice>
        <mc:Fallback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79AABA75-27A5-4739-B9BB-48E896817E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365" y="2923877"/>
                <a:ext cx="696857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Овал 19">
            <a:extLst>
              <a:ext uri="{FF2B5EF4-FFF2-40B4-BE49-F238E27FC236}">
                <a16:creationId xmlns:a16="http://schemas.microsoft.com/office/drawing/2014/main" id="{D13499E1-3BA7-4EB7-9956-90F0C85182B2}"/>
              </a:ext>
            </a:extLst>
          </p:cNvPr>
          <p:cNvSpPr/>
          <p:nvPr/>
        </p:nvSpPr>
        <p:spPr>
          <a:xfrm rot="20062270">
            <a:off x="960917" y="3832602"/>
            <a:ext cx="3441966" cy="2380072"/>
          </a:xfrm>
          <a:prstGeom prst="ellipse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20B0604020202020204" charset="-52"/>
            </a:endParaRPr>
          </a:p>
        </p:txBody>
      </p:sp>
      <p:sp>
        <p:nvSpPr>
          <p:cNvPr id="21" name="Овал 20">
            <a:extLst>
              <a:ext uri="{FF2B5EF4-FFF2-40B4-BE49-F238E27FC236}">
                <a16:creationId xmlns:a16="http://schemas.microsoft.com/office/drawing/2014/main" id="{241F32A1-770A-43BC-A667-E198EE14B1A3}"/>
              </a:ext>
            </a:extLst>
          </p:cNvPr>
          <p:cNvSpPr/>
          <p:nvPr/>
        </p:nvSpPr>
        <p:spPr>
          <a:xfrm rot="20557770">
            <a:off x="1402116" y="4327137"/>
            <a:ext cx="2666363" cy="1445901"/>
          </a:xfrm>
          <a:prstGeom prst="ellipse">
            <a:avLst/>
          </a:prstGeom>
          <a:noFill/>
          <a:ln w="762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20B0604020202020204" charset="-52"/>
            </a:endParaRPr>
          </a:p>
        </p:txBody>
      </p:sp>
      <p:sp>
        <p:nvSpPr>
          <p:cNvPr id="22" name="Овал 21">
            <a:extLst>
              <a:ext uri="{FF2B5EF4-FFF2-40B4-BE49-F238E27FC236}">
                <a16:creationId xmlns:a16="http://schemas.microsoft.com/office/drawing/2014/main" id="{4ED42EAB-D329-4620-BAA5-61558C70CBAE}"/>
              </a:ext>
            </a:extLst>
          </p:cNvPr>
          <p:cNvSpPr/>
          <p:nvPr/>
        </p:nvSpPr>
        <p:spPr>
          <a:xfrm rot="20354850">
            <a:off x="1952146" y="4527527"/>
            <a:ext cx="1337537" cy="973046"/>
          </a:xfrm>
          <a:prstGeom prst="ellipse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20B0604020202020204" charset="-52"/>
            </a:endParaRPr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B92C06BF-6B21-421F-9BF6-1E5A7EF915DF}"/>
              </a:ext>
            </a:extLst>
          </p:cNvPr>
          <p:cNvSpPr/>
          <p:nvPr/>
        </p:nvSpPr>
        <p:spPr>
          <a:xfrm rot="2652682">
            <a:off x="324154" y="4997845"/>
            <a:ext cx="1440000" cy="1440000"/>
          </a:xfrm>
          <a:prstGeom prst="rect">
            <a:avLst/>
          </a:prstGeom>
          <a:noFill/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20B0604020202020204" charset="-5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Прямоугольник 23">
                <a:extLst>
                  <a:ext uri="{FF2B5EF4-FFF2-40B4-BE49-F238E27FC236}">
                    <a16:creationId xmlns:a16="http://schemas.microsoft.com/office/drawing/2014/main" id="{819B5530-06C2-4C7D-BDEA-191E537D675C}"/>
                  </a:ext>
                </a:extLst>
              </p:cNvPr>
              <p:cNvSpPr/>
              <p:nvPr/>
            </p:nvSpPr>
            <p:spPr>
              <a:xfrm>
                <a:off x="1350931" y="6317318"/>
                <a:ext cx="3692376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ru-RU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&lt;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𝑡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~</m:t>
                      </m:r>
                      <m:r>
                        <m:rPr>
                          <m:sty m:val="p"/>
                        </m:rPr>
                        <a:rPr lang="el-GR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λ</m:t>
                      </m:r>
                    </m:oMath>
                  </m:oMathPara>
                </a14:m>
                <a:endParaRPr lang="ru-RU" sz="2800" dirty="0">
                  <a:latin typeface="Montserrat" panose="020B0604020202020204" charset="-52"/>
                </a:endParaRPr>
              </a:p>
            </p:txBody>
          </p:sp>
        </mc:Choice>
        <mc:Fallback>
          <p:sp>
            <p:nvSpPr>
              <p:cNvPr id="24" name="Прямоугольник 23">
                <a:extLst>
                  <a:ext uri="{FF2B5EF4-FFF2-40B4-BE49-F238E27FC236}">
                    <a16:creationId xmlns:a16="http://schemas.microsoft.com/office/drawing/2014/main" id="{819B5530-06C2-4C7D-BDEA-191E537D67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0931" y="6317318"/>
                <a:ext cx="3692376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9DBAF704-C7F1-4001-B727-49F8CD3C7CED}"/>
              </a:ext>
            </a:extLst>
          </p:cNvPr>
          <p:cNvSpPr/>
          <p:nvPr/>
        </p:nvSpPr>
        <p:spPr>
          <a:xfrm>
            <a:off x="6042025" y="2699851"/>
            <a:ext cx="555327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«Лучшие» признаки имеют ненулевые значения </a:t>
            </a:r>
            <a:r>
              <a:rPr lang="en-US" sz="28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b</a:t>
            </a:r>
            <a:endParaRPr lang="ru-RU" sz="2800" b="1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704142CB-1868-46BC-9DBE-F4EC4E813CB2}"/>
              </a:ext>
            </a:extLst>
          </p:cNvPr>
          <p:cNvSpPr/>
          <p:nvPr/>
        </p:nvSpPr>
        <p:spPr>
          <a:xfrm>
            <a:off x="6287641" y="1729839"/>
            <a:ext cx="521366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Линейная регрессия</a:t>
            </a:r>
          </a:p>
          <a:p>
            <a:r>
              <a:rPr lang="ru-RU" sz="2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Логистическая регрессия</a:t>
            </a:r>
          </a:p>
        </p:txBody>
      </p:sp>
      <p:pic>
        <p:nvPicPr>
          <p:cNvPr id="27" name="Рисунок 26"/>
          <p:cNvPicPr>
            <a:picLocks noChangeAspect="1"/>
          </p:cNvPicPr>
          <p:nvPr/>
        </p:nvPicPr>
        <p:blipFill>
          <a:blip r:embed="rId8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487441" y="3674055"/>
            <a:ext cx="4801707" cy="2088232"/>
          </a:xfrm>
          <a:prstGeom prst="rect">
            <a:avLst/>
          </a:prstGeom>
        </p:spPr>
      </p:pic>
      <p:pic>
        <p:nvPicPr>
          <p:cNvPr id="28" name="Рисунок 27"/>
          <p:cNvPicPr>
            <a:picLocks noChangeAspect="1"/>
          </p:cNvPicPr>
          <p:nvPr/>
        </p:nvPicPr>
        <p:blipFill>
          <a:blip r:embed="rId9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357883" y="3818071"/>
            <a:ext cx="2881742" cy="1880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172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14" grpId="0"/>
      <p:bldP spid="15" grpId="0"/>
      <p:bldP spid="18" grpId="0"/>
      <p:bldP spid="19" grpId="0"/>
      <p:bldP spid="20" grpId="0" animBg="1"/>
      <p:bldP spid="21" grpId="0" animBg="1"/>
      <p:bldP spid="22" grpId="0" animBg="1"/>
      <p:bldP spid="23" grpId="0" animBg="1"/>
      <p:bldP spid="24" grpId="0"/>
      <p:bldP spid="25" grpId="0"/>
      <p:bldP spid="26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20B0604020202020204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20B0604020202020204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20B0604020202020204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9367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</p:txBody>
      </p:sp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B472C1DE-5ED7-4003-8C5B-520CD2CFEE80}"/>
              </a:ext>
            </a:extLst>
          </p:cNvPr>
          <p:cNvSpPr/>
          <p:nvPr/>
        </p:nvSpPr>
        <p:spPr>
          <a:xfrm>
            <a:off x="842350" y="4489424"/>
            <a:ext cx="113591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Значимость признака ~ </a:t>
            </a:r>
            <a:r>
              <a:rPr lang="ru-RU" sz="2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улучшение</a:t>
            </a:r>
            <a:r>
              <a:rPr lang="ru-RU" sz="2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метрик</a:t>
            </a:r>
            <a:endParaRPr lang="ru-RU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81DA849B-8285-4755-B6B2-BD9F86252E78}"/>
              </a:ext>
            </a:extLst>
          </p:cNvPr>
          <p:cNvSpPr/>
          <p:nvPr/>
        </p:nvSpPr>
        <p:spPr>
          <a:xfrm>
            <a:off x="911424" y="5157192"/>
            <a:ext cx="10840416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Деревья решений</a:t>
            </a:r>
          </a:p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Методы ансамбля: </a:t>
            </a:r>
            <a:r>
              <a:rPr lang="ru-RU" sz="28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Случайный Лес</a:t>
            </a: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</a:p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			</a:t>
            </a:r>
            <a:r>
              <a:rPr lang="en-US" sz="28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Gradient Boosting</a:t>
            </a: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en-US" sz="28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AdaBoost</a:t>
            </a: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1" name="Прямоугольник: скругленные углы 59">
            <a:extLst>
              <a:ext uri="{FF2B5EF4-FFF2-40B4-BE49-F238E27FC236}">
                <a16:creationId xmlns:a16="http://schemas.microsoft.com/office/drawing/2014/main" id="{C94E91C5-8461-437D-B945-758C2EEBAB67}"/>
              </a:ext>
            </a:extLst>
          </p:cNvPr>
          <p:cNvSpPr/>
          <p:nvPr/>
        </p:nvSpPr>
        <p:spPr>
          <a:xfrm>
            <a:off x="8793363" y="1096438"/>
            <a:ext cx="1833269" cy="82773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Балл ЕГЭ</a:t>
            </a:r>
          </a:p>
          <a:p>
            <a:pPr algn="ctr"/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&gt; 75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Прямоугольник: скругленные углы 60">
            <a:extLst>
              <a:ext uri="{FF2B5EF4-FFF2-40B4-BE49-F238E27FC236}">
                <a16:creationId xmlns:a16="http://schemas.microsoft.com/office/drawing/2014/main" id="{A111CFFE-4212-4574-9906-96E5F4DB9EB2}"/>
              </a:ext>
            </a:extLst>
          </p:cNvPr>
          <p:cNvSpPr/>
          <p:nvPr/>
        </p:nvSpPr>
        <p:spPr>
          <a:xfrm>
            <a:off x="7842809" y="2426034"/>
            <a:ext cx="1720957" cy="1135196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Отчислен</a:t>
            </a:r>
          </a:p>
          <a:p>
            <a:pPr algn="ctr"/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Да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|935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Нет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|436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Прямоугольник: скругленные углы 61">
            <a:extLst>
              <a:ext uri="{FF2B5EF4-FFF2-40B4-BE49-F238E27FC236}">
                <a16:creationId xmlns:a16="http://schemas.microsoft.com/office/drawing/2014/main" id="{5B39DFC9-11C2-4990-8D93-68A103000E6F}"/>
              </a:ext>
            </a:extLst>
          </p:cNvPr>
          <p:cNvSpPr/>
          <p:nvPr/>
        </p:nvSpPr>
        <p:spPr>
          <a:xfrm>
            <a:off x="9993626" y="2426034"/>
            <a:ext cx="1707952" cy="114441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Отчислен</a:t>
            </a:r>
          </a:p>
          <a:p>
            <a:pPr algn="ctr"/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Да|659</a:t>
            </a:r>
          </a:p>
          <a:p>
            <a:pPr algn="ctr"/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Нет |1224</a:t>
            </a:r>
          </a:p>
        </p:txBody>
      </p:sp>
      <p:cxnSp>
        <p:nvCxnSpPr>
          <p:cNvPr id="34" name="Прямая со стрелкой 33">
            <a:extLst>
              <a:ext uri="{FF2B5EF4-FFF2-40B4-BE49-F238E27FC236}">
                <a16:creationId xmlns:a16="http://schemas.microsoft.com/office/drawing/2014/main" id="{56632B31-7496-4595-A4D1-37BDE1EBB786}"/>
              </a:ext>
            </a:extLst>
          </p:cNvPr>
          <p:cNvCxnSpPr>
            <a:cxnSpLocks/>
            <a:stCxn id="31" idx="2"/>
            <a:endCxn id="32" idx="0"/>
          </p:cNvCxnSpPr>
          <p:nvPr/>
        </p:nvCxnSpPr>
        <p:spPr>
          <a:xfrm flipH="1">
            <a:off x="8703288" y="1924177"/>
            <a:ext cx="1006710" cy="501857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Прямая со стрелкой 34">
            <a:extLst>
              <a:ext uri="{FF2B5EF4-FFF2-40B4-BE49-F238E27FC236}">
                <a16:creationId xmlns:a16="http://schemas.microsoft.com/office/drawing/2014/main" id="{3FB87AB5-92C0-40F5-B769-C36CB2C18AE1}"/>
              </a:ext>
            </a:extLst>
          </p:cNvPr>
          <p:cNvCxnSpPr>
            <a:cxnSpLocks/>
            <a:stCxn id="31" idx="2"/>
            <a:endCxn id="33" idx="0"/>
          </p:cNvCxnSpPr>
          <p:nvPr/>
        </p:nvCxnSpPr>
        <p:spPr>
          <a:xfrm>
            <a:off x="9709998" y="1924177"/>
            <a:ext cx="1137604" cy="501857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2563C393-D282-4C19-A52D-4F5C88FEC45B}"/>
              </a:ext>
            </a:extLst>
          </p:cNvPr>
          <p:cNvSpPr txBox="1"/>
          <p:nvPr/>
        </p:nvSpPr>
        <p:spPr>
          <a:xfrm>
            <a:off x="8123700" y="1811984"/>
            <a:ext cx="7365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Да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7206A70-0835-4672-BCA1-F782DA19245A}"/>
              </a:ext>
            </a:extLst>
          </p:cNvPr>
          <p:cNvSpPr txBox="1"/>
          <p:nvPr/>
        </p:nvSpPr>
        <p:spPr>
          <a:xfrm>
            <a:off x="10673029" y="1781733"/>
            <a:ext cx="10285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Нет</a:t>
            </a:r>
          </a:p>
        </p:txBody>
      </p:sp>
      <p:sp>
        <p:nvSpPr>
          <p:cNvPr id="39" name="Прямоугольник: скругленные углы 66">
            <a:extLst>
              <a:ext uri="{FF2B5EF4-FFF2-40B4-BE49-F238E27FC236}">
                <a16:creationId xmlns:a16="http://schemas.microsoft.com/office/drawing/2014/main" id="{3A2290CF-732F-4CE0-B9F9-ED37E3E17422}"/>
              </a:ext>
            </a:extLst>
          </p:cNvPr>
          <p:cNvSpPr/>
          <p:nvPr/>
        </p:nvSpPr>
        <p:spPr>
          <a:xfrm>
            <a:off x="1233049" y="1195540"/>
            <a:ext cx="1782805" cy="5880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Пол М</a:t>
            </a:r>
          </a:p>
        </p:txBody>
      </p:sp>
      <p:sp>
        <p:nvSpPr>
          <p:cNvPr id="40" name="Прямоугольник: скругленные углы 67">
            <a:extLst>
              <a:ext uri="{FF2B5EF4-FFF2-40B4-BE49-F238E27FC236}">
                <a16:creationId xmlns:a16="http://schemas.microsoft.com/office/drawing/2014/main" id="{D42F7141-1D0E-48A1-AAE3-4943346A7673}"/>
              </a:ext>
            </a:extLst>
          </p:cNvPr>
          <p:cNvSpPr/>
          <p:nvPr/>
        </p:nvSpPr>
        <p:spPr>
          <a:xfrm>
            <a:off x="272546" y="2323208"/>
            <a:ext cx="1628329" cy="1144411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Отчислен</a:t>
            </a:r>
          </a:p>
          <a:p>
            <a:pPr algn="ctr"/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Да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1536</a:t>
            </a:r>
          </a:p>
          <a:p>
            <a:pPr algn="ctr"/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Нет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|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245</a:t>
            </a:r>
          </a:p>
          <a:p>
            <a:pPr algn="ctr"/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Прямоугольник: скругленные углы 68">
            <a:extLst>
              <a:ext uri="{FF2B5EF4-FFF2-40B4-BE49-F238E27FC236}">
                <a16:creationId xmlns:a16="http://schemas.microsoft.com/office/drawing/2014/main" id="{698F9D65-C903-4F06-87F8-C8F5A027206F}"/>
              </a:ext>
            </a:extLst>
          </p:cNvPr>
          <p:cNvSpPr/>
          <p:nvPr/>
        </p:nvSpPr>
        <p:spPr>
          <a:xfrm>
            <a:off x="2085743" y="2313995"/>
            <a:ext cx="1875179" cy="1166694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Отчислен</a:t>
            </a:r>
          </a:p>
          <a:p>
            <a:pPr algn="ctr"/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Да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239</a:t>
            </a:r>
          </a:p>
          <a:p>
            <a:pPr algn="ctr"/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Нет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|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1234</a:t>
            </a:r>
          </a:p>
        </p:txBody>
      </p:sp>
      <p:cxnSp>
        <p:nvCxnSpPr>
          <p:cNvPr id="42" name="Прямая со стрелкой 41">
            <a:extLst>
              <a:ext uri="{FF2B5EF4-FFF2-40B4-BE49-F238E27FC236}">
                <a16:creationId xmlns:a16="http://schemas.microsoft.com/office/drawing/2014/main" id="{8148D274-240D-405B-8FB9-502CAB46EAE3}"/>
              </a:ext>
            </a:extLst>
          </p:cNvPr>
          <p:cNvCxnSpPr>
            <a:cxnSpLocks/>
            <a:stCxn id="39" idx="2"/>
            <a:endCxn id="40" idx="0"/>
          </p:cNvCxnSpPr>
          <p:nvPr/>
        </p:nvCxnSpPr>
        <p:spPr>
          <a:xfrm flipH="1">
            <a:off x="1086711" y="1783606"/>
            <a:ext cx="1037741" cy="539602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Прямая со стрелкой 42">
            <a:extLst>
              <a:ext uri="{FF2B5EF4-FFF2-40B4-BE49-F238E27FC236}">
                <a16:creationId xmlns:a16="http://schemas.microsoft.com/office/drawing/2014/main" id="{D9F3383D-1996-450A-81CE-5099FD0FD601}"/>
              </a:ext>
            </a:extLst>
          </p:cNvPr>
          <p:cNvCxnSpPr>
            <a:cxnSpLocks/>
            <a:stCxn id="39" idx="2"/>
            <a:endCxn id="41" idx="0"/>
          </p:cNvCxnSpPr>
          <p:nvPr/>
        </p:nvCxnSpPr>
        <p:spPr>
          <a:xfrm>
            <a:off x="2124452" y="1783606"/>
            <a:ext cx="898881" cy="530389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Прямоугольник: скругленные углы 71">
            <a:extLst>
              <a:ext uri="{FF2B5EF4-FFF2-40B4-BE49-F238E27FC236}">
                <a16:creationId xmlns:a16="http://schemas.microsoft.com/office/drawing/2014/main" id="{294EAF9D-2D62-44C3-B9C8-53B24BB989AC}"/>
              </a:ext>
            </a:extLst>
          </p:cNvPr>
          <p:cNvSpPr/>
          <p:nvPr/>
        </p:nvSpPr>
        <p:spPr>
          <a:xfrm>
            <a:off x="5015880" y="1124744"/>
            <a:ext cx="1798380" cy="7340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ctr"/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Живет в общежитии</a:t>
            </a:r>
          </a:p>
        </p:txBody>
      </p:sp>
      <p:sp>
        <p:nvSpPr>
          <p:cNvPr id="45" name="Прямоугольник: скругленные углы 72">
            <a:extLst>
              <a:ext uri="{FF2B5EF4-FFF2-40B4-BE49-F238E27FC236}">
                <a16:creationId xmlns:a16="http://schemas.microsoft.com/office/drawing/2014/main" id="{781410CE-D94C-4C09-B0D2-2ED461EEEC9E}"/>
              </a:ext>
            </a:extLst>
          </p:cNvPr>
          <p:cNvSpPr/>
          <p:nvPr/>
        </p:nvSpPr>
        <p:spPr>
          <a:xfrm>
            <a:off x="4099513" y="2323208"/>
            <a:ext cx="1639640" cy="1247274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Отчислен</a:t>
            </a:r>
          </a:p>
          <a:p>
            <a:pPr algn="ctr"/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Да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|135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Нет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|949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Прямоугольник: скругленные углы 73">
            <a:extLst>
              <a:ext uri="{FF2B5EF4-FFF2-40B4-BE49-F238E27FC236}">
                <a16:creationId xmlns:a16="http://schemas.microsoft.com/office/drawing/2014/main" id="{49B777F0-ECD2-492D-858E-44C72DDFABBC}"/>
              </a:ext>
            </a:extLst>
          </p:cNvPr>
          <p:cNvSpPr/>
          <p:nvPr/>
        </p:nvSpPr>
        <p:spPr>
          <a:xfrm>
            <a:off x="5924021" y="2313994"/>
            <a:ext cx="1716916" cy="1256488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Отчислен</a:t>
            </a:r>
          </a:p>
          <a:p>
            <a:pPr algn="ctr"/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Да|1045</a:t>
            </a:r>
          </a:p>
          <a:p>
            <a:pPr algn="ctr"/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Нет |1125</a:t>
            </a:r>
          </a:p>
        </p:txBody>
      </p:sp>
      <p:cxnSp>
        <p:nvCxnSpPr>
          <p:cNvPr id="47" name="Прямая со стрелкой 46">
            <a:extLst>
              <a:ext uri="{FF2B5EF4-FFF2-40B4-BE49-F238E27FC236}">
                <a16:creationId xmlns:a16="http://schemas.microsoft.com/office/drawing/2014/main" id="{A4CB44CE-F937-45B7-889C-9C545388212D}"/>
              </a:ext>
            </a:extLst>
          </p:cNvPr>
          <p:cNvCxnSpPr>
            <a:cxnSpLocks/>
            <a:stCxn id="44" idx="2"/>
            <a:endCxn id="45" idx="0"/>
          </p:cNvCxnSpPr>
          <p:nvPr/>
        </p:nvCxnSpPr>
        <p:spPr>
          <a:xfrm flipH="1">
            <a:off x="4919333" y="1858781"/>
            <a:ext cx="995737" cy="464427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Прямая со стрелкой 47">
            <a:extLst>
              <a:ext uri="{FF2B5EF4-FFF2-40B4-BE49-F238E27FC236}">
                <a16:creationId xmlns:a16="http://schemas.microsoft.com/office/drawing/2014/main" id="{74D93031-DB5E-4E2B-97AC-B56DB37E9D5F}"/>
              </a:ext>
            </a:extLst>
          </p:cNvPr>
          <p:cNvCxnSpPr>
            <a:cxnSpLocks/>
            <a:stCxn id="44" idx="2"/>
            <a:endCxn id="46" idx="0"/>
          </p:cNvCxnSpPr>
          <p:nvPr/>
        </p:nvCxnSpPr>
        <p:spPr>
          <a:xfrm>
            <a:off x="5915070" y="1858781"/>
            <a:ext cx="867409" cy="455213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3B3A6C57-6119-4037-A42B-01D6832550E1}"/>
              </a:ext>
            </a:extLst>
          </p:cNvPr>
          <p:cNvSpPr txBox="1"/>
          <p:nvPr/>
        </p:nvSpPr>
        <p:spPr>
          <a:xfrm>
            <a:off x="778565" y="1711628"/>
            <a:ext cx="7365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Да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B94B8DA-A72B-4496-99B3-1CA675D6C9AC}"/>
              </a:ext>
            </a:extLst>
          </p:cNvPr>
          <p:cNvSpPr txBox="1"/>
          <p:nvPr/>
        </p:nvSpPr>
        <p:spPr>
          <a:xfrm>
            <a:off x="2733816" y="1728029"/>
            <a:ext cx="10285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Нет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D270FEB-CFC5-4068-9FBD-CDD647D6D583}"/>
              </a:ext>
            </a:extLst>
          </p:cNvPr>
          <p:cNvSpPr txBox="1"/>
          <p:nvPr/>
        </p:nvSpPr>
        <p:spPr>
          <a:xfrm>
            <a:off x="4232961" y="1716980"/>
            <a:ext cx="7365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Да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BDCD453-ACDF-47B1-B8E5-FB7FC189F462}"/>
              </a:ext>
            </a:extLst>
          </p:cNvPr>
          <p:cNvSpPr txBox="1"/>
          <p:nvPr/>
        </p:nvSpPr>
        <p:spPr>
          <a:xfrm>
            <a:off x="6814260" y="1684988"/>
            <a:ext cx="10285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Нет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3" name="Прямоугольник 52">
                <a:extLst>
                  <a:ext uri="{FF2B5EF4-FFF2-40B4-BE49-F238E27FC236}">
                    <a16:creationId xmlns:a16="http://schemas.microsoft.com/office/drawing/2014/main" id="{D6A0394C-32D5-46E9-875A-167F93BF8BEC}"/>
                  </a:ext>
                </a:extLst>
              </p:cNvPr>
              <p:cNvSpPr/>
              <p:nvPr/>
            </p:nvSpPr>
            <p:spPr>
              <a:xfrm>
                <a:off x="402887" y="3446292"/>
                <a:ext cx="160345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ru-RU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ru-RU" sz="24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0.237</m:t>
                      </m:r>
                    </m:oMath>
                  </m:oMathPara>
                </a14:m>
                <a:endParaRPr lang="ru-RU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53" name="Прямоугольник 52">
                <a:extLst>
                  <a:ext uri="{FF2B5EF4-FFF2-40B4-BE49-F238E27FC236}">
                    <a16:creationId xmlns:a16="http://schemas.microsoft.com/office/drawing/2014/main" id="{D6A0394C-32D5-46E9-875A-167F93BF8B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887" y="3446292"/>
                <a:ext cx="1603452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4" name="Прямоугольник 53">
                <a:extLst>
                  <a:ext uri="{FF2B5EF4-FFF2-40B4-BE49-F238E27FC236}">
                    <a16:creationId xmlns:a16="http://schemas.microsoft.com/office/drawing/2014/main" id="{BEB70BEE-A18B-48F8-BB81-613D5CB6EE07}"/>
                  </a:ext>
                </a:extLst>
              </p:cNvPr>
              <p:cNvSpPr/>
              <p:nvPr/>
            </p:nvSpPr>
            <p:spPr>
              <a:xfrm>
                <a:off x="2032119" y="3452089"/>
                <a:ext cx="160345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ru-RU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ru-RU" sz="24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0.27</m:t>
                      </m:r>
                      <m:r>
                        <m:rPr>
                          <m:nor/>
                        </m:rPr>
                        <a:rPr lang="ru-RU" sz="2400" b="0" i="0" smtClean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1</m:t>
                      </m:r>
                    </m:oMath>
                  </m:oMathPara>
                </a14:m>
                <a:endParaRPr lang="ru-RU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54" name="Прямоугольник 53">
                <a:extLst>
                  <a:ext uri="{FF2B5EF4-FFF2-40B4-BE49-F238E27FC236}">
                    <a16:creationId xmlns:a16="http://schemas.microsoft.com/office/drawing/2014/main" id="{BEB70BEE-A18B-48F8-BB81-613D5CB6EE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2119" y="3452089"/>
                <a:ext cx="1603452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5" name="Прямоугольник 54">
                <a:extLst>
                  <a:ext uri="{FF2B5EF4-FFF2-40B4-BE49-F238E27FC236}">
                    <a16:creationId xmlns:a16="http://schemas.microsoft.com/office/drawing/2014/main" id="{03D74714-0DC0-41B0-BE36-6BDC2289A0E9}"/>
                  </a:ext>
                </a:extLst>
              </p:cNvPr>
              <p:cNvSpPr/>
              <p:nvPr/>
            </p:nvSpPr>
            <p:spPr>
              <a:xfrm>
                <a:off x="1217503" y="3878297"/>
                <a:ext cx="160345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ru-RU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ru-RU" sz="2400" b="0" i="0" smtClean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0.252</m:t>
                      </m:r>
                    </m:oMath>
                  </m:oMathPara>
                </a14:m>
                <a:endParaRPr lang="ru-RU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55" name="Прямоугольник 54">
                <a:extLst>
                  <a:ext uri="{FF2B5EF4-FFF2-40B4-BE49-F238E27FC236}">
                    <a16:creationId xmlns:a16="http://schemas.microsoft.com/office/drawing/2014/main" id="{03D74714-0DC0-41B0-BE36-6BDC2289A0E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7503" y="3878297"/>
                <a:ext cx="1603452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6" name="Прямоугольник 55">
                <a:extLst>
                  <a:ext uri="{FF2B5EF4-FFF2-40B4-BE49-F238E27FC236}">
                    <a16:creationId xmlns:a16="http://schemas.microsoft.com/office/drawing/2014/main" id="{B2757310-74F6-48B0-9EC2-1D540E66F49F}"/>
                  </a:ext>
                </a:extLst>
              </p:cNvPr>
              <p:cNvSpPr/>
              <p:nvPr/>
            </p:nvSpPr>
            <p:spPr>
              <a:xfrm>
                <a:off x="4210041" y="3544328"/>
                <a:ext cx="160345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ru-RU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ru-RU" sz="24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0.2</m:t>
                      </m:r>
                      <m:r>
                        <m:rPr>
                          <m:nor/>
                        </m:rPr>
                        <a:rPr lang="ru-RU" sz="2400" b="0" i="0" smtClean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18</m:t>
                      </m:r>
                    </m:oMath>
                  </m:oMathPara>
                </a14:m>
                <a:endParaRPr lang="ru-RU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56" name="Прямоугольник 55">
                <a:extLst>
                  <a:ext uri="{FF2B5EF4-FFF2-40B4-BE49-F238E27FC236}">
                    <a16:creationId xmlns:a16="http://schemas.microsoft.com/office/drawing/2014/main" id="{B2757310-74F6-48B0-9EC2-1D540E66F4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0041" y="3544328"/>
                <a:ext cx="1603452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7" name="Прямоугольник 56">
                <a:extLst>
                  <a:ext uri="{FF2B5EF4-FFF2-40B4-BE49-F238E27FC236}">
                    <a16:creationId xmlns:a16="http://schemas.microsoft.com/office/drawing/2014/main" id="{19D33881-620B-4021-838D-9B641131751E}"/>
                  </a:ext>
                </a:extLst>
              </p:cNvPr>
              <p:cNvSpPr/>
              <p:nvPr/>
            </p:nvSpPr>
            <p:spPr>
              <a:xfrm>
                <a:off x="5891253" y="3559231"/>
                <a:ext cx="160345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ru-RU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ru-RU" sz="24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0.</m:t>
                      </m:r>
                      <m:r>
                        <m:rPr>
                          <m:nor/>
                        </m:rPr>
                        <a:rPr lang="ru-RU" sz="2400" b="0" i="0" smtClean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499</m:t>
                      </m:r>
                    </m:oMath>
                  </m:oMathPara>
                </a14:m>
                <a:endParaRPr lang="ru-RU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57" name="Прямоугольник 56">
                <a:extLst>
                  <a:ext uri="{FF2B5EF4-FFF2-40B4-BE49-F238E27FC236}">
                    <a16:creationId xmlns:a16="http://schemas.microsoft.com/office/drawing/2014/main" id="{19D33881-620B-4021-838D-9B64113175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1253" y="3559231"/>
                <a:ext cx="1603452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8" name="Прямоугольник 57">
                <a:extLst>
                  <a:ext uri="{FF2B5EF4-FFF2-40B4-BE49-F238E27FC236}">
                    <a16:creationId xmlns:a16="http://schemas.microsoft.com/office/drawing/2014/main" id="{85CFC894-9FB9-4B12-9203-562FDD871C03}"/>
                  </a:ext>
                </a:extLst>
              </p:cNvPr>
              <p:cNvSpPr/>
              <p:nvPr/>
            </p:nvSpPr>
            <p:spPr>
              <a:xfrm>
                <a:off x="5101535" y="3903426"/>
                <a:ext cx="160345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ru-RU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ru-RU" sz="24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0.405</m:t>
                      </m:r>
                    </m:oMath>
                  </m:oMathPara>
                </a14:m>
                <a:endParaRPr lang="ru-RU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58" name="Прямоугольник 57">
                <a:extLst>
                  <a:ext uri="{FF2B5EF4-FFF2-40B4-BE49-F238E27FC236}">
                    <a16:creationId xmlns:a16="http://schemas.microsoft.com/office/drawing/2014/main" id="{85CFC894-9FB9-4B12-9203-562FDD871C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1535" y="3903426"/>
                <a:ext cx="1603452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9" name="Прямоугольник 58">
                <a:extLst>
                  <a:ext uri="{FF2B5EF4-FFF2-40B4-BE49-F238E27FC236}">
                    <a16:creationId xmlns:a16="http://schemas.microsoft.com/office/drawing/2014/main" id="{D0C3AAB2-7892-4CCC-91F5-60329B1C4D16}"/>
                  </a:ext>
                </a:extLst>
              </p:cNvPr>
              <p:cNvSpPr/>
              <p:nvPr/>
            </p:nvSpPr>
            <p:spPr>
              <a:xfrm>
                <a:off x="8058496" y="3552463"/>
                <a:ext cx="160345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ru-RU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ru-RU" sz="24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0.</m:t>
                      </m:r>
                      <m:r>
                        <m:rPr>
                          <m:nor/>
                        </m:rPr>
                        <a:rPr lang="ru-RU" sz="2400" b="0" i="0" smtClean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433</m:t>
                      </m:r>
                    </m:oMath>
                  </m:oMathPara>
                </a14:m>
                <a:endParaRPr lang="ru-RU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59" name="Прямоугольник 58">
                <a:extLst>
                  <a:ext uri="{FF2B5EF4-FFF2-40B4-BE49-F238E27FC236}">
                    <a16:creationId xmlns:a16="http://schemas.microsoft.com/office/drawing/2014/main" id="{D0C3AAB2-7892-4CCC-91F5-60329B1C4D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8496" y="3552463"/>
                <a:ext cx="1603452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0" name="Прямоугольник 59">
                <a:extLst>
                  <a:ext uri="{FF2B5EF4-FFF2-40B4-BE49-F238E27FC236}">
                    <a16:creationId xmlns:a16="http://schemas.microsoft.com/office/drawing/2014/main" id="{875675BD-1161-480D-BDB6-FC4AC3D2DC1B}"/>
                  </a:ext>
                </a:extLst>
              </p:cNvPr>
              <p:cNvSpPr/>
              <p:nvPr/>
            </p:nvSpPr>
            <p:spPr>
              <a:xfrm>
                <a:off x="9924537" y="3573809"/>
                <a:ext cx="160345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ru-RU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ru-RU" sz="24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0.454</m:t>
                      </m:r>
                    </m:oMath>
                  </m:oMathPara>
                </a14:m>
                <a:endParaRPr lang="ru-RU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60" name="Прямоугольник 59">
                <a:extLst>
                  <a:ext uri="{FF2B5EF4-FFF2-40B4-BE49-F238E27FC236}">
                    <a16:creationId xmlns:a16="http://schemas.microsoft.com/office/drawing/2014/main" id="{875675BD-1161-480D-BDB6-FC4AC3D2DC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24537" y="3573809"/>
                <a:ext cx="1603452" cy="46166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1" name="Прямоугольник 60">
                <a:extLst>
                  <a:ext uri="{FF2B5EF4-FFF2-40B4-BE49-F238E27FC236}">
                    <a16:creationId xmlns:a16="http://schemas.microsoft.com/office/drawing/2014/main" id="{4F400D45-905A-415A-B379-111D84BFD0B9}"/>
                  </a:ext>
                </a:extLst>
              </p:cNvPr>
              <p:cNvSpPr/>
              <p:nvPr/>
            </p:nvSpPr>
            <p:spPr>
              <a:xfrm>
                <a:off x="9117685" y="3968675"/>
                <a:ext cx="160345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ru-RU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ru-RU" sz="24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0.446</m:t>
                      </m:r>
                    </m:oMath>
                  </m:oMathPara>
                </a14:m>
                <a:endParaRPr lang="ru-RU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61" name="Прямоугольник 60">
                <a:extLst>
                  <a:ext uri="{FF2B5EF4-FFF2-40B4-BE49-F238E27FC236}">
                    <a16:creationId xmlns:a16="http://schemas.microsoft.com/office/drawing/2014/main" id="{4F400D45-905A-415A-B379-111D84BFD0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7685" y="3968675"/>
                <a:ext cx="1603452" cy="46166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Овал 61">
            <a:extLst>
              <a:ext uri="{FF2B5EF4-FFF2-40B4-BE49-F238E27FC236}">
                <a16:creationId xmlns:a16="http://schemas.microsoft.com/office/drawing/2014/main" id="{09C25650-B65F-41F6-BC0C-A8E0DFBBF3FF}"/>
              </a:ext>
            </a:extLst>
          </p:cNvPr>
          <p:cNvSpPr/>
          <p:nvPr/>
        </p:nvSpPr>
        <p:spPr>
          <a:xfrm>
            <a:off x="272546" y="3338694"/>
            <a:ext cx="3503508" cy="995825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9754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29" grpId="0"/>
      <p:bldP spid="30" grpId="0"/>
      <p:bldP spid="53" grpId="0"/>
      <p:bldP spid="54" grpId="0"/>
      <p:bldP spid="55" grpId="0"/>
      <p:bldP spid="56" grpId="0"/>
      <p:bldP spid="57" grpId="0"/>
      <p:bldP spid="58" grpId="0"/>
      <p:bldP spid="59" grpId="0"/>
      <p:bldP spid="60" grpId="0"/>
      <p:bldP spid="61" grpId="0"/>
      <p:bldP spid="62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0000500000000000000" pitchFamily="2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8565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14" name="Нижний колонтитул 6"/>
          <p:cNvSpPr txBox="1">
            <a:spLocks/>
          </p:cNvSpPr>
          <p:nvPr/>
        </p:nvSpPr>
        <p:spPr>
          <a:xfrm>
            <a:off x="2921944" y="481764"/>
            <a:ext cx="7224658" cy="520826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ru-RU" sz="3200" b="1" dirty="0" smtClean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Пусть модель сама решает</a:t>
            </a:r>
            <a:endParaRPr lang="ru-RU" sz="3200" spc="-1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</p:txBody>
      </p:sp>
      <p:pic>
        <p:nvPicPr>
          <p:cNvPr id="15" name="Рисунок 14"/>
          <p:cNvPicPr>
            <a:picLocks noChangeAspect="1"/>
          </p:cNvPicPr>
          <p:nvPr/>
        </p:nvPicPr>
        <p:blipFill rotWithShape="1">
          <a:blip r:embed="rId4"/>
          <a:srcRect l="50762"/>
          <a:stretch/>
        </p:blipFill>
        <p:spPr>
          <a:xfrm rot="16200000">
            <a:off x="2943271" y="-1319585"/>
            <a:ext cx="3243768" cy="802754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FDC7E53-777C-49ED-BCB9-92BB16B8AA07}"/>
              </a:ext>
            </a:extLst>
          </p:cNvPr>
          <p:cNvSpPr txBox="1"/>
          <p:nvPr/>
        </p:nvSpPr>
        <p:spPr>
          <a:xfrm>
            <a:off x="983432" y="4455494"/>
            <a:ext cx="964907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 smtClean="0">
                <a:solidFill>
                  <a:srgbClr val="6AA94F"/>
                </a:solidFill>
                <a:latin typeface="Courier New" panose="02070309020205020404" pitchFamily="49" charset="0"/>
              </a:rPr>
              <a:t>Даты первого и последнего обращения</a:t>
            </a:r>
            <a:endParaRPr lang="ru-RU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52FD878-9D12-403C-AB7E-CB5BFF1F3CCC}"/>
              </a:ext>
            </a:extLst>
          </p:cNvPr>
          <p:cNvSpPr txBox="1"/>
          <p:nvPr/>
        </p:nvSpPr>
        <p:spPr>
          <a:xfrm>
            <a:off x="983432" y="6027003"/>
            <a:ext cx="777686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b="0" dirty="0" smtClean="0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Длина сайта конкурентов как посимвольно, так и «</a:t>
            </a:r>
            <a:r>
              <a:rPr lang="ru-RU" sz="2400" b="0" dirty="0" err="1" smtClean="0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подоменно</a:t>
            </a:r>
            <a:r>
              <a:rPr lang="ru-RU" sz="2400" b="0" dirty="0" smtClean="0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»</a:t>
            </a:r>
            <a:endParaRPr lang="ru-RU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51A686A-F6C0-4E18-B6B9-BEB8F523BE1B}"/>
              </a:ext>
            </a:extLst>
          </p:cNvPr>
          <p:cNvSpPr txBox="1"/>
          <p:nvPr/>
        </p:nvSpPr>
        <p:spPr>
          <a:xfrm>
            <a:off x="983432" y="5056582"/>
            <a:ext cx="892899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 smtClean="0">
                <a:solidFill>
                  <a:srgbClr val="6AA94F"/>
                </a:solidFill>
                <a:latin typeface="Courier New" panose="02070309020205020404" pitchFamily="49" charset="0"/>
              </a:rPr>
              <a:t>Общее количество «положительных» и «отрицательных» обращений</a:t>
            </a:r>
            <a:endParaRPr lang="ru-RU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9415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7"/>
          <p:cNvSpPr txBox="1"/>
          <p:nvPr/>
        </p:nvSpPr>
        <p:spPr>
          <a:xfrm>
            <a:off x="1400205" y="1918861"/>
            <a:ext cx="10730063" cy="4711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В предыдущей серии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Общие Рекомендации</a:t>
            </a:r>
            <a:r>
              <a:rPr lang="en-US" sz="2261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: </a:t>
            </a:r>
            <a:r>
              <a:rPr lang="ru-RU" sz="2261" b="1" dirty="0">
                <a:solidFill>
                  <a:schemeClr val="bg1"/>
                </a:solidFill>
                <a:latin typeface="Montserrat"/>
              </a:rPr>
              <a:t>Анализ Модели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n-US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Q&amp;A</a:t>
            </a:r>
            <a:endParaRPr sz="2261" dirty="0">
              <a:solidFill>
                <a:schemeClr val="tx1">
                  <a:lumMod val="90000"/>
                  <a:lumOff val="1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Рефлексия</a:t>
            </a:r>
            <a:endParaRPr sz="2261" dirty="0">
              <a:solidFill>
                <a:schemeClr val="tx1">
                  <a:lumMod val="90000"/>
                  <a:lumOff val="1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4" name="Google Shape;164;p27"/>
          <p:cNvSpPr txBox="1"/>
          <p:nvPr/>
        </p:nvSpPr>
        <p:spPr>
          <a:xfrm>
            <a:off x="799394" y="800509"/>
            <a:ext cx="5320418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План</a:t>
            </a:r>
            <a:r>
              <a:rPr lang="en-US" sz="2394" dirty="0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вебинара</a:t>
            </a:r>
            <a:endParaRPr sz="2394" dirty="0">
              <a:solidFill>
                <a:srgbClr val="01C60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65" name="Google Shape;165;p27"/>
          <p:cNvSpPr/>
          <p:nvPr/>
        </p:nvSpPr>
        <p:spPr>
          <a:xfrm>
            <a:off x="751918" y="2160578"/>
            <a:ext cx="390417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00" y="72"/>
                </a:moveTo>
                <a:cubicBezTo>
                  <a:pt x="140" y="72"/>
                  <a:pt x="140" y="72"/>
                  <a:pt x="140" y="72"/>
                </a:cubicBezTo>
                <a:cubicBezTo>
                  <a:pt x="142" y="72"/>
                  <a:pt x="144" y="70"/>
                  <a:pt x="144" y="68"/>
                </a:cubicBezTo>
                <a:cubicBezTo>
                  <a:pt x="144" y="66"/>
                  <a:pt x="142" y="64"/>
                  <a:pt x="140" y="64"/>
                </a:cubicBezTo>
                <a:cubicBezTo>
                  <a:pt x="100" y="64"/>
                  <a:pt x="100" y="64"/>
                  <a:pt x="100" y="64"/>
                </a:cubicBezTo>
                <a:cubicBezTo>
                  <a:pt x="98" y="64"/>
                  <a:pt x="96" y="66"/>
                  <a:pt x="96" y="68"/>
                </a:cubicBezTo>
                <a:cubicBezTo>
                  <a:pt x="96" y="70"/>
                  <a:pt x="98" y="72"/>
                  <a:pt x="100" y="72"/>
                </a:cubicBezTo>
                <a:moveTo>
                  <a:pt x="100" y="56"/>
                </a:moveTo>
                <a:cubicBezTo>
                  <a:pt x="124" y="56"/>
                  <a:pt x="124" y="56"/>
                  <a:pt x="124" y="56"/>
                </a:cubicBezTo>
                <a:cubicBezTo>
                  <a:pt x="126" y="56"/>
                  <a:pt x="128" y="54"/>
                  <a:pt x="128" y="52"/>
                </a:cubicBezTo>
                <a:cubicBezTo>
                  <a:pt x="128" y="50"/>
                  <a:pt x="126" y="48"/>
                  <a:pt x="124" y="48"/>
                </a:cubicBezTo>
                <a:cubicBezTo>
                  <a:pt x="100" y="48"/>
                  <a:pt x="100" y="48"/>
                  <a:pt x="100" y="48"/>
                </a:cubicBezTo>
                <a:cubicBezTo>
                  <a:pt x="98" y="48"/>
                  <a:pt x="96" y="50"/>
                  <a:pt x="96" y="52"/>
                </a:cubicBezTo>
                <a:cubicBezTo>
                  <a:pt x="96" y="54"/>
                  <a:pt x="98" y="56"/>
                  <a:pt x="100" y="56"/>
                </a:cubicBezTo>
                <a:moveTo>
                  <a:pt x="100" y="88"/>
                </a:moveTo>
                <a:cubicBezTo>
                  <a:pt x="116" y="88"/>
                  <a:pt x="116" y="88"/>
                  <a:pt x="116" y="88"/>
                </a:cubicBezTo>
                <a:cubicBezTo>
                  <a:pt x="118" y="88"/>
                  <a:pt x="120" y="86"/>
                  <a:pt x="120" y="84"/>
                </a:cubicBezTo>
                <a:cubicBezTo>
                  <a:pt x="120" y="82"/>
                  <a:pt x="118" y="80"/>
                  <a:pt x="116" y="80"/>
                </a:cubicBezTo>
                <a:cubicBezTo>
                  <a:pt x="100" y="80"/>
                  <a:pt x="100" y="80"/>
                  <a:pt x="100" y="80"/>
                </a:cubicBezTo>
                <a:cubicBezTo>
                  <a:pt x="98" y="80"/>
                  <a:pt x="96" y="82"/>
                  <a:pt x="96" y="84"/>
                </a:cubicBezTo>
                <a:cubicBezTo>
                  <a:pt x="96" y="86"/>
                  <a:pt x="98" y="88"/>
                  <a:pt x="100" y="88"/>
                </a:cubicBezTo>
                <a:moveTo>
                  <a:pt x="40" y="104"/>
                </a:moveTo>
                <a:cubicBezTo>
                  <a:pt x="72" y="104"/>
                  <a:pt x="72" y="104"/>
                  <a:pt x="72" y="104"/>
                </a:cubicBezTo>
                <a:cubicBezTo>
                  <a:pt x="76" y="104"/>
                  <a:pt x="80" y="100"/>
                  <a:pt x="80" y="96"/>
                </a:cubicBezTo>
                <a:cubicBezTo>
                  <a:pt x="80" y="56"/>
                  <a:pt x="80" y="56"/>
                  <a:pt x="80" y="56"/>
                </a:cubicBezTo>
                <a:cubicBezTo>
                  <a:pt x="80" y="52"/>
                  <a:pt x="76" y="48"/>
                  <a:pt x="72" y="48"/>
                </a:cubicBezTo>
                <a:cubicBezTo>
                  <a:pt x="40" y="48"/>
                  <a:pt x="40" y="48"/>
                  <a:pt x="40" y="48"/>
                </a:cubicBezTo>
                <a:cubicBezTo>
                  <a:pt x="36" y="48"/>
                  <a:pt x="32" y="52"/>
                  <a:pt x="32" y="56"/>
                </a:cubicBezTo>
                <a:cubicBezTo>
                  <a:pt x="32" y="96"/>
                  <a:pt x="32" y="96"/>
                  <a:pt x="32" y="96"/>
                </a:cubicBezTo>
                <a:cubicBezTo>
                  <a:pt x="32" y="100"/>
                  <a:pt x="36" y="104"/>
                  <a:pt x="40" y="104"/>
                </a:cubicBezTo>
                <a:moveTo>
                  <a:pt x="40" y="56"/>
                </a:moveTo>
                <a:cubicBezTo>
                  <a:pt x="72" y="56"/>
                  <a:pt x="72" y="56"/>
                  <a:pt x="72" y="56"/>
                </a:cubicBezTo>
                <a:cubicBezTo>
                  <a:pt x="72" y="96"/>
                  <a:pt x="72" y="96"/>
                  <a:pt x="72" y="96"/>
                </a:cubicBezTo>
                <a:cubicBezTo>
                  <a:pt x="40" y="96"/>
                  <a:pt x="40" y="96"/>
                  <a:pt x="40" y="96"/>
                </a:cubicBezTo>
                <a:lnTo>
                  <a:pt x="40" y="56"/>
                </a:lnTo>
                <a:close/>
                <a:moveTo>
                  <a:pt x="100" y="104"/>
                </a:moveTo>
                <a:cubicBezTo>
                  <a:pt x="140" y="104"/>
                  <a:pt x="140" y="104"/>
                  <a:pt x="140" y="104"/>
                </a:cubicBezTo>
                <a:cubicBezTo>
                  <a:pt x="142" y="104"/>
                  <a:pt x="144" y="102"/>
                  <a:pt x="144" y="100"/>
                </a:cubicBezTo>
                <a:cubicBezTo>
                  <a:pt x="144" y="98"/>
                  <a:pt x="142" y="96"/>
                  <a:pt x="140" y="96"/>
                </a:cubicBezTo>
                <a:cubicBezTo>
                  <a:pt x="100" y="96"/>
                  <a:pt x="100" y="96"/>
                  <a:pt x="100" y="96"/>
                </a:cubicBezTo>
                <a:cubicBezTo>
                  <a:pt x="98" y="96"/>
                  <a:pt x="96" y="98"/>
                  <a:pt x="96" y="100"/>
                </a:cubicBezTo>
                <a:cubicBezTo>
                  <a:pt x="96" y="102"/>
                  <a:pt x="98" y="104"/>
                  <a:pt x="100" y="104"/>
                </a:cubicBezTo>
                <a:moveTo>
                  <a:pt x="168" y="8"/>
                </a:moveTo>
                <a:cubicBezTo>
                  <a:pt x="96" y="8"/>
                  <a:pt x="96" y="8"/>
                  <a:pt x="96" y="8"/>
                </a:cubicBezTo>
                <a:cubicBezTo>
                  <a:pt x="96" y="4"/>
                  <a:pt x="92" y="0"/>
                  <a:pt x="88" y="0"/>
                </a:cubicBezTo>
                <a:cubicBezTo>
                  <a:pt x="84" y="0"/>
                  <a:pt x="80" y="4"/>
                  <a:pt x="80" y="8"/>
                </a:cubicBezTo>
                <a:cubicBezTo>
                  <a:pt x="8" y="8"/>
                  <a:pt x="8" y="8"/>
                  <a:pt x="8" y="8"/>
                </a:cubicBezTo>
                <a:cubicBezTo>
                  <a:pt x="4" y="8"/>
                  <a:pt x="0" y="12"/>
                  <a:pt x="0" y="16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28"/>
                  <a:pt x="4" y="32"/>
                  <a:pt x="8" y="32"/>
                </a:cubicBezTo>
                <a:cubicBezTo>
                  <a:pt x="8" y="128"/>
                  <a:pt x="8" y="128"/>
                  <a:pt x="8" y="128"/>
                </a:cubicBezTo>
                <a:cubicBezTo>
                  <a:pt x="8" y="132"/>
                  <a:pt x="12" y="136"/>
                  <a:pt x="16" y="136"/>
                </a:cubicBezTo>
                <a:cubicBezTo>
                  <a:pt x="84" y="136"/>
                  <a:pt x="84" y="136"/>
                  <a:pt x="84" y="136"/>
                </a:cubicBezTo>
                <a:cubicBezTo>
                  <a:pt x="84" y="146"/>
                  <a:pt x="84" y="146"/>
                  <a:pt x="84" y="146"/>
                </a:cubicBezTo>
                <a:cubicBezTo>
                  <a:pt x="61" y="169"/>
                  <a:pt x="61" y="169"/>
                  <a:pt x="61" y="169"/>
                </a:cubicBezTo>
                <a:cubicBezTo>
                  <a:pt x="60" y="170"/>
                  <a:pt x="60" y="171"/>
                  <a:pt x="60" y="172"/>
                </a:cubicBezTo>
                <a:cubicBezTo>
                  <a:pt x="60" y="174"/>
                  <a:pt x="62" y="176"/>
                  <a:pt x="64" y="176"/>
                </a:cubicBezTo>
                <a:cubicBezTo>
                  <a:pt x="65" y="176"/>
                  <a:pt x="66" y="176"/>
                  <a:pt x="67" y="175"/>
                </a:cubicBezTo>
                <a:cubicBezTo>
                  <a:pt x="88" y="154"/>
                  <a:pt x="88" y="154"/>
                  <a:pt x="88" y="154"/>
                </a:cubicBezTo>
                <a:cubicBezTo>
                  <a:pt x="109" y="175"/>
                  <a:pt x="109" y="175"/>
                  <a:pt x="109" y="175"/>
                </a:cubicBezTo>
                <a:cubicBezTo>
                  <a:pt x="110" y="176"/>
                  <a:pt x="111" y="176"/>
                  <a:pt x="112" y="176"/>
                </a:cubicBezTo>
                <a:cubicBezTo>
                  <a:pt x="114" y="176"/>
                  <a:pt x="116" y="174"/>
                  <a:pt x="116" y="172"/>
                </a:cubicBezTo>
                <a:cubicBezTo>
                  <a:pt x="116" y="171"/>
                  <a:pt x="116" y="170"/>
                  <a:pt x="115" y="169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92" y="136"/>
                  <a:pt x="92" y="136"/>
                  <a:pt x="92" y="136"/>
                </a:cubicBezTo>
                <a:cubicBezTo>
                  <a:pt x="160" y="136"/>
                  <a:pt x="160" y="136"/>
                  <a:pt x="160" y="136"/>
                </a:cubicBezTo>
                <a:cubicBezTo>
                  <a:pt x="164" y="136"/>
                  <a:pt x="168" y="132"/>
                  <a:pt x="168" y="128"/>
                </a:cubicBezTo>
                <a:cubicBezTo>
                  <a:pt x="168" y="32"/>
                  <a:pt x="168" y="32"/>
                  <a:pt x="168" y="32"/>
                </a:cubicBezTo>
                <a:cubicBezTo>
                  <a:pt x="172" y="32"/>
                  <a:pt x="176" y="28"/>
                  <a:pt x="176" y="24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12"/>
                  <a:pt x="172" y="8"/>
                  <a:pt x="168" y="8"/>
                </a:cubicBezTo>
                <a:moveTo>
                  <a:pt x="160" y="128"/>
                </a:moveTo>
                <a:cubicBezTo>
                  <a:pt x="16" y="128"/>
                  <a:pt x="16" y="128"/>
                  <a:pt x="16" y="128"/>
                </a:cubicBezTo>
                <a:cubicBezTo>
                  <a:pt x="16" y="32"/>
                  <a:pt x="16" y="32"/>
                  <a:pt x="16" y="32"/>
                </a:cubicBezTo>
                <a:cubicBezTo>
                  <a:pt x="160" y="32"/>
                  <a:pt x="160" y="32"/>
                  <a:pt x="160" y="32"/>
                </a:cubicBezTo>
                <a:lnTo>
                  <a:pt x="160" y="128"/>
                </a:lnTo>
                <a:close/>
                <a:moveTo>
                  <a:pt x="168" y="24"/>
                </a:moveTo>
                <a:cubicBezTo>
                  <a:pt x="8" y="24"/>
                  <a:pt x="8" y="24"/>
                  <a:pt x="8" y="24"/>
                </a:cubicBezTo>
                <a:cubicBezTo>
                  <a:pt x="8" y="16"/>
                  <a:pt x="8" y="16"/>
                  <a:pt x="8" y="16"/>
                </a:cubicBezTo>
                <a:cubicBezTo>
                  <a:pt x="168" y="16"/>
                  <a:pt x="168" y="16"/>
                  <a:pt x="168" y="16"/>
                </a:cubicBezTo>
                <a:lnTo>
                  <a:pt x="168" y="24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6" name="Google Shape;166;p27"/>
          <p:cNvSpPr/>
          <p:nvPr/>
        </p:nvSpPr>
        <p:spPr>
          <a:xfrm>
            <a:off x="712806" y="2831499"/>
            <a:ext cx="391429" cy="391430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60" y="0"/>
                </a:move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160"/>
                  <a:pt x="0" y="160"/>
                  <a:pt x="0" y="160"/>
                </a:cubicBezTo>
                <a:cubicBezTo>
                  <a:pt x="0" y="169"/>
                  <a:pt x="7" y="176"/>
                  <a:pt x="16" y="176"/>
                </a:cubicBezTo>
                <a:cubicBezTo>
                  <a:pt x="160" y="176"/>
                  <a:pt x="160" y="176"/>
                  <a:pt x="160" y="176"/>
                </a:cubicBezTo>
                <a:cubicBezTo>
                  <a:pt x="169" y="176"/>
                  <a:pt x="176" y="169"/>
                  <a:pt x="176" y="160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7"/>
                  <a:pt x="169" y="0"/>
                  <a:pt x="160" y="0"/>
                </a:cubicBezTo>
                <a:moveTo>
                  <a:pt x="168" y="160"/>
                </a:moveTo>
                <a:cubicBezTo>
                  <a:pt x="168" y="164"/>
                  <a:pt x="164" y="168"/>
                  <a:pt x="160" y="168"/>
                </a:cubicBezTo>
                <a:cubicBezTo>
                  <a:pt x="16" y="168"/>
                  <a:pt x="16" y="168"/>
                  <a:pt x="16" y="168"/>
                </a:cubicBezTo>
                <a:cubicBezTo>
                  <a:pt x="12" y="168"/>
                  <a:pt x="8" y="164"/>
                  <a:pt x="8" y="160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2"/>
                  <a:pt x="12" y="8"/>
                  <a:pt x="16" y="8"/>
                </a:cubicBezTo>
                <a:cubicBezTo>
                  <a:pt x="160" y="8"/>
                  <a:pt x="160" y="8"/>
                  <a:pt x="160" y="8"/>
                </a:cubicBezTo>
                <a:cubicBezTo>
                  <a:pt x="164" y="8"/>
                  <a:pt x="168" y="12"/>
                  <a:pt x="168" y="16"/>
                </a:cubicBezTo>
                <a:lnTo>
                  <a:pt x="168" y="160"/>
                </a:lnTo>
                <a:close/>
                <a:moveTo>
                  <a:pt x="80" y="100"/>
                </a:moveTo>
                <a:cubicBezTo>
                  <a:pt x="80" y="99"/>
                  <a:pt x="79" y="98"/>
                  <a:pt x="78" y="97"/>
                </a:cubicBezTo>
                <a:cubicBezTo>
                  <a:pt x="78" y="97"/>
                  <a:pt x="78" y="97"/>
                  <a:pt x="78" y="97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2"/>
                  <a:pt x="45" y="72"/>
                  <a:pt x="44" y="72"/>
                </a:cubicBezTo>
                <a:cubicBezTo>
                  <a:pt x="42" y="72"/>
                  <a:pt x="40" y="74"/>
                  <a:pt x="40" y="76"/>
                </a:cubicBezTo>
                <a:cubicBezTo>
                  <a:pt x="40" y="77"/>
                  <a:pt x="41" y="78"/>
                  <a:pt x="42" y="79"/>
                </a:cubicBezTo>
                <a:cubicBezTo>
                  <a:pt x="42" y="79"/>
                  <a:pt x="42" y="79"/>
                  <a:pt x="42" y="79"/>
                </a:cubicBezTo>
                <a:cubicBezTo>
                  <a:pt x="69" y="100"/>
                  <a:pt x="69" y="100"/>
                  <a:pt x="69" y="100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1" y="122"/>
                  <a:pt x="40" y="123"/>
                  <a:pt x="40" y="124"/>
                </a:cubicBezTo>
                <a:cubicBezTo>
                  <a:pt x="40" y="126"/>
                  <a:pt x="42" y="128"/>
                  <a:pt x="44" y="128"/>
                </a:cubicBezTo>
                <a:cubicBezTo>
                  <a:pt x="45" y="128"/>
                  <a:pt x="46" y="128"/>
                  <a:pt x="46" y="127"/>
                </a:cubicBezTo>
                <a:cubicBezTo>
                  <a:pt x="46" y="127"/>
                  <a:pt x="46" y="127"/>
                  <a:pt x="46" y="127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9" y="102"/>
                  <a:pt x="80" y="101"/>
                  <a:pt x="80" y="100"/>
                </a:cubicBezTo>
                <a:moveTo>
                  <a:pt x="108" y="128"/>
                </a:moveTo>
                <a:cubicBezTo>
                  <a:pt x="84" y="128"/>
                  <a:pt x="84" y="128"/>
                  <a:pt x="84" y="128"/>
                </a:cubicBezTo>
                <a:cubicBezTo>
                  <a:pt x="82" y="128"/>
                  <a:pt x="80" y="130"/>
                  <a:pt x="80" y="132"/>
                </a:cubicBezTo>
                <a:cubicBezTo>
                  <a:pt x="80" y="134"/>
                  <a:pt x="82" y="136"/>
                  <a:pt x="84" y="136"/>
                </a:cubicBezTo>
                <a:cubicBezTo>
                  <a:pt x="108" y="136"/>
                  <a:pt x="108" y="136"/>
                  <a:pt x="108" y="136"/>
                </a:cubicBezTo>
                <a:cubicBezTo>
                  <a:pt x="110" y="136"/>
                  <a:pt x="112" y="134"/>
                  <a:pt x="112" y="132"/>
                </a:cubicBezTo>
                <a:cubicBezTo>
                  <a:pt x="112" y="130"/>
                  <a:pt x="110" y="128"/>
                  <a:pt x="108" y="128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7" name="Google Shape;167;p27"/>
          <p:cNvSpPr/>
          <p:nvPr/>
        </p:nvSpPr>
        <p:spPr>
          <a:xfrm>
            <a:off x="660712" y="4370417"/>
            <a:ext cx="399091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76" y="88"/>
                </a:moveTo>
                <a:cubicBezTo>
                  <a:pt x="176" y="83"/>
                  <a:pt x="173" y="79"/>
                  <a:pt x="170" y="77"/>
                </a:cubicBezTo>
                <a:cubicBezTo>
                  <a:pt x="170" y="77"/>
                  <a:pt x="170" y="77"/>
                  <a:pt x="170" y="77"/>
                </a:cubicBezTo>
                <a:cubicBezTo>
                  <a:pt x="156" y="70"/>
                  <a:pt x="156" y="70"/>
                  <a:pt x="156" y="70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3" y="61"/>
                  <a:pt x="176" y="57"/>
                  <a:pt x="176" y="52"/>
                </a:cubicBezTo>
                <a:cubicBezTo>
                  <a:pt x="176" y="47"/>
                  <a:pt x="173" y="43"/>
                  <a:pt x="170" y="41"/>
                </a:cubicBezTo>
                <a:cubicBezTo>
                  <a:pt x="170" y="41"/>
                  <a:pt x="170" y="41"/>
                  <a:pt x="170" y="41"/>
                </a:cubicBezTo>
                <a:cubicBezTo>
                  <a:pt x="94" y="1"/>
                  <a:pt x="94" y="1"/>
                  <a:pt x="94" y="1"/>
                </a:cubicBezTo>
                <a:cubicBezTo>
                  <a:pt x="94" y="1"/>
                  <a:pt x="94" y="1"/>
                  <a:pt x="94" y="1"/>
                </a:cubicBezTo>
                <a:cubicBezTo>
                  <a:pt x="92" y="1"/>
                  <a:pt x="90" y="0"/>
                  <a:pt x="88" y="0"/>
                </a:cubicBezTo>
                <a:cubicBezTo>
                  <a:pt x="86" y="0"/>
                  <a:pt x="84" y="1"/>
                  <a:pt x="82" y="1"/>
                </a:cubicBezTo>
                <a:cubicBezTo>
                  <a:pt x="82" y="1"/>
                  <a:pt x="82" y="1"/>
                  <a:pt x="82" y="1"/>
                </a:cubicBezTo>
                <a:cubicBezTo>
                  <a:pt x="6" y="41"/>
                  <a:pt x="6" y="41"/>
                  <a:pt x="6" y="41"/>
                </a:cubicBezTo>
                <a:cubicBezTo>
                  <a:pt x="6" y="41"/>
                  <a:pt x="6" y="41"/>
                  <a:pt x="6" y="41"/>
                </a:cubicBezTo>
                <a:cubicBezTo>
                  <a:pt x="3" y="43"/>
                  <a:pt x="0" y="47"/>
                  <a:pt x="0" y="52"/>
                </a:cubicBezTo>
                <a:cubicBezTo>
                  <a:pt x="0" y="57"/>
                  <a:pt x="3" y="61"/>
                  <a:pt x="6" y="63"/>
                </a:cubicBezTo>
                <a:cubicBezTo>
                  <a:pt x="6" y="63"/>
                  <a:pt x="6" y="63"/>
                  <a:pt x="6" y="63"/>
                </a:cubicBezTo>
                <a:cubicBezTo>
                  <a:pt x="20" y="70"/>
                  <a:pt x="20" y="70"/>
                  <a:pt x="20" y="70"/>
                </a:cubicBezTo>
                <a:cubicBezTo>
                  <a:pt x="6" y="77"/>
                  <a:pt x="6" y="77"/>
                  <a:pt x="6" y="77"/>
                </a:cubicBezTo>
                <a:cubicBezTo>
                  <a:pt x="6" y="77"/>
                  <a:pt x="6" y="77"/>
                  <a:pt x="6" y="77"/>
                </a:cubicBezTo>
                <a:cubicBezTo>
                  <a:pt x="3" y="79"/>
                  <a:pt x="0" y="83"/>
                  <a:pt x="0" y="88"/>
                </a:cubicBezTo>
                <a:cubicBezTo>
                  <a:pt x="0" y="93"/>
                  <a:pt x="3" y="97"/>
                  <a:pt x="6" y="99"/>
                </a:cubicBezTo>
                <a:cubicBezTo>
                  <a:pt x="6" y="99"/>
                  <a:pt x="6" y="99"/>
                  <a:pt x="6" y="99"/>
                </a:cubicBezTo>
                <a:cubicBezTo>
                  <a:pt x="20" y="106"/>
                  <a:pt x="20" y="106"/>
                  <a:pt x="20" y="106"/>
                </a:cubicBezTo>
                <a:cubicBezTo>
                  <a:pt x="6" y="113"/>
                  <a:pt x="6" y="113"/>
                  <a:pt x="6" y="113"/>
                </a:cubicBezTo>
                <a:cubicBezTo>
                  <a:pt x="6" y="113"/>
                  <a:pt x="6" y="113"/>
                  <a:pt x="6" y="113"/>
                </a:cubicBezTo>
                <a:cubicBezTo>
                  <a:pt x="3" y="115"/>
                  <a:pt x="0" y="119"/>
                  <a:pt x="0" y="124"/>
                </a:cubicBezTo>
                <a:cubicBezTo>
                  <a:pt x="0" y="129"/>
                  <a:pt x="3" y="133"/>
                  <a:pt x="6" y="135"/>
                </a:cubicBezTo>
                <a:cubicBezTo>
                  <a:pt x="6" y="135"/>
                  <a:pt x="6" y="135"/>
                  <a:pt x="6" y="13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4" y="175"/>
                  <a:pt x="86" y="176"/>
                  <a:pt x="88" y="176"/>
                </a:cubicBezTo>
                <a:cubicBezTo>
                  <a:pt x="90" y="176"/>
                  <a:pt x="92" y="175"/>
                  <a:pt x="94" y="175"/>
                </a:cubicBezTo>
                <a:cubicBezTo>
                  <a:pt x="94" y="175"/>
                  <a:pt x="94" y="175"/>
                  <a:pt x="94" y="17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3" y="133"/>
                  <a:pt x="176" y="129"/>
                  <a:pt x="176" y="124"/>
                </a:cubicBezTo>
                <a:cubicBezTo>
                  <a:pt x="176" y="119"/>
                  <a:pt x="173" y="115"/>
                  <a:pt x="170" y="113"/>
                </a:cubicBezTo>
                <a:cubicBezTo>
                  <a:pt x="170" y="113"/>
                  <a:pt x="170" y="113"/>
                  <a:pt x="170" y="113"/>
                </a:cubicBezTo>
                <a:cubicBezTo>
                  <a:pt x="156" y="106"/>
                  <a:pt x="156" y="106"/>
                  <a:pt x="156" y="106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3" y="97"/>
                  <a:pt x="176" y="93"/>
                  <a:pt x="176" y="88"/>
                </a:cubicBezTo>
                <a:moveTo>
                  <a:pt x="10" y="56"/>
                </a:moveTo>
                <a:cubicBezTo>
                  <a:pt x="10" y="55"/>
                  <a:pt x="10" y="55"/>
                  <a:pt x="10" y="55"/>
                </a:cubicBezTo>
                <a:cubicBezTo>
                  <a:pt x="9" y="55"/>
                  <a:pt x="8" y="54"/>
                  <a:pt x="8" y="52"/>
                </a:cubicBezTo>
                <a:cubicBezTo>
                  <a:pt x="8" y="50"/>
                  <a:pt x="9" y="49"/>
                  <a:pt x="10" y="49"/>
                </a:cubicBezTo>
                <a:cubicBezTo>
                  <a:pt x="10" y="48"/>
                  <a:pt x="10" y="48"/>
                  <a:pt x="10" y="48"/>
                </a:cubicBezTo>
                <a:cubicBezTo>
                  <a:pt x="86" y="8"/>
                  <a:pt x="86" y="8"/>
                  <a:pt x="86" y="8"/>
                </a:cubicBezTo>
                <a:cubicBezTo>
                  <a:pt x="86" y="9"/>
                  <a:pt x="86" y="9"/>
                  <a:pt x="86" y="9"/>
                </a:cubicBezTo>
                <a:cubicBezTo>
                  <a:pt x="87" y="8"/>
                  <a:pt x="87" y="8"/>
                  <a:pt x="88" y="8"/>
                </a:cubicBezTo>
                <a:cubicBezTo>
                  <a:pt x="89" y="8"/>
                  <a:pt x="89" y="8"/>
                  <a:pt x="90" y="9"/>
                </a:cubicBezTo>
                <a:cubicBezTo>
                  <a:pt x="90" y="8"/>
                  <a:pt x="90" y="8"/>
                  <a:pt x="90" y="8"/>
                </a:cubicBezTo>
                <a:cubicBezTo>
                  <a:pt x="166" y="48"/>
                  <a:pt x="166" y="48"/>
                  <a:pt x="166" y="48"/>
                </a:cubicBezTo>
                <a:cubicBezTo>
                  <a:pt x="166" y="49"/>
                  <a:pt x="166" y="49"/>
                  <a:pt x="166" y="49"/>
                </a:cubicBezTo>
                <a:cubicBezTo>
                  <a:pt x="167" y="49"/>
                  <a:pt x="168" y="50"/>
                  <a:pt x="168" y="52"/>
                </a:cubicBezTo>
                <a:cubicBezTo>
                  <a:pt x="168" y="54"/>
                  <a:pt x="167" y="55"/>
                  <a:pt x="166" y="55"/>
                </a:cubicBezTo>
                <a:cubicBezTo>
                  <a:pt x="166" y="56"/>
                  <a:pt x="166" y="56"/>
                  <a:pt x="166" y="56"/>
                </a:cubicBezTo>
                <a:cubicBezTo>
                  <a:pt x="90" y="96"/>
                  <a:pt x="90" y="96"/>
                  <a:pt x="90" y="96"/>
                </a:cubicBezTo>
                <a:cubicBezTo>
                  <a:pt x="90" y="95"/>
                  <a:pt x="90" y="95"/>
                  <a:pt x="90" y="95"/>
                </a:cubicBezTo>
                <a:cubicBezTo>
                  <a:pt x="89" y="96"/>
                  <a:pt x="89" y="96"/>
                  <a:pt x="88" y="96"/>
                </a:cubicBezTo>
                <a:cubicBezTo>
                  <a:pt x="87" y="96"/>
                  <a:pt x="87" y="96"/>
                  <a:pt x="86" y="95"/>
                </a:cubicBezTo>
                <a:cubicBezTo>
                  <a:pt x="86" y="96"/>
                  <a:pt x="86" y="96"/>
                  <a:pt x="86" y="96"/>
                </a:cubicBezTo>
                <a:lnTo>
                  <a:pt x="10" y="56"/>
                </a:lnTo>
                <a:close/>
                <a:moveTo>
                  <a:pt x="166" y="120"/>
                </a:moveTo>
                <a:cubicBezTo>
                  <a:pt x="166" y="121"/>
                  <a:pt x="166" y="121"/>
                  <a:pt x="166" y="121"/>
                </a:cubicBezTo>
                <a:cubicBezTo>
                  <a:pt x="167" y="121"/>
                  <a:pt x="168" y="122"/>
                  <a:pt x="168" y="124"/>
                </a:cubicBezTo>
                <a:cubicBezTo>
                  <a:pt x="168" y="126"/>
                  <a:pt x="167" y="127"/>
                  <a:pt x="166" y="127"/>
                </a:cubicBezTo>
                <a:cubicBezTo>
                  <a:pt x="166" y="128"/>
                  <a:pt x="166" y="128"/>
                  <a:pt x="166" y="128"/>
                </a:cubicBezTo>
                <a:cubicBezTo>
                  <a:pt x="90" y="168"/>
                  <a:pt x="90" y="168"/>
                  <a:pt x="90" y="168"/>
                </a:cubicBezTo>
                <a:cubicBezTo>
                  <a:pt x="90" y="167"/>
                  <a:pt x="90" y="167"/>
                  <a:pt x="90" y="167"/>
                </a:cubicBezTo>
                <a:cubicBezTo>
                  <a:pt x="89" y="168"/>
                  <a:pt x="89" y="168"/>
                  <a:pt x="88" y="168"/>
                </a:cubicBezTo>
                <a:cubicBezTo>
                  <a:pt x="87" y="168"/>
                  <a:pt x="87" y="168"/>
                  <a:pt x="86" y="167"/>
                </a:cubicBezTo>
                <a:cubicBezTo>
                  <a:pt x="86" y="168"/>
                  <a:pt x="86" y="168"/>
                  <a:pt x="86" y="168"/>
                </a:cubicBezTo>
                <a:cubicBezTo>
                  <a:pt x="10" y="128"/>
                  <a:pt x="10" y="128"/>
                  <a:pt x="10" y="128"/>
                </a:cubicBezTo>
                <a:cubicBezTo>
                  <a:pt x="10" y="127"/>
                  <a:pt x="10" y="127"/>
                  <a:pt x="10" y="127"/>
                </a:cubicBezTo>
                <a:cubicBezTo>
                  <a:pt x="9" y="127"/>
                  <a:pt x="8" y="126"/>
                  <a:pt x="8" y="124"/>
                </a:cubicBezTo>
                <a:cubicBezTo>
                  <a:pt x="8" y="122"/>
                  <a:pt x="9" y="121"/>
                  <a:pt x="10" y="121"/>
                </a:cubicBezTo>
                <a:cubicBezTo>
                  <a:pt x="10" y="120"/>
                  <a:pt x="10" y="120"/>
                  <a:pt x="10" y="120"/>
                </a:cubicBezTo>
                <a:cubicBezTo>
                  <a:pt x="29" y="111"/>
                  <a:pt x="29" y="111"/>
                  <a:pt x="29" y="111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4" y="139"/>
                  <a:pt x="86" y="140"/>
                  <a:pt x="88" y="140"/>
                </a:cubicBezTo>
                <a:cubicBezTo>
                  <a:pt x="90" y="140"/>
                  <a:pt x="92" y="139"/>
                  <a:pt x="94" y="139"/>
                </a:cubicBezTo>
                <a:cubicBezTo>
                  <a:pt x="94" y="139"/>
                  <a:pt x="94" y="139"/>
                  <a:pt x="94" y="139"/>
                </a:cubicBezTo>
                <a:cubicBezTo>
                  <a:pt x="147" y="111"/>
                  <a:pt x="147" y="111"/>
                  <a:pt x="147" y="111"/>
                </a:cubicBezTo>
                <a:lnTo>
                  <a:pt x="166" y="120"/>
                </a:lnTo>
                <a:close/>
                <a:moveTo>
                  <a:pt x="166" y="91"/>
                </a:moveTo>
                <a:cubicBezTo>
                  <a:pt x="166" y="92"/>
                  <a:pt x="166" y="92"/>
                  <a:pt x="166" y="92"/>
                </a:cubicBezTo>
                <a:cubicBezTo>
                  <a:pt x="90" y="132"/>
                  <a:pt x="90" y="132"/>
                  <a:pt x="90" y="132"/>
                </a:cubicBezTo>
                <a:cubicBezTo>
                  <a:pt x="90" y="131"/>
                  <a:pt x="90" y="131"/>
                  <a:pt x="90" y="131"/>
                </a:cubicBezTo>
                <a:cubicBezTo>
                  <a:pt x="89" y="132"/>
                  <a:pt x="89" y="132"/>
                  <a:pt x="88" y="132"/>
                </a:cubicBezTo>
                <a:cubicBezTo>
                  <a:pt x="87" y="132"/>
                  <a:pt x="87" y="132"/>
                  <a:pt x="86" y="131"/>
                </a:cubicBezTo>
                <a:cubicBezTo>
                  <a:pt x="86" y="132"/>
                  <a:pt x="86" y="132"/>
                  <a:pt x="86" y="132"/>
                </a:cubicBezTo>
                <a:cubicBezTo>
                  <a:pt x="10" y="92"/>
                  <a:pt x="10" y="92"/>
                  <a:pt x="10" y="92"/>
                </a:cubicBezTo>
                <a:cubicBezTo>
                  <a:pt x="10" y="91"/>
                  <a:pt x="10" y="91"/>
                  <a:pt x="10" y="91"/>
                </a:cubicBezTo>
                <a:cubicBezTo>
                  <a:pt x="9" y="91"/>
                  <a:pt x="8" y="90"/>
                  <a:pt x="8" y="88"/>
                </a:cubicBezTo>
                <a:cubicBezTo>
                  <a:pt x="8" y="86"/>
                  <a:pt x="9" y="85"/>
                  <a:pt x="10" y="85"/>
                </a:cubicBezTo>
                <a:cubicBezTo>
                  <a:pt x="10" y="84"/>
                  <a:pt x="10" y="84"/>
                  <a:pt x="10" y="84"/>
                </a:cubicBezTo>
                <a:cubicBezTo>
                  <a:pt x="29" y="75"/>
                  <a:pt x="29" y="75"/>
                  <a:pt x="29" y="75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4" y="103"/>
                  <a:pt x="86" y="104"/>
                  <a:pt x="88" y="104"/>
                </a:cubicBezTo>
                <a:cubicBezTo>
                  <a:pt x="90" y="104"/>
                  <a:pt x="92" y="103"/>
                  <a:pt x="94" y="103"/>
                </a:cubicBezTo>
                <a:cubicBezTo>
                  <a:pt x="94" y="103"/>
                  <a:pt x="94" y="103"/>
                  <a:pt x="94" y="103"/>
                </a:cubicBezTo>
                <a:cubicBezTo>
                  <a:pt x="147" y="75"/>
                  <a:pt x="147" y="75"/>
                  <a:pt x="147" y="75"/>
                </a:cubicBezTo>
                <a:cubicBezTo>
                  <a:pt x="166" y="84"/>
                  <a:pt x="166" y="84"/>
                  <a:pt x="166" y="84"/>
                </a:cubicBezTo>
                <a:cubicBezTo>
                  <a:pt x="166" y="85"/>
                  <a:pt x="166" y="85"/>
                  <a:pt x="166" y="85"/>
                </a:cubicBezTo>
                <a:cubicBezTo>
                  <a:pt x="167" y="85"/>
                  <a:pt x="168" y="86"/>
                  <a:pt x="168" y="88"/>
                </a:cubicBezTo>
                <a:cubicBezTo>
                  <a:pt x="168" y="90"/>
                  <a:pt x="167" y="91"/>
                  <a:pt x="166" y="91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8" name="Google Shape;168;p27"/>
          <p:cNvSpPr/>
          <p:nvPr/>
        </p:nvSpPr>
        <p:spPr>
          <a:xfrm>
            <a:off x="674189" y="3685924"/>
            <a:ext cx="391429" cy="356636"/>
          </a:xfrm>
          <a:custGeom>
            <a:avLst/>
            <a:gdLst/>
            <a:ahLst/>
            <a:cxnLst/>
            <a:rect l="l" t="t" r="r" b="b"/>
            <a:pathLst>
              <a:path w="176" h="160" extrusionOk="0">
                <a:moveTo>
                  <a:pt x="88" y="0"/>
                </a:moveTo>
                <a:cubicBezTo>
                  <a:pt x="39" y="0"/>
                  <a:pt x="0" y="36"/>
                  <a:pt x="0" y="80"/>
                </a:cubicBezTo>
                <a:cubicBezTo>
                  <a:pt x="0" y="124"/>
                  <a:pt x="39" y="160"/>
                  <a:pt x="88" y="160"/>
                </a:cubicBezTo>
                <a:cubicBezTo>
                  <a:pt x="137" y="160"/>
                  <a:pt x="176" y="124"/>
                  <a:pt x="176" y="80"/>
                </a:cubicBezTo>
                <a:cubicBezTo>
                  <a:pt x="176" y="36"/>
                  <a:pt x="137" y="0"/>
                  <a:pt x="88" y="0"/>
                </a:cubicBezTo>
                <a:moveTo>
                  <a:pt x="88" y="152"/>
                </a:moveTo>
                <a:cubicBezTo>
                  <a:pt x="60" y="152"/>
                  <a:pt x="36" y="139"/>
                  <a:pt x="21" y="120"/>
                </a:cubicBezTo>
                <a:cubicBezTo>
                  <a:pt x="81" y="120"/>
                  <a:pt x="81" y="120"/>
                  <a:pt x="81" y="120"/>
                </a:cubicBezTo>
                <a:cubicBezTo>
                  <a:pt x="85" y="128"/>
                  <a:pt x="100" y="140"/>
                  <a:pt x="110" y="140"/>
                </a:cubicBezTo>
                <a:cubicBezTo>
                  <a:pt x="122" y="140"/>
                  <a:pt x="132" y="132"/>
                  <a:pt x="132" y="116"/>
                </a:cubicBezTo>
                <a:cubicBezTo>
                  <a:pt x="132" y="100"/>
                  <a:pt x="122" y="92"/>
                  <a:pt x="110" y="92"/>
                </a:cubicBezTo>
                <a:cubicBezTo>
                  <a:pt x="100" y="92"/>
                  <a:pt x="85" y="104"/>
                  <a:pt x="81" y="112"/>
                </a:cubicBezTo>
                <a:cubicBezTo>
                  <a:pt x="16" y="112"/>
                  <a:pt x="16" y="112"/>
                  <a:pt x="16" y="112"/>
                </a:cubicBezTo>
                <a:cubicBezTo>
                  <a:pt x="11" y="102"/>
                  <a:pt x="8" y="92"/>
                  <a:pt x="8" y="80"/>
                </a:cubicBezTo>
                <a:cubicBezTo>
                  <a:pt x="8" y="68"/>
                  <a:pt x="11" y="58"/>
                  <a:pt x="16" y="48"/>
                </a:cubicBezTo>
                <a:cubicBezTo>
                  <a:pt x="81" y="48"/>
                  <a:pt x="81" y="48"/>
                  <a:pt x="81" y="48"/>
                </a:cubicBezTo>
                <a:cubicBezTo>
                  <a:pt x="85" y="56"/>
                  <a:pt x="100" y="68"/>
                  <a:pt x="110" y="68"/>
                </a:cubicBezTo>
                <a:cubicBezTo>
                  <a:pt x="122" y="68"/>
                  <a:pt x="132" y="60"/>
                  <a:pt x="132" y="44"/>
                </a:cubicBezTo>
                <a:cubicBezTo>
                  <a:pt x="132" y="28"/>
                  <a:pt x="122" y="20"/>
                  <a:pt x="110" y="20"/>
                </a:cubicBezTo>
                <a:cubicBezTo>
                  <a:pt x="100" y="20"/>
                  <a:pt x="85" y="32"/>
                  <a:pt x="81" y="40"/>
                </a:cubicBezTo>
                <a:cubicBezTo>
                  <a:pt x="21" y="40"/>
                  <a:pt x="21" y="40"/>
                  <a:pt x="21" y="40"/>
                </a:cubicBezTo>
                <a:cubicBezTo>
                  <a:pt x="36" y="21"/>
                  <a:pt x="60" y="8"/>
                  <a:pt x="88" y="8"/>
                </a:cubicBezTo>
                <a:cubicBezTo>
                  <a:pt x="131" y="8"/>
                  <a:pt x="165" y="38"/>
                  <a:pt x="168" y="76"/>
                </a:cubicBezTo>
                <a:cubicBezTo>
                  <a:pt x="87" y="76"/>
                  <a:pt x="87" y="76"/>
                  <a:pt x="87" y="76"/>
                </a:cubicBezTo>
                <a:cubicBezTo>
                  <a:pt x="83" y="68"/>
                  <a:pt x="68" y="56"/>
                  <a:pt x="58" y="56"/>
                </a:cubicBezTo>
                <a:cubicBezTo>
                  <a:pt x="46" y="56"/>
                  <a:pt x="36" y="64"/>
                  <a:pt x="36" y="80"/>
                </a:cubicBezTo>
                <a:cubicBezTo>
                  <a:pt x="36" y="96"/>
                  <a:pt x="46" y="104"/>
                  <a:pt x="58" y="104"/>
                </a:cubicBezTo>
                <a:cubicBezTo>
                  <a:pt x="68" y="104"/>
                  <a:pt x="83" y="92"/>
                  <a:pt x="87" y="84"/>
                </a:cubicBezTo>
                <a:cubicBezTo>
                  <a:pt x="168" y="84"/>
                  <a:pt x="168" y="84"/>
                  <a:pt x="168" y="84"/>
                </a:cubicBezTo>
                <a:cubicBezTo>
                  <a:pt x="165" y="122"/>
                  <a:pt x="131" y="152"/>
                  <a:pt x="88" y="152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9" name="Google Shape;169;p27"/>
          <p:cNvSpPr/>
          <p:nvPr/>
        </p:nvSpPr>
        <p:spPr>
          <a:xfrm>
            <a:off x="718632" y="5551980"/>
            <a:ext cx="399081" cy="337026"/>
          </a:xfrm>
          <a:custGeom>
            <a:avLst/>
            <a:gdLst/>
            <a:ahLst/>
            <a:cxnLst/>
            <a:rect l="l" t="t" r="r" b="b"/>
            <a:pathLst>
              <a:path w="176" h="144" extrusionOk="0">
                <a:moveTo>
                  <a:pt x="60" y="32"/>
                </a:moveTo>
                <a:cubicBezTo>
                  <a:pt x="116" y="32"/>
                  <a:pt x="116" y="32"/>
                  <a:pt x="116" y="32"/>
                </a:cubicBezTo>
                <a:cubicBezTo>
                  <a:pt x="118" y="32"/>
                  <a:pt x="120" y="30"/>
                  <a:pt x="120" y="28"/>
                </a:cubicBezTo>
                <a:cubicBezTo>
                  <a:pt x="120" y="26"/>
                  <a:pt x="118" y="24"/>
                  <a:pt x="116" y="24"/>
                </a:cubicBezTo>
                <a:cubicBezTo>
                  <a:pt x="60" y="24"/>
                  <a:pt x="60" y="24"/>
                  <a:pt x="60" y="24"/>
                </a:cubicBezTo>
                <a:cubicBezTo>
                  <a:pt x="58" y="24"/>
                  <a:pt x="56" y="26"/>
                  <a:pt x="56" y="28"/>
                </a:cubicBezTo>
                <a:cubicBezTo>
                  <a:pt x="56" y="30"/>
                  <a:pt x="58" y="32"/>
                  <a:pt x="60" y="32"/>
                </a:cubicBezTo>
                <a:moveTo>
                  <a:pt x="52" y="48"/>
                </a:moveTo>
                <a:cubicBezTo>
                  <a:pt x="124" y="48"/>
                  <a:pt x="124" y="48"/>
                  <a:pt x="124" y="48"/>
                </a:cubicBezTo>
                <a:cubicBezTo>
                  <a:pt x="126" y="48"/>
                  <a:pt x="128" y="46"/>
                  <a:pt x="128" y="44"/>
                </a:cubicBezTo>
                <a:cubicBezTo>
                  <a:pt x="128" y="42"/>
                  <a:pt x="126" y="40"/>
                  <a:pt x="124" y="40"/>
                </a:cubicBezTo>
                <a:cubicBezTo>
                  <a:pt x="52" y="40"/>
                  <a:pt x="52" y="40"/>
                  <a:pt x="52" y="40"/>
                </a:cubicBezTo>
                <a:cubicBezTo>
                  <a:pt x="50" y="40"/>
                  <a:pt x="48" y="42"/>
                  <a:pt x="48" y="44"/>
                </a:cubicBezTo>
                <a:cubicBezTo>
                  <a:pt x="48" y="46"/>
                  <a:pt x="50" y="48"/>
                  <a:pt x="52" y="48"/>
                </a:cubicBezTo>
                <a:moveTo>
                  <a:pt x="136" y="60"/>
                </a:moveTo>
                <a:cubicBezTo>
                  <a:pt x="136" y="58"/>
                  <a:pt x="134" y="56"/>
                  <a:pt x="132" y="56"/>
                </a:cubicBezTo>
                <a:cubicBezTo>
                  <a:pt x="44" y="56"/>
                  <a:pt x="44" y="56"/>
                  <a:pt x="44" y="56"/>
                </a:cubicBezTo>
                <a:cubicBezTo>
                  <a:pt x="42" y="56"/>
                  <a:pt x="40" y="58"/>
                  <a:pt x="40" y="60"/>
                </a:cubicBezTo>
                <a:cubicBezTo>
                  <a:pt x="40" y="62"/>
                  <a:pt x="42" y="64"/>
                  <a:pt x="44" y="64"/>
                </a:cubicBezTo>
                <a:cubicBezTo>
                  <a:pt x="132" y="64"/>
                  <a:pt x="132" y="64"/>
                  <a:pt x="132" y="64"/>
                </a:cubicBezTo>
                <a:cubicBezTo>
                  <a:pt x="134" y="64"/>
                  <a:pt x="136" y="62"/>
                  <a:pt x="136" y="60"/>
                </a:cubicBezTo>
                <a:moveTo>
                  <a:pt x="176" y="82"/>
                </a:moveTo>
                <a:cubicBezTo>
                  <a:pt x="176" y="82"/>
                  <a:pt x="176" y="82"/>
                  <a:pt x="176" y="8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5" y="1"/>
                  <a:pt x="134" y="0"/>
                  <a:pt x="132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42" y="0"/>
                  <a:pt x="41" y="1"/>
                  <a:pt x="40" y="2"/>
                </a:cubicBezTo>
                <a:cubicBezTo>
                  <a:pt x="40" y="2"/>
                  <a:pt x="40" y="2"/>
                  <a:pt x="40" y="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3"/>
                  <a:pt x="0" y="83"/>
                  <a:pt x="0" y="84"/>
                </a:cubicBezTo>
                <a:cubicBezTo>
                  <a:pt x="0" y="140"/>
                  <a:pt x="0" y="140"/>
                  <a:pt x="0" y="140"/>
                </a:cubicBezTo>
                <a:cubicBezTo>
                  <a:pt x="0" y="142"/>
                  <a:pt x="2" y="144"/>
                  <a:pt x="4" y="144"/>
                </a:cubicBezTo>
                <a:cubicBezTo>
                  <a:pt x="172" y="144"/>
                  <a:pt x="172" y="144"/>
                  <a:pt x="172" y="144"/>
                </a:cubicBezTo>
                <a:cubicBezTo>
                  <a:pt x="174" y="144"/>
                  <a:pt x="176" y="142"/>
                  <a:pt x="176" y="140"/>
                </a:cubicBezTo>
                <a:cubicBezTo>
                  <a:pt x="176" y="84"/>
                  <a:pt x="176" y="84"/>
                  <a:pt x="176" y="84"/>
                </a:cubicBezTo>
                <a:cubicBezTo>
                  <a:pt x="176" y="83"/>
                  <a:pt x="176" y="83"/>
                  <a:pt x="176" y="82"/>
                </a:cubicBezTo>
                <a:moveTo>
                  <a:pt x="46" y="8"/>
                </a:moveTo>
                <a:cubicBezTo>
                  <a:pt x="130" y="8"/>
                  <a:pt x="130" y="8"/>
                  <a:pt x="130" y="8"/>
                </a:cubicBezTo>
                <a:cubicBezTo>
                  <a:pt x="166" y="80"/>
                  <a:pt x="166" y="80"/>
                  <a:pt x="166" y="80"/>
                </a:cubicBezTo>
                <a:cubicBezTo>
                  <a:pt x="116" y="80"/>
                  <a:pt x="116" y="80"/>
                  <a:pt x="116" y="80"/>
                </a:cubicBezTo>
                <a:cubicBezTo>
                  <a:pt x="114" y="80"/>
                  <a:pt x="112" y="82"/>
                  <a:pt x="112" y="84"/>
                </a:cubicBezTo>
                <a:cubicBezTo>
                  <a:pt x="112" y="97"/>
                  <a:pt x="101" y="108"/>
                  <a:pt x="88" y="108"/>
                </a:cubicBezTo>
                <a:cubicBezTo>
                  <a:pt x="75" y="108"/>
                  <a:pt x="64" y="97"/>
                  <a:pt x="64" y="84"/>
                </a:cubicBezTo>
                <a:cubicBezTo>
                  <a:pt x="64" y="82"/>
                  <a:pt x="62" y="80"/>
                  <a:pt x="60" y="80"/>
                </a:cubicBezTo>
                <a:cubicBezTo>
                  <a:pt x="10" y="80"/>
                  <a:pt x="10" y="80"/>
                  <a:pt x="10" y="80"/>
                </a:cubicBezTo>
                <a:lnTo>
                  <a:pt x="46" y="8"/>
                </a:lnTo>
                <a:close/>
                <a:moveTo>
                  <a:pt x="168" y="136"/>
                </a:moveTo>
                <a:cubicBezTo>
                  <a:pt x="8" y="136"/>
                  <a:pt x="8" y="136"/>
                  <a:pt x="8" y="136"/>
                </a:cubicBezTo>
                <a:cubicBezTo>
                  <a:pt x="8" y="88"/>
                  <a:pt x="8" y="88"/>
                  <a:pt x="8" y="88"/>
                </a:cubicBezTo>
                <a:cubicBezTo>
                  <a:pt x="56" y="88"/>
                  <a:pt x="56" y="88"/>
                  <a:pt x="56" y="88"/>
                </a:cubicBezTo>
                <a:cubicBezTo>
                  <a:pt x="58" y="104"/>
                  <a:pt x="72" y="116"/>
                  <a:pt x="88" y="116"/>
                </a:cubicBezTo>
                <a:cubicBezTo>
                  <a:pt x="104" y="116"/>
                  <a:pt x="118" y="104"/>
                  <a:pt x="120" y="88"/>
                </a:cubicBezTo>
                <a:cubicBezTo>
                  <a:pt x="168" y="88"/>
                  <a:pt x="168" y="88"/>
                  <a:pt x="168" y="88"/>
                </a:cubicBezTo>
                <a:lnTo>
                  <a:pt x="168" y="136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0" name="Google Shape;170;p27"/>
          <p:cNvSpPr txBox="1"/>
          <p:nvPr/>
        </p:nvSpPr>
        <p:spPr>
          <a:xfrm>
            <a:off x="799394" y="339334"/>
            <a:ext cx="6206955" cy="471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pPr lvl="0"/>
            <a:r>
              <a:rPr lang="ru-RU" sz="1197" dirty="0" smtClean="0">
                <a:solidFill>
                  <a:schemeClr val="bg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2.10 Итоги Семестра</a:t>
            </a:r>
            <a:endParaRPr lang="ru-RU" sz="1197" dirty="0">
              <a:solidFill>
                <a:schemeClr val="bg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</p:spTree>
    <p:extLst>
      <p:ext uri="{BB962C8B-B14F-4D97-AF65-F5344CB8AC3E}">
        <p14:creationId xmlns:p14="http://schemas.microsoft.com/office/powerpoint/2010/main" val="2282895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0000500000000000000" pitchFamily="2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8565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6" name="Заголовок 3">
            <a:extLst>
              <a:ext uri="{FF2B5EF4-FFF2-40B4-BE49-F238E27FC236}">
                <a16:creationId xmlns:a16="http://schemas.microsoft.com/office/drawing/2014/main" id="{04E9AB6B-4023-429D-93FE-FC03A9FDEC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556" y="597500"/>
            <a:ext cx="11039926" cy="838496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Анализ Модели</a:t>
            </a:r>
            <a:endParaRPr lang="ru-RU" sz="3200" dirty="0">
              <a:latin typeface="Montserrat" panose="00000500000000000000" pitchFamily="2" charset="-52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269FE610-635D-4457-BF89-3A44A4DDC034}"/>
              </a:ext>
            </a:extLst>
          </p:cNvPr>
          <p:cNvSpPr/>
          <p:nvPr/>
        </p:nvSpPr>
        <p:spPr>
          <a:xfrm>
            <a:off x="4469981" y="3719904"/>
            <a:ext cx="439248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B0=</a:t>
            </a:r>
            <a:r>
              <a:rPr lang="es-ES" sz="2400" b="1" dirty="0">
                <a:solidFill>
                  <a:srgbClr val="D4D4D4"/>
                </a:solidFill>
                <a:latin typeface="Courier New" panose="02070309020205020404" pitchFamily="49" charset="0"/>
              </a:rPr>
              <a:t>LogReg</a:t>
            </a:r>
            <a:r>
              <a:rPr lang="es-E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.intercept_</a:t>
            </a:r>
          </a:p>
          <a:p>
            <a:r>
              <a:rPr lang="es-E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B=</a:t>
            </a:r>
            <a:r>
              <a:rPr lang="es-ES" sz="2400" b="1" dirty="0">
                <a:solidFill>
                  <a:srgbClr val="D4D4D4"/>
                </a:solidFill>
                <a:latin typeface="Courier New" panose="02070309020205020404" pitchFamily="49" charset="0"/>
              </a:rPr>
              <a:t>LogReg</a:t>
            </a:r>
            <a:r>
              <a:rPr lang="es-E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.coef_</a:t>
            </a:r>
            <a:endParaRPr lang="es-ES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A938F122-A70B-48B9-B477-1F48174C4B27}"/>
              </a:ext>
            </a:extLst>
          </p:cNvPr>
          <p:cNvSpPr/>
          <p:nvPr/>
        </p:nvSpPr>
        <p:spPr>
          <a:xfrm>
            <a:off x="221509" y="3647896"/>
            <a:ext cx="387157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b0=</a:t>
            </a:r>
            <a:r>
              <a:rPr lang="en-US" sz="2400" b="1" dirty="0" err="1">
                <a:solidFill>
                  <a:srgbClr val="D4D4D4"/>
                </a:solidFill>
                <a:latin typeface="Courier New" panose="02070309020205020404" pitchFamily="49" charset="0"/>
              </a:rPr>
              <a:t>LinReg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.intercept_</a:t>
            </a:r>
            <a:endParaRPr lang="en-US" sz="2400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b=</a:t>
            </a:r>
            <a:r>
              <a:rPr lang="en-US" sz="2400" b="1" dirty="0" err="1">
                <a:solidFill>
                  <a:srgbClr val="D4D4D4"/>
                </a:solidFill>
                <a:latin typeface="Courier New" panose="02070309020205020404" pitchFamily="49" charset="0"/>
              </a:rPr>
              <a:t>LinReg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.coef_</a:t>
            </a: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EEB4CC3C-A08B-49E5-B99B-0A9ECBA1751C}"/>
              </a:ext>
            </a:extLst>
          </p:cNvPr>
          <p:cNvSpPr/>
          <p:nvPr/>
        </p:nvSpPr>
        <p:spPr>
          <a:xfrm>
            <a:off x="46542" y="2113139"/>
            <a:ext cx="36872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A 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=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 </a:t>
            </a:r>
            <a:r>
              <a:rPr lang="en-US" sz="2400" b="1" dirty="0">
                <a:solidFill>
                  <a:srgbClr val="D4D4D4"/>
                </a:solidFill>
                <a:latin typeface="Courier New" panose="02070309020205020404" pitchFamily="49" charset="0"/>
              </a:rPr>
              <a:t>NCA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.components_</a:t>
            </a:r>
            <a:endParaRPr lang="tr-TR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63426FD2-8F27-4CD5-AA21-D80B4CD070F4}"/>
              </a:ext>
            </a:extLst>
          </p:cNvPr>
          <p:cNvSpPr/>
          <p:nvPr/>
        </p:nvSpPr>
        <p:spPr>
          <a:xfrm>
            <a:off x="46542" y="1609083"/>
            <a:ext cx="33185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W=</a:t>
            </a:r>
            <a:r>
              <a:rPr lang="en-US" sz="2400" b="1" dirty="0">
                <a:solidFill>
                  <a:srgbClr val="D4D4D4"/>
                </a:solidFill>
                <a:latin typeface="Courier New" panose="02070309020205020404" pitchFamily="49" charset="0"/>
              </a:rPr>
              <a:t>PCA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.components_</a:t>
            </a:r>
            <a:endParaRPr lang="tr-TR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1C8F77BD-DFA3-4CA0-94EA-FA27EBFB5635}"/>
              </a:ext>
            </a:extLst>
          </p:cNvPr>
          <p:cNvSpPr/>
          <p:nvPr/>
        </p:nvSpPr>
        <p:spPr>
          <a:xfrm>
            <a:off x="46542" y="2617195"/>
            <a:ext cx="350288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LD = </a:t>
            </a:r>
            <a:r>
              <a:rPr lang="en-US" sz="2400" b="1" dirty="0" err="1">
                <a:solidFill>
                  <a:srgbClr val="D4D4D4"/>
                </a:solidFill>
                <a:latin typeface="Courier New" panose="02070309020205020404" pitchFamily="49" charset="0"/>
              </a:rPr>
              <a:t>LDA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.scalings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_</a:t>
            </a:r>
            <a:endParaRPr lang="en-US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CB4FD24D-BBB8-4FC5-AF79-35E3EE296DDA}"/>
              </a:ext>
            </a:extLst>
          </p:cNvPr>
          <p:cNvSpPr/>
          <p:nvPr/>
        </p:nvSpPr>
        <p:spPr>
          <a:xfrm>
            <a:off x="275508" y="5026980"/>
            <a:ext cx="442460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2400" b="1" dirty="0">
                <a:solidFill>
                  <a:srgbClr val="D4D4D4"/>
                </a:solidFill>
                <a:latin typeface="Courier New" panose="02070309020205020404" pitchFamily="49" charset="0"/>
              </a:rPr>
              <a:t>DT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.feature_importances_</a:t>
            </a:r>
            <a:endParaRPr lang="tr-TR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0D947807-59BE-441B-B8E8-4CF9B54FF294}"/>
              </a:ext>
            </a:extLst>
          </p:cNvPr>
          <p:cNvSpPr/>
          <p:nvPr/>
        </p:nvSpPr>
        <p:spPr>
          <a:xfrm>
            <a:off x="4678057" y="4860162"/>
            <a:ext cx="387157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D4D4D4"/>
                </a:solidFill>
                <a:latin typeface="Courier New" panose="02070309020205020404" pitchFamily="49" charset="0"/>
              </a:rPr>
              <a:t>SVM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.support_vectors_</a:t>
            </a:r>
            <a:endParaRPr lang="tr-TR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pic>
        <p:nvPicPr>
          <p:cNvPr id="17" name="Рисунок 16"/>
          <p:cNvPicPr>
            <a:picLocks noChangeAspect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430421" y="3503880"/>
            <a:ext cx="3480645" cy="1397054"/>
          </a:xfrm>
          <a:prstGeom prst="rect">
            <a:avLst/>
          </a:prstGeom>
        </p:spPr>
      </p:pic>
      <p:pic>
        <p:nvPicPr>
          <p:cNvPr id="18" name="Рисунок 17"/>
          <p:cNvPicPr>
            <a:picLocks noChangeAspect="1"/>
          </p:cNvPicPr>
          <p:nvPr/>
        </p:nvPicPr>
        <p:blipFill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7556" y="5459028"/>
            <a:ext cx="3312368" cy="1381510"/>
          </a:xfrm>
          <a:prstGeom prst="rect">
            <a:avLst/>
          </a:prstGeom>
        </p:spPr>
      </p:pic>
      <p:pic>
        <p:nvPicPr>
          <p:cNvPr id="19" name="Рисунок 18"/>
          <p:cNvPicPr>
            <a:picLocks noChangeAspect="1"/>
          </p:cNvPicPr>
          <p:nvPr/>
        </p:nvPicPr>
        <p:blipFill rotWithShape="1">
          <a:blip r:embed="rId6"/>
          <a:srcRect l="24670" t="23451" r="50789" b="41777"/>
          <a:stretch/>
        </p:blipFill>
        <p:spPr>
          <a:xfrm>
            <a:off x="4894081" y="5292210"/>
            <a:ext cx="3042059" cy="1296144"/>
          </a:xfrm>
          <a:prstGeom prst="rect">
            <a:avLst/>
          </a:prstGeom>
        </p:spPr>
      </p:pic>
      <p:pic>
        <p:nvPicPr>
          <p:cNvPr id="20" name="Picture 4">
            <a:extLst>
              <a:ext uri="{FF2B5EF4-FFF2-40B4-BE49-F238E27FC236}">
                <a16:creationId xmlns:a16="http://schemas.microsoft.com/office/drawing/2014/main" id="{3167D706-806F-499C-8433-65FE4921BB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928"/>
          <a:stretch/>
        </p:blipFill>
        <p:spPr bwMode="auto">
          <a:xfrm>
            <a:off x="4295014" y="1393059"/>
            <a:ext cx="3240360" cy="1689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>
            <a:extLst>
              <a:ext uri="{FF2B5EF4-FFF2-40B4-BE49-F238E27FC236}">
                <a16:creationId xmlns:a16="http://schemas.microsoft.com/office/drawing/2014/main" id="{3167D706-806F-499C-8433-65FE4921BB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639"/>
          <a:stretch/>
        </p:blipFill>
        <p:spPr bwMode="auto">
          <a:xfrm>
            <a:off x="8111438" y="1465067"/>
            <a:ext cx="3355510" cy="1724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2214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10" grpId="0"/>
      <p:bldP spid="11" grpId="0"/>
      <p:bldP spid="12" grpId="0"/>
      <p:bldP spid="14" grpId="0"/>
      <p:bldP spid="15" grpId="0"/>
      <p:bldP spid="16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0000500000000000000" pitchFamily="2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8565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6" name="Заголовок 3">
            <a:extLst>
              <a:ext uri="{FF2B5EF4-FFF2-40B4-BE49-F238E27FC236}">
                <a16:creationId xmlns:a16="http://schemas.microsoft.com/office/drawing/2014/main" id="{04E9AB6B-4023-429D-93FE-FC03A9FDEC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0945" y="669167"/>
            <a:ext cx="11039926" cy="1227647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Анализ Модели</a:t>
            </a:r>
            <a:endParaRPr lang="ru-RU" sz="3200" dirty="0">
              <a:latin typeface="Montserrat" panose="00000500000000000000" pitchFamily="2" charset="-52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C0003BB2-6E60-4642-BADC-5C7961BBA249}"/>
              </a:ext>
            </a:extLst>
          </p:cNvPr>
          <p:cNvSpPr/>
          <p:nvPr/>
        </p:nvSpPr>
        <p:spPr>
          <a:xfrm>
            <a:off x="3231785" y="1552357"/>
            <a:ext cx="628572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Model</a:t>
            </a:r>
            <a:r>
              <a:rPr lang="fr-F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.predict(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X_test</a:t>
            </a:r>
            <a:r>
              <a:rPr lang="fr-F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)</a:t>
            </a:r>
            <a:r>
              <a:rPr lang="ru-RU" sz="2400" dirty="0">
                <a:solidFill>
                  <a:srgbClr val="D4D4D4"/>
                </a:solidFill>
                <a:latin typeface="Courier New" panose="02070309020205020404" pitchFamily="49" charset="0"/>
              </a:rPr>
              <a:t> </a:t>
            </a:r>
            <a:r>
              <a:rPr lang="en-US" sz="2400" dirty="0" smtClean="0">
                <a:solidFill>
                  <a:srgbClr val="D4D4D4"/>
                </a:solidFill>
                <a:latin typeface="Courier New" panose="02070309020205020404" pitchFamily="49" charset="0"/>
              </a:rPr>
              <a:t>=? 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y_test</a:t>
            </a:r>
            <a:endParaRPr lang="fr-FR" sz="2400" dirty="0">
              <a:solidFill>
                <a:srgbClr val="D4D4D4"/>
              </a:solidFill>
              <a:latin typeface="Courier New" panose="02070309020205020404" pitchFamily="49" charset="0"/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DA677C0E-3022-42BB-9DAD-7FFBE7D5E40B}"/>
              </a:ext>
            </a:extLst>
          </p:cNvPr>
          <p:cNvSpPr/>
          <p:nvPr/>
        </p:nvSpPr>
        <p:spPr>
          <a:xfrm>
            <a:off x="-176816" y="2299912"/>
            <a:ext cx="1259325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dirty="0">
                <a:solidFill>
                  <a:schemeClr val="bg1"/>
                </a:solidFill>
                <a:latin typeface="Montserrat" panose="00000500000000000000" pitchFamily="2" charset="-52"/>
              </a:rPr>
              <a:t>Анализируйте ошибки в тестовых / обучающих данных</a:t>
            </a:r>
            <a:endParaRPr lang="en-US" sz="3200" dirty="0">
              <a:solidFill>
                <a:schemeClr val="bg1"/>
              </a:solidFill>
              <a:latin typeface="Montserrat" panose="00000500000000000000" pitchFamily="2" charset="-52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0F0F1449-B28E-46DF-9B4E-B717A4CA172A}"/>
              </a:ext>
            </a:extLst>
          </p:cNvPr>
          <p:cNvSpPr/>
          <p:nvPr/>
        </p:nvSpPr>
        <p:spPr>
          <a:xfrm>
            <a:off x="250248" y="2856834"/>
            <a:ext cx="1188132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Ошибки могут быть результатом</a:t>
            </a:r>
          </a:p>
          <a:p>
            <a:pPr marL="342900" indent="-34290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Переобучение по обучающим данным(назад к обучению)</a:t>
            </a:r>
          </a:p>
          <a:p>
            <a:pPr marL="342900" indent="-342900">
              <a:buClr>
                <a:schemeClr val="bg2"/>
              </a:buClr>
              <a:buFont typeface="Arial" panose="020B0604020202020204" pitchFamily="34" charset="0"/>
              <a:buChar char="•"/>
            </a:pPr>
            <a:endParaRPr lang="ru-RU" sz="2400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Совершенно новые данные (повторить разделение тренировочной / тестовой выборок)</a:t>
            </a:r>
          </a:p>
          <a:p>
            <a:pPr marL="342900" indent="-342900">
              <a:buClr>
                <a:schemeClr val="bg2"/>
              </a:buClr>
              <a:buFont typeface="Arial" panose="020B0604020202020204" pitchFamily="34" charset="0"/>
              <a:buChar char="•"/>
            </a:pPr>
            <a:endParaRPr lang="ru-RU" sz="2400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Неправильная маркировка / ошибки в исходном наборе данных (перепроверьте набор данных)</a:t>
            </a:r>
          </a:p>
          <a:p>
            <a:pPr marL="342900" indent="-342900">
              <a:buClr>
                <a:schemeClr val="bg2"/>
              </a:buClr>
              <a:buFont typeface="Arial" panose="020B0604020202020204" pitchFamily="34" charset="0"/>
              <a:buChar char="•"/>
            </a:pPr>
            <a:endParaRPr lang="ru-RU" sz="2400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Имеется систематический шум или неточности в данных</a:t>
            </a:r>
            <a:endParaRPr lang="en-US" sz="2400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8108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7" grpId="0"/>
      <p:bldP spid="8" grpId="0"/>
      <p:bldP spid="9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0000500000000000000" pitchFamily="2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8565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6" name="Заголовок 3">
            <a:extLst>
              <a:ext uri="{FF2B5EF4-FFF2-40B4-BE49-F238E27FC236}">
                <a16:creationId xmlns:a16="http://schemas.microsoft.com/office/drawing/2014/main" id="{04E9AB6B-4023-429D-93FE-FC03A9FDEC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0945" y="669167"/>
            <a:ext cx="11039926" cy="1227647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Про «успешность» решения задачи</a:t>
            </a:r>
            <a:endParaRPr lang="ru-RU" sz="3200" dirty="0">
              <a:latin typeface="Montserrat" panose="00000500000000000000" pitchFamily="2" charset="-52"/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DA677C0E-3022-42BB-9DAD-7FFBE7D5E40B}"/>
              </a:ext>
            </a:extLst>
          </p:cNvPr>
          <p:cNvSpPr/>
          <p:nvPr/>
        </p:nvSpPr>
        <p:spPr>
          <a:xfrm>
            <a:off x="-176816" y="1896814"/>
            <a:ext cx="1259325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dirty="0">
                <a:solidFill>
                  <a:schemeClr val="bg1"/>
                </a:solidFill>
                <a:latin typeface="Montserrat" panose="00000500000000000000" pitchFamily="2" charset="-52"/>
              </a:rPr>
              <a:t>Субъективный вклад в успех отдельных компонент</a:t>
            </a:r>
            <a:endParaRPr lang="en-US" sz="3200" dirty="0">
              <a:solidFill>
                <a:schemeClr val="bg1"/>
              </a:solidFill>
              <a:latin typeface="Montserrat" panose="00000500000000000000" pitchFamily="2" charset="-52"/>
            </a:endParaRPr>
          </a:p>
        </p:txBody>
      </p:sp>
      <p:sp>
        <p:nvSpPr>
          <p:cNvPr id="2" name="Скругленный прямоугольник 1"/>
          <p:cNvSpPr/>
          <p:nvPr/>
        </p:nvSpPr>
        <p:spPr>
          <a:xfrm>
            <a:off x="738071" y="2794836"/>
            <a:ext cx="10972800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dirty="0"/>
              <a:t>Успешность Решения Задачи по обработке данных</a:t>
            </a:r>
          </a:p>
        </p:txBody>
      </p:sp>
      <p:sp>
        <p:nvSpPr>
          <p:cNvPr id="3" name="Скругленный прямоугольник 2"/>
          <p:cNvSpPr/>
          <p:nvPr/>
        </p:nvSpPr>
        <p:spPr>
          <a:xfrm>
            <a:off x="733915" y="3826444"/>
            <a:ext cx="3291840" cy="914400"/>
          </a:xfrm>
          <a:prstGeom prst="round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Чистка/Обработка данных</a:t>
            </a:r>
          </a:p>
        </p:txBody>
      </p:sp>
      <p:sp>
        <p:nvSpPr>
          <p:cNvPr id="12" name="Скругленный прямоугольник 11"/>
          <p:cNvSpPr/>
          <p:nvPr/>
        </p:nvSpPr>
        <p:spPr>
          <a:xfrm>
            <a:off x="4025755" y="4022483"/>
            <a:ext cx="3291840" cy="914400"/>
          </a:xfrm>
          <a:prstGeom prst="roundRect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Генерация хороших признаков</a:t>
            </a:r>
          </a:p>
        </p:txBody>
      </p:sp>
      <p:sp>
        <p:nvSpPr>
          <p:cNvPr id="13" name="Скругленный прямоугольник 12"/>
          <p:cNvSpPr/>
          <p:nvPr/>
        </p:nvSpPr>
        <p:spPr>
          <a:xfrm>
            <a:off x="7328707" y="4334649"/>
            <a:ext cx="2194560" cy="914400"/>
          </a:xfrm>
          <a:prstGeom prst="roundRect">
            <a:avLst/>
          </a:prstGeom>
          <a:solidFill>
            <a:srgbClr val="00206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Выбор адекватной модели</a:t>
            </a:r>
          </a:p>
        </p:txBody>
      </p:sp>
      <p:sp>
        <p:nvSpPr>
          <p:cNvPr id="14" name="Скругленный прямоугольник 13"/>
          <p:cNvSpPr/>
          <p:nvPr/>
        </p:nvSpPr>
        <p:spPr>
          <a:xfrm>
            <a:off x="9534379" y="4655414"/>
            <a:ext cx="1097280" cy="914400"/>
          </a:xfrm>
          <a:prstGeom prst="roundRect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200" dirty="0"/>
              <a:t>Настройка</a:t>
            </a:r>
            <a:r>
              <a:rPr lang="ru-RU" sz="1800" dirty="0"/>
              <a:t> модели</a:t>
            </a:r>
          </a:p>
        </p:txBody>
      </p:sp>
      <p:sp>
        <p:nvSpPr>
          <p:cNvPr id="15" name="Скругленный прямоугольник 14"/>
          <p:cNvSpPr/>
          <p:nvPr/>
        </p:nvSpPr>
        <p:spPr>
          <a:xfrm>
            <a:off x="10656106" y="4928275"/>
            <a:ext cx="1097280" cy="914400"/>
          </a:xfrm>
          <a:prstGeom prst="roundRect">
            <a:avLst/>
          </a:prstGeom>
          <a:solidFill>
            <a:srgbClr val="FFC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ru-RU" dirty="0"/>
              <a:t>Удача</a:t>
            </a: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DA677C0E-3022-42BB-9DAD-7FFBE7D5E40B}"/>
              </a:ext>
            </a:extLst>
          </p:cNvPr>
          <p:cNvSpPr/>
          <p:nvPr/>
        </p:nvSpPr>
        <p:spPr>
          <a:xfrm>
            <a:off x="1025934" y="4740844"/>
            <a:ext cx="234851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dirty="0">
                <a:solidFill>
                  <a:schemeClr val="bg1"/>
                </a:solidFill>
                <a:latin typeface="Montserrat" panose="00000500000000000000" pitchFamily="2" charset="-52"/>
              </a:rPr>
              <a:t>30%</a:t>
            </a:r>
            <a:endParaRPr lang="en-US" sz="3200" dirty="0">
              <a:solidFill>
                <a:schemeClr val="bg1"/>
              </a:solidFill>
              <a:latin typeface="Montserrat" panose="00000500000000000000" pitchFamily="2" charset="-52"/>
            </a:endParaRP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DA677C0E-3022-42BB-9DAD-7FFBE7D5E40B}"/>
              </a:ext>
            </a:extLst>
          </p:cNvPr>
          <p:cNvSpPr/>
          <p:nvPr/>
        </p:nvSpPr>
        <p:spPr>
          <a:xfrm>
            <a:off x="4496305" y="4956661"/>
            <a:ext cx="234851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dirty="0">
                <a:solidFill>
                  <a:schemeClr val="bg1"/>
                </a:solidFill>
                <a:latin typeface="Montserrat" panose="00000500000000000000" pitchFamily="2" charset="-52"/>
              </a:rPr>
              <a:t>30%</a:t>
            </a:r>
            <a:endParaRPr lang="en-US" sz="3200" dirty="0">
              <a:solidFill>
                <a:schemeClr val="bg1"/>
              </a:solidFill>
              <a:latin typeface="Montserrat" panose="00000500000000000000" pitchFamily="2" charset="-52"/>
            </a:endParaRP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DA677C0E-3022-42BB-9DAD-7FFBE7D5E40B}"/>
              </a:ext>
            </a:extLst>
          </p:cNvPr>
          <p:cNvSpPr/>
          <p:nvPr/>
        </p:nvSpPr>
        <p:spPr>
          <a:xfrm>
            <a:off x="7317595" y="5325619"/>
            <a:ext cx="234851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dirty="0">
                <a:solidFill>
                  <a:schemeClr val="bg1"/>
                </a:solidFill>
                <a:latin typeface="Montserrat" panose="00000500000000000000" pitchFamily="2" charset="-52"/>
              </a:rPr>
              <a:t>20%</a:t>
            </a:r>
            <a:endParaRPr lang="en-US" sz="3200" dirty="0">
              <a:solidFill>
                <a:schemeClr val="bg1"/>
              </a:solidFill>
              <a:latin typeface="Montserrat" panose="00000500000000000000" pitchFamily="2" charset="-52"/>
            </a:endParaRP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DA677C0E-3022-42BB-9DAD-7FFBE7D5E40B}"/>
              </a:ext>
            </a:extLst>
          </p:cNvPr>
          <p:cNvSpPr/>
          <p:nvPr/>
        </p:nvSpPr>
        <p:spPr>
          <a:xfrm>
            <a:off x="9569937" y="5711561"/>
            <a:ext cx="118012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dirty="0">
                <a:solidFill>
                  <a:schemeClr val="bg1"/>
                </a:solidFill>
                <a:latin typeface="Montserrat" panose="00000500000000000000" pitchFamily="2" charset="-52"/>
              </a:rPr>
              <a:t>10%</a:t>
            </a:r>
            <a:endParaRPr lang="en-US" sz="3200" dirty="0">
              <a:solidFill>
                <a:schemeClr val="bg1"/>
              </a:solidFill>
              <a:latin typeface="Montserrat" panose="00000500000000000000" pitchFamily="2" charset="-52"/>
            </a:endParaRP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DA677C0E-3022-42BB-9DAD-7FFBE7D5E40B}"/>
              </a:ext>
            </a:extLst>
          </p:cNvPr>
          <p:cNvSpPr/>
          <p:nvPr/>
        </p:nvSpPr>
        <p:spPr>
          <a:xfrm>
            <a:off x="10673257" y="6023475"/>
            <a:ext cx="108012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dirty="0">
                <a:solidFill>
                  <a:schemeClr val="bg1"/>
                </a:solidFill>
                <a:latin typeface="Montserrat" panose="00000500000000000000" pitchFamily="2" charset="-52"/>
              </a:rPr>
              <a:t>10%</a:t>
            </a:r>
            <a:endParaRPr lang="en-US" sz="3200" dirty="0">
              <a:solidFill>
                <a:schemeClr val="bg1"/>
              </a:solidFill>
              <a:latin typeface="Montserrat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4190007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" grpId="0" animBg="1"/>
      <p:bldP spid="12" grpId="0" animBg="1"/>
      <p:bldP spid="13" grpId="0" animBg="1"/>
      <p:bldP spid="14" grpId="0" animBg="1"/>
      <p:bldP spid="15" grpId="0" animBg="1"/>
      <p:bldP spid="16" grpId="0"/>
      <p:bldP spid="17" grpId="0"/>
      <p:bldP spid="18" grpId="0"/>
      <p:bldP spid="19" grpId="0"/>
      <p:bldP spid="2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7"/>
          <p:cNvSpPr txBox="1"/>
          <p:nvPr/>
        </p:nvSpPr>
        <p:spPr>
          <a:xfrm>
            <a:off x="1400205" y="1918861"/>
            <a:ext cx="9132757" cy="4711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Резюме семестра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Общие рекомендации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Q&amp;A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Рефлексия</a:t>
            </a:r>
          </a:p>
        </p:txBody>
      </p:sp>
      <p:sp>
        <p:nvSpPr>
          <p:cNvPr id="164" name="Google Shape;164;p27"/>
          <p:cNvSpPr txBox="1"/>
          <p:nvPr/>
        </p:nvSpPr>
        <p:spPr>
          <a:xfrm>
            <a:off x="799394" y="800509"/>
            <a:ext cx="5320418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План</a:t>
            </a:r>
            <a:r>
              <a:rPr lang="en-US" sz="2394" dirty="0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вебинара</a:t>
            </a:r>
            <a:endParaRPr sz="2394" dirty="0">
              <a:solidFill>
                <a:srgbClr val="01C60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65" name="Google Shape;165;p27"/>
          <p:cNvSpPr/>
          <p:nvPr/>
        </p:nvSpPr>
        <p:spPr>
          <a:xfrm>
            <a:off x="751918" y="2160578"/>
            <a:ext cx="390417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00" y="72"/>
                </a:moveTo>
                <a:cubicBezTo>
                  <a:pt x="140" y="72"/>
                  <a:pt x="140" y="72"/>
                  <a:pt x="140" y="72"/>
                </a:cubicBezTo>
                <a:cubicBezTo>
                  <a:pt x="142" y="72"/>
                  <a:pt x="144" y="70"/>
                  <a:pt x="144" y="68"/>
                </a:cubicBezTo>
                <a:cubicBezTo>
                  <a:pt x="144" y="66"/>
                  <a:pt x="142" y="64"/>
                  <a:pt x="140" y="64"/>
                </a:cubicBezTo>
                <a:cubicBezTo>
                  <a:pt x="100" y="64"/>
                  <a:pt x="100" y="64"/>
                  <a:pt x="100" y="64"/>
                </a:cubicBezTo>
                <a:cubicBezTo>
                  <a:pt x="98" y="64"/>
                  <a:pt x="96" y="66"/>
                  <a:pt x="96" y="68"/>
                </a:cubicBezTo>
                <a:cubicBezTo>
                  <a:pt x="96" y="70"/>
                  <a:pt x="98" y="72"/>
                  <a:pt x="100" y="72"/>
                </a:cubicBezTo>
                <a:moveTo>
                  <a:pt x="100" y="56"/>
                </a:moveTo>
                <a:cubicBezTo>
                  <a:pt x="124" y="56"/>
                  <a:pt x="124" y="56"/>
                  <a:pt x="124" y="56"/>
                </a:cubicBezTo>
                <a:cubicBezTo>
                  <a:pt x="126" y="56"/>
                  <a:pt x="128" y="54"/>
                  <a:pt x="128" y="52"/>
                </a:cubicBezTo>
                <a:cubicBezTo>
                  <a:pt x="128" y="50"/>
                  <a:pt x="126" y="48"/>
                  <a:pt x="124" y="48"/>
                </a:cubicBezTo>
                <a:cubicBezTo>
                  <a:pt x="100" y="48"/>
                  <a:pt x="100" y="48"/>
                  <a:pt x="100" y="48"/>
                </a:cubicBezTo>
                <a:cubicBezTo>
                  <a:pt x="98" y="48"/>
                  <a:pt x="96" y="50"/>
                  <a:pt x="96" y="52"/>
                </a:cubicBezTo>
                <a:cubicBezTo>
                  <a:pt x="96" y="54"/>
                  <a:pt x="98" y="56"/>
                  <a:pt x="100" y="56"/>
                </a:cubicBezTo>
                <a:moveTo>
                  <a:pt x="100" y="88"/>
                </a:moveTo>
                <a:cubicBezTo>
                  <a:pt x="116" y="88"/>
                  <a:pt x="116" y="88"/>
                  <a:pt x="116" y="88"/>
                </a:cubicBezTo>
                <a:cubicBezTo>
                  <a:pt x="118" y="88"/>
                  <a:pt x="120" y="86"/>
                  <a:pt x="120" y="84"/>
                </a:cubicBezTo>
                <a:cubicBezTo>
                  <a:pt x="120" y="82"/>
                  <a:pt x="118" y="80"/>
                  <a:pt x="116" y="80"/>
                </a:cubicBezTo>
                <a:cubicBezTo>
                  <a:pt x="100" y="80"/>
                  <a:pt x="100" y="80"/>
                  <a:pt x="100" y="80"/>
                </a:cubicBezTo>
                <a:cubicBezTo>
                  <a:pt x="98" y="80"/>
                  <a:pt x="96" y="82"/>
                  <a:pt x="96" y="84"/>
                </a:cubicBezTo>
                <a:cubicBezTo>
                  <a:pt x="96" y="86"/>
                  <a:pt x="98" y="88"/>
                  <a:pt x="100" y="88"/>
                </a:cubicBezTo>
                <a:moveTo>
                  <a:pt x="40" y="104"/>
                </a:moveTo>
                <a:cubicBezTo>
                  <a:pt x="72" y="104"/>
                  <a:pt x="72" y="104"/>
                  <a:pt x="72" y="104"/>
                </a:cubicBezTo>
                <a:cubicBezTo>
                  <a:pt x="76" y="104"/>
                  <a:pt x="80" y="100"/>
                  <a:pt x="80" y="96"/>
                </a:cubicBezTo>
                <a:cubicBezTo>
                  <a:pt x="80" y="56"/>
                  <a:pt x="80" y="56"/>
                  <a:pt x="80" y="56"/>
                </a:cubicBezTo>
                <a:cubicBezTo>
                  <a:pt x="80" y="52"/>
                  <a:pt x="76" y="48"/>
                  <a:pt x="72" y="48"/>
                </a:cubicBezTo>
                <a:cubicBezTo>
                  <a:pt x="40" y="48"/>
                  <a:pt x="40" y="48"/>
                  <a:pt x="40" y="48"/>
                </a:cubicBezTo>
                <a:cubicBezTo>
                  <a:pt x="36" y="48"/>
                  <a:pt x="32" y="52"/>
                  <a:pt x="32" y="56"/>
                </a:cubicBezTo>
                <a:cubicBezTo>
                  <a:pt x="32" y="96"/>
                  <a:pt x="32" y="96"/>
                  <a:pt x="32" y="96"/>
                </a:cubicBezTo>
                <a:cubicBezTo>
                  <a:pt x="32" y="100"/>
                  <a:pt x="36" y="104"/>
                  <a:pt x="40" y="104"/>
                </a:cubicBezTo>
                <a:moveTo>
                  <a:pt x="40" y="56"/>
                </a:moveTo>
                <a:cubicBezTo>
                  <a:pt x="72" y="56"/>
                  <a:pt x="72" y="56"/>
                  <a:pt x="72" y="56"/>
                </a:cubicBezTo>
                <a:cubicBezTo>
                  <a:pt x="72" y="96"/>
                  <a:pt x="72" y="96"/>
                  <a:pt x="72" y="96"/>
                </a:cubicBezTo>
                <a:cubicBezTo>
                  <a:pt x="40" y="96"/>
                  <a:pt x="40" y="96"/>
                  <a:pt x="40" y="96"/>
                </a:cubicBezTo>
                <a:lnTo>
                  <a:pt x="40" y="56"/>
                </a:lnTo>
                <a:close/>
                <a:moveTo>
                  <a:pt x="100" y="104"/>
                </a:moveTo>
                <a:cubicBezTo>
                  <a:pt x="140" y="104"/>
                  <a:pt x="140" y="104"/>
                  <a:pt x="140" y="104"/>
                </a:cubicBezTo>
                <a:cubicBezTo>
                  <a:pt x="142" y="104"/>
                  <a:pt x="144" y="102"/>
                  <a:pt x="144" y="100"/>
                </a:cubicBezTo>
                <a:cubicBezTo>
                  <a:pt x="144" y="98"/>
                  <a:pt x="142" y="96"/>
                  <a:pt x="140" y="96"/>
                </a:cubicBezTo>
                <a:cubicBezTo>
                  <a:pt x="100" y="96"/>
                  <a:pt x="100" y="96"/>
                  <a:pt x="100" y="96"/>
                </a:cubicBezTo>
                <a:cubicBezTo>
                  <a:pt x="98" y="96"/>
                  <a:pt x="96" y="98"/>
                  <a:pt x="96" y="100"/>
                </a:cubicBezTo>
                <a:cubicBezTo>
                  <a:pt x="96" y="102"/>
                  <a:pt x="98" y="104"/>
                  <a:pt x="100" y="104"/>
                </a:cubicBezTo>
                <a:moveTo>
                  <a:pt x="168" y="8"/>
                </a:moveTo>
                <a:cubicBezTo>
                  <a:pt x="96" y="8"/>
                  <a:pt x="96" y="8"/>
                  <a:pt x="96" y="8"/>
                </a:cubicBezTo>
                <a:cubicBezTo>
                  <a:pt x="96" y="4"/>
                  <a:pt x="92" y="0"/>
                  <a:pt x="88" y="0"/>
                </a:cubicBezTo>
                <a:cubicBezTo>
                  <a:pt x="84" y="0"/>
                  <a:pt x="80" y="4"/>
                  <a:pt x="80" y="8"/>
                </a:cubicBezTo>
                <a:cubicBezTo>
                  <a:pt x="8" y="8"/>
                  <a:pt x="8" y="8"/>
                  <a:pt x="8" y="8"/>
                </a:cubicBezTo>
                <a:cubicBezTo>
                  <a:pt x="4" y="8"/>
                  <a:pt x="0" y="12"/>
                  <a:pt x="0" y="16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28"/>
                  <a:pt x="4" y="32"/>
                  <a:pt x="8" y="32"/>
                </a:cubicBezTo>
                <a:cubicBezTo>
                  <a:pt x="8" y="128"/>
                  <a:pt x="8" y="128"/>
                  <a:pt x="8" y="128"/>
                </a:cubicBezTo>
                <a:cubicBezTo>
                  <a:pt x="8" y="132"/>
                  <a:pt x="12" y="136"/>
                  <a:pt x="16" y="136"/>
                </a:cubicBezTo>
                <a:cubicBezTo>
                  <a:pt x="84" y="136"/>
                  <a:pt x="84" y="136"/>
                  <a:pt x="84" y="136"/>
                </a:cubicBezTo>
                <a:cubicBezTo>
                  <a:pt x="84" y="146"/>
                  <a:pt x="84" y="146"/>
                  <a:pt x="84" y="146"/>
                </a:cubicBezTo>
                <a:cubicBezTo>
                  <a:pt x="61" y="169"/>
                  <a:pt x="61" y="169"/>
                  <a:pt x="61" y="169"/>
                </a:cubicBezTo>
                <a:cubicBezTo>
                  <a:pt x="60" y="170"/>
                  <a:pt x="60" y="171"/>
                  <a:pt x="60" y="172"/>
                </a:cubicBezTo>
                <a:cubicBezTo>
                  <a:pt x="60" y="174"/>
                  <a:pt x="62" y="176"/>
                  <a:pt x="64" y="176"/>
                </a:cubicBezTo>
                <a:cubicBezTo>
                  <a:pt x="65" y="176"/>
                  <a:pt x="66" y="176"/>
                  <a:pt x="67" y="175"/>
                </a:cubicBezTo>
                <a:cubicBezTo>
                  <a:pt x="88" y="154"/>
                  <a:pt x="88" y="154"/>
                  <a:pt x="88" y="154"/>
                </a:cubicBezTo>
                <a:cubicBezTo>
                  <a:pt x="109" y="175"/>
                  <a:pt x="109" y="175"/>
                  <a:pt x="109" y="175"/>
                </a:cubicBezTo>
                <a:cubicBezTo>
                  <a:pt x="110" y="176"/>
                  <a:pt x="111" y="176"/>
                  <a:pt x="112" y="176"/>
                </a:cubicBezTo>
                <a:cubicBezTo>
                  <a:pt x="114" y="176"/>
                  <a:pt x="116" y="174"/>
                  <a:pt x="116" y="172"/>
                </a:cubicBezTo>
                <a:cubicBezTo>
                  <a:pt x="116" y="171"/>
                  <a:pt x="116" y="170"/>
                  <a:pt x="115" y="169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92" y="136"/>
                  <a:pt x="92" y="136"/>
                  <a:pt x="92" y="136"/>
                </a:cubicBezTo>
                <a:cubicBezTo>
                  <a:pt x="160" y="136"/>
                  <a:pt x="160" y="136"/>
                  <a:pt x="160" y="136"/>
                </a:cubicBezTo>
                <a:cubicBezTo>
                  <a:pt x="164" y="136"/>
                  <a:pt x="168" y="132"/>
                  <a:pt x="168" y="128"/>
                </a:cubicBezTo>
                <a:cubicBezTo>
                  <a:pt x="168" y="32"/>
                  <a:pt x="168" y="32"/>
                  <a:pt x="168" y="32"/>
                </a:cubicBezTo>
                <a:cubicBezTo>
                  <a:pt x="172" y="32"/>
                  <a:pt x="176" y="28"/>
                  <a:pt x="176" y="24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12"/>
                  <a:pt x="172" y="8"/>
                  <a:pt x="168" y="8"/>
                </a:cubicBezTo>
                <a:moveTo>
                  <a:pt x="160" y="128"/>
                </a:moveTo>
                <a:cubicBezTo>
                  <a:pt x="16" y="128"/>
                  <a:pt x="16" y="128"/>
                  <a:pt x="16" y="128"/>
                </a:cubicBezTo>
                <a:cubicBezTo>
                  <a:pt x="16" y="32"/>
                  <a:pt x="16" y="32"/>
                  <a:pt x="16" y="32"/>
                </a:cubicBezTo>
                <a:cubicBezTo>
                  <a:pt x="160" y="32"/>
                  <a:pt x="160" y="32"/>
                  <a:pt x="160" y="32"/>
                </a:cubicBezTo>
                <a:lnTo>
                  <a:pt x="160" y="128"/>
                </a:lnTo>
                <a:close/>
                <a:moveTo>
                  <a:pt x="168" y="24"/>
                </a:moveTo>
                <a:cubicBezTo>
                  <a:pt x="8" y="24"/>
                  <a:pt x="8" y="24"/>
                  <a:pt x="8" y="24"/>
                </a:cubicBezTo>
                <a:cubicBezTo>
                  <a:pt x="8" y="16"/>
                  <a:pt x="8" y="16"/>
                  <a:pt x="8" y="16"/>
                </a:cubicBezTo>
                <a:cubicBezTo>
                  <a:pt x="168" y="16"/>
                  <a:pt x="168" y="16"/>
                  <a:pt x="168" y="16"/>
                </a:cubicBezTo>
                <a:lnTo>
                  <a:pt x="168" y="24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6" name="Google Shape;166;p27"/>
          <p:cNvSpPr/>
          <p:nvPr/>
        </p:nvSpPr>
        <p:spPr>
          <a:xfrm>
            <a:off x="712806" y="2831499"/>
            <a:ext cx="391429" cy="391430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60" y="0"/>
                </a:move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160"/>
                  <a:pt x="0" y="160"/>
                  <a:pt x="0" y="160"/>
                </a:cubicBezTo>
                <a:cubicBezTo>
                  <a:pt x="0" y="169"/>
                  <a:pt x="7" y="176"/>
                  <a:pt x="16" y="176"/>
                </a:cubicBezTo>
                <a:cubicBezTo>
                  <a:pt x="160" y="176"/>
                  <a:pt x="160" y="176"/>
                  <a:pt x="160" y="176"/>
                </a:cubicBezTo>
                <a:cubicBezTo>
                  <a:pt x="169" y="176"/>
                  <a:pt x="176" y="169"/>
                  <a:pt x="176" y="160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7"/>
                  <a:pt x="169" y="0"/>
                  <a:pt x="160" y="0"/>
                </a:cubicBezTo>
                <a:moveTo>
                  <a:pt x="168" y="160"/>
                </a:moveTo>
                <a:cubicBezTo>
                  <a:pt x="168" y="164"/>
                  <a:pt x="164" y="168"/>
                  <a:pt x="160" y="168"/>
                </a:cubicBezTo>
                <a:cubicBezTo>
                  <a:pt x="16" y="168"/>
                  <a:pt x="16" y="168"/>
                  <a:pt x="16" y="168"/>
                </a:cubicBezTo>
                <a:cubicBezTo>
                  <a:pt x="12" y="168"/>
                  <a:pt x="8" y="164"/>
                  <a:pt x="8" y="160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2"/>
                  <a:pt x="12" y="8"/>
                  <a:pt x="16" y="8"/>
                </a:cubicBezTo>
                <a:cubicBezTo>
                  <a:pt x="160" y="8"/>
                  <a:pt x="160" y="8"/>
                  <a:pt x="160" y="8"/>
                </a:cubicBezTo>
                <a:cubicBezTo>
                  <a:pt x="164" y="8"/>
                  <a:pt x="168" y="12"/>
                  <a:pt x="168" y="16"/>
                </a:cubicBezTo>
                <a:lnTo>
                  <a:pt x="168" y="160"/>
                </a:lnTo>
                <a:close/>
                <a:moveTo>
                  <a:pt x="80" y="100"/>
                </a:moveTo>
                <a:cubicBezTo>
                  <a:pt x="80" y="99"/>
                  <a:pt x="79" y="98"/>
                  <a:pt x="78" y="97"/>
                </a:cubicBezTo>
                <a:cubicBezTo>
                  <a:pt x="78" y="97"/>
                  <a:pt x="78" y="97"/>
                  <a:pt x="78" y="97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2"/>
                  <a:pt x="45" y="72"/>
                  <a:pt x="44" y="72"/>
                </a:cubicBezTo>
                <a:cubicBezTo>
                  <a:pt x="42" y="72"/>
                  <a:pt x="40" y="74"/>
                  <a:pt x="40" y="76"/>
                </a:cubicBezTo>
                <a:cubicBezTo>
                  <a:pt x="40" y="77"/>
                  <a:pt x="41" y="78"/>
                  <a:pt x="42" y="79"/>
                </a:cubicBezTo>
                <a:cubicBezTo>
                  <a:pt x="42" y="79"/>
                  <a:pt x="42" y="79"/>
                  <a:pt x="42" y="79"/>
                </a:cubicBezTo>
                <a:cubicBezTo>
                  <a:pt x="69" y="100"/>
                  <a:pt x="69" y="100"/>
                  <a:pt x="69" y="100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1" y="122"/>
                  <a:pt x="40" y="123"/>
                  <a:pt x="40" y="124"/>
                </a:cubicBezTo>
                <a:cubicBezTo>
                  <a:pt x="40" y="126"/>
                  <a:pt x="42" y="128"/>
                  <a:pt x="44" y="128"/>
                </a:cubicBezTo>
                <a:cubicBezTo>
                  <a:pt x="45" y="128"/>
                  <a:pt x="46" y="128"/>
                  <a:pt x="46" y="127"/>
                </a:cubicBezTo>
                <a:cubicBezTo>
                  <a:pt x="46" y="127"/>
                  <a:pt x="46" y="127"/>
                  <a:pt x="46" y="127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9" y="102"/>
                  <a:pt x="80" y="101"/>
                  <a:pt x="80" y="100"/>
                </a:cubicBezTo>
                <a:moveTo>
                  <a:pt x="108" y="128"/>
                </a:moveTo>
                <a:cubicBezTo>
                  <a:pt x="84" y="128"/>
                  <a:pt x="84" y="128"/>
                  <a:pt x="84" y="128"/>
                </a:cubicBezTo>
                <a:cubicBezTo>
                  <a:pt x="82" y="128"/>
                  <a:pt x="80" y="130"/>
                  <a:pt x="80" y="132"/>
                </a:cubicBezTo>
                <a:cubicBezTo>
                  <a:pt x="80" y="134"/>
                  <a:pt x="82" y="136"/>
                  <a:pt x="84" y="136"/>
                </a:cubicBezTo>
                <a:cubicBezTo>
                  <a:pt x="108" y="136"/>
                  <a:pt x="108" y="136"/>
                  <a:pt x="108" y="136"/>
                </a:cubicBezTo>
                <a:cubicBezTo>
                  <a:pt x="110" y="136"/>
                  <a:pt x="112" y="134"/>
                  <a:pt x="112" y="132"/>
                </a:cubicBezTo>
                <a:cubicBezTo>
                  <a:pt x="112" y="130"/>
                  <a:pt x="110" y="128"/>
                  <a:pt x="108" y="128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7" name="Google Shape;167;p27"/>
          <p:cNvSpPr/>
          <p:nvPr/>
        </p:nvSpPr>
        <p:spPr>
          <a:xfrm>
            <a:off x="660712" y="4370417"/>
            <a:ext cx="399091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76" y="88"/>
                </a:moveTo>
                <a:cubicBezTo>
                  <a:pt x="176" y="83"/>
                  <a:pt x="173" y="79"/>
                  <a:pt x="170" y="77"/>
                </a:cubicBezTo>
                <a:cubicBezTo>
                  <a:pt x="170" y="77"/>
                  <a:pt x="170" y="77"/>
                  <a:pt x="170" y="77"/>
                </a:cubicBezTo>
                <a:cubicBezTo>
                  <a:pt x="156" y="70"/>
                  <a:pt x="156" y="70"/>
                  <a:pt x="156" y="70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3" y="61"/>
                  <a:pt x="176" y="57"/>
                  <a:pt x="176" y="52"/>
                </a:cubicBezTo>
                <a:cubicBezTo>
                  <a:pt x="176" y="47"/>
                  <a:pt x="173" y="43"/>
                  <a:pt x="170" y="41"/>
                </a:cubicBezTo>
                <a:cubicBezTo>
                  <a:pt x="170" y="41"/>
                  <a:pt x="170" y="41"/>
                  <a:pt x="170" y="41"/>
                </a:cubicBezTo>
                <a:cubicBezTo>
                  <a:pt x="94" y="1"/>
                  <a:pt x="94" y="1"/>
                  <a:pt x="94" y="1"/>
                </a:cubicBezTo>
                <a:cubicBezTo>
                  <a:pt x="94" y="1"/>
                  <a:pt x="94" y="1"/>
                  <a:pt x="94" y="1"/>
                </a:cubicBezTo>
                <a:cubicBezTo>
                  <a:pt x="92" y="1"/>
                  <a:pt x="90" y="0"/>
                  <a:pt x="88" y="0"/>
                </a:cubicBezTo>
                <a:cubicBezTo>
                  <a:pt x="86" y="0"/>
                  <a:pt x="84" y="1"/>
                  <a:pt x="82" y="1"/>
                </a:cubicBezTo>
                <a:cubicBezTo>
                  <a:pt x="82" y="1"/>
                  <a:pt x="82" y="1"/>
                  <a:pt x="82" y="1"/>
                </a:cubicBezTo>
                <a:cubicBezTo>
                  <a:pt x="6" y="41"/>
                  <a:pt x="6" y="41"/>
                  <a:pt x="6" y="41"/>
                </a:cubicBezTo>
                <a:cubicBezTo>
                  <a:pt x="6" y="41"/>
                  <a:pt x="6" y="41"/>
                  <a:pt x="6" y="41"/>
                </a:cubicBezTo>
                <a:cubicBezTo>
                  <a:pt x="3" y="43"/>
                  <a:pt x="0" y="47"/>
                  <a:pt x="0" y="52"/>
                </a:cubicBezTo>
                <a:cubicBezTo>
                  <a:pt x="0" y="57"/>
                  <a:pt x="3" y="61"/>
                  <a:pt x="6" y="63"/>
                </a:cubicBezTo>
                <a:cubicBezTo>
                  <a:pt x="6" y="63"/>
                  <a:pt x="6" y="63"/>
                  <a:pt x="6" y="63"/>
                </a:cubicBezTo>
                <a:cubicBezTo>
                  <a:pt x="20" y="70"/>
                  <a:pt x="20" y="70"/>
                  <a:pt x="20" y="70"/>
                </a:cubicBezTo>
                <a:cubicBezTo>
                  <a:pt x="6" y="77"/>
                  <a:pt x="6" y="77"/>
                  <a:pt x="6" y="77"/>
                </a:cubicBezTo>
                <a:cubicBezTo>
                  <a:pt x="6" y="77"/>
                  <a:pt x="6" y="77"/>
                  <a:pt x="6" y="77"/>
                </a:cubicBezTo>
                <a:cubicBezTo>
                  <a:pt x="3" y="79"/>
                  <a:pt x="0" y="83"/>
                  <a:pt x="0" y="88"/>
                </a:cubicBezTo>
                <a:cubicBezTo>
                  <a:pt x="0" y="93"/>
                  <a:pt x="3" y="97"/>
                  <a:pt x="6" y="99"/>
                </a:cubicBezTo>
                <a:cubicBezTo>
                  <a:pt x="6" y="99"/>
                  <a:pt x="6" y="99"/>
                  <a:pt x="6" y="99"/>
                </a:cubicBezTo>
                <a:cubicBezTo>
                  <a:pt x="20" y="106"/>
                  <a:pt x="20" y="106"/>
                  <a:pt x="20" y="106"/>
                </a:cubicBezTo>
                <a:cubicBezTo>
                  <a:pt x="6" y="113"/>
                  <a:pt x="6" y="113"/>
                  <a:pt x="6" y="113"/>
                </a:cubicBezTo>
                <a:cubicBezTo>
                  <a:pt x="6" y="113"/>
                  <a:pt x="6" y="113"/>
                  <a:pt x="6" y="113"/>
                </a:cubicBezTo>
                <a:cubicBezTo>
                  <a:pt x="3" y="115"/>
                  <a:pt x="0" y="119"/>
                  <a:pt x="0" y="124"/>
                </a:cubicBezTo>
                <a:cubicBezTo>
                  <a:pt x="0" y="129"/>
                  <a:pt x="3" y="133"/>
                  <a:pt x="6" y="135"/>
                </a:cubicBezTo>
                <a:cubicBezTo>
                  <a:pt x="6" y="135"/>
                  <a:pt x="6" y="135"/>
                  <a:pt x="6" y="13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4" y="175"/>
                  <a:pt x="86" y="176"/>
                  <a:pt x="88" y="176"/>
                </a:cubicBezTo>
                <a:cubicBezTo>
                  <a:pt x="90" y="176"/>
                  <a:pt x="92" y="175"/>
                  <a:pt x="94" y="175"/>
                </a:cubicBezTo>
                <a:cubicBezTo>
                  <a:pt x="94" y="175"/>
                  <a:pt x="94" y="175"/>
                  <a:pt x="94" y="17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3" y="133"/>
                  <a:pt x="176" y="129"/>
                  <a:pt x="176" y="124"/>
                </a:cubicBezTo>
                <a:cubicBezTo>
                  <a:pt x="176" y="119"/>
                  <a:pt x="173" y="115"/>
                  <a:pt x="170" y="113"/>
                </a:cubicBezTo>
                <a:cubicBezTo>
                  <a:pt x="170" y="113"/>
                  <a:pt x="170" y="113"/>
                  <a:pt x="170" y="113"/>
                </a:cubicBezTo>
                <a:cubicBezTo>
                  <a:pt x="156" y="106"/>
                  <a:pt x="156" y="106"/>
                  <a:pt x="156" y="106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3" y="97"/>
                  <a:pt x="176" y="93"/>
                  <a:pt x="176" y="88"/>
                </a:cubicBezTo>
                <a:moveTo>
                  <a:pt x="10" y="56"/>
                </a:moveTo>
                <a:cubicBezTo>
                  <a:pt x="10" y="55"/>
                  <a:pt x="10" y="55"/>
                  <a:pt x="10" y="55"/>
                </a:cubicBezTo>
                <a:cubicBezTo>
                  <a:pt x="9" y="55"/>
                  <a:pt x="8" y="54"/>
                  <a:pt x="8" y="52"/>
                </a:cubicBezTo>
                <a:cubicBezTo>
                  <a:pt x="8" y="50"/>
                  <a:pt x="9" y="49"/>
                  <a:pt x="10" y="49"/>
                </a:cubicBezTo>
                <a:cubicBezTo>
                  <a:pt x="10" y="48"/>
                  <a:pt x="10" y="48"/>
                  <a:pt x="10" y="48"/>
                </a:cubicBezTo>
                <a:cubicBezTo>
                  <a:pt x="86" y="8"/>
                  <a:pt x="86" y="8"/>
                  <a:pt x="86" y="8"/>
                </a:cubicBezTo>
                <a:cubicBezTo>
                  <a:pt x="86" y="9"/>
                  <a:pt x="86" y="9"/>
                  <a:pt x="86" y="9"/>
                </a:cubicBezTo>
                <a:cubicBezTo>
                  <a:pt x="87" y="8"/>
                  <a:pt x="87" y="8"/>
                  <a:pt x="88" y="8"/>
                </a:cubicBezTo>
                <a:cubicBezTo>
                  <a:pt x="89" y="8"/>
                  <a:pt x="89" y="8"/>
                  <a:pt x="90" y="9"/>
                </a:cubicBezTo>
                <a:cubicBezTo>
                  <a:pt x="90" y="8"/>
                  <a:pt x="90" y="8"/>
                  <a:pt x="90" y="8"/>
                </a:cubicBezTo>
                <a:cubicBezTo>
                  <a:pt x="166" y="48"/>
                  <a:pt x="166" y="48"/>
                  <a:pt x="166" y="48"/>
                </a:cubicBezTo>
                <a:cubicBezTo>
                  <a:pt x="166" y="49"/>
                  <a:pt x="166" y="49"/>
                  <a:pt x="166" y="49"/>
                </a:cubicBezTo>
                <a:cubicBezTo>
                  <a:pt x="167" y="49"/>
                  <a:pt x="168" y="50"/>
                  <a:pt x="168" y="52"/>
                </a:cubicBezTo>
                <a:cubicBezTo>
                  <a:pt x="168" y="54"/>
                  <a:pt x="167" y="55"/>
                  <a:pt x="166" y="55"/>
                </a:cubicBezTo>
                <a:cubicBezTo>
                  <a:pt x="166" y="56"/>
                  <a:pt x="166" y="56"/>
                  <a:pt x="166" y="56"/>
                </a:cubicBezTo>
                <a:cubicBezTo>
                  <a:pt x="90" y="96"/>
                  <a:pt x="90" y="96"/>
                  <a:pt x="90" y="96"/>
                </a:cubicBezTo>
                <a:cubicBezTo>
                  <a:pt x="90" y="95"/>
                  <a:pt x="90" y="95"/>
                  <a:pt x="90" y="95"/>
                </a:cubicBezTo>
                <a:cubicBezTo>
                  <a:pt x="89" y="96"/>
                  <a:pt x="89" y="96"/>
                  <a:pt x="88" y="96"/>
                </a:cubicBezTo>
                <a:cubicBezTo>
                  <a:pt x="87" y="96"/>
                  <a:pt x="87" y="96"/>
                  <a:pt x="86" y="95"/>
                </a:cubicBezTo>
                <a:cubicBezTo>
                  <a:pt x="86" y="96"/>
                  <a:pt x="86" y="96"/>
                  <a:pt x="86" y="96"/>
                </a:cubicBezTo>
                <a:lnTo>
                  <a:pt x="10" y="56"/>
                </a:lnTo>
                <a:close/>
                <a:moveTo>
                  <a:pt x="166" y="120"/>
                </a:moveTo>
                <a:cubicBezTo>
                  <a:pt x="166" y="121"/>
                  <a:pt x="166" y="121"/>
                  <a:pt x="166" y="121"/>
                </a:cubicBezTo>
                <a:cubicBezTo>
                  <a:pt x="167" y="121"/>
                  <a:pt x="168" y="122"/>
                  <a:pt x="168" y="124"/>
                </a:cubicBezTo>
                <a:cubicBezTo>
                  <a:pt x="168" y="126"/>
                  <a:pt x="167" y="127"/>
                  <a:pt x="166" y="127"/>
                </a:cubicBezTo>
                <a:cubicBezTo>
                  <a:pt x="166" y="128"/>
                  <a:pt x="166" y="128"/>
                  <a:pt x="166" y="128"/>
                </a:cubicBezTo>
                <a:cubicBezTo>
                  <a:pt x="90" y="168"/>
                  <a:pt x="90" y="168"/>
                  <a:pt x="90" y="168"/>
                </a:cubicBezTo>
                <a:cubicBezTo>
                  <a:pt x="90" y="167"/>
                  <a:pt x="90" y="167"/>
                  <a:pt x="90" y="167"/>
                </a:cubicBezTo>
                <a:cubicBezTo>
                  <a:pt x="89" y="168"/>
                  <a:pt x="89" y="168"/>
                  <a:pt x="88" y="168"/>
                </a:cubicBezTo>
                <a:cubicBezTo>
                  <a:pt x="87" y="168"/>
                  <a:pt x="87" y="168"/>
                  <a:pt x="86" y="167"/>
                </a:cubicBezTo>
                <a:cubicBezTo>
                  <a:pt x="86" y="168"/>
                  <a:pt x="86" y="168"/>
                  <a:pt x="86" y="168"/>
                </a:cubicBezTo>
                <a:cubicBezTo>
                  <a:pt x="10" y="128"/>
                  <a:pt x="10" y="128"/>
                  <a:pt x="10" y="128"/>
                </a:cubicBezTo>
                <a:cubicBezTo>
                  <a:pt x="10" y="127"/>
                  <a:pt x="10" y="127"/>
                  <a:pt x="10" y="127"/>
                </a:cubicBezTo>
                <a:cubicBezTo>
                  <a:pt x="9" y="127"/>
                  <a:pt x="8" y="126"/>
                  <a:pt x="8" y="124"/>
                </a:cubicBezTo>
                <a:cubicBezTo>
                  <a:pt x="8" y="122"/>
                  <a:pt x="9" y="121"/>
                  <a:pt x="10" y="121"/>
                </a:cubicBezTo>
                <a:cubicBezTo>
                  <a:pt x="10" y="120"/>
                  <a:pt x="10" y="120"/>
                  <a:pt x="10" y="120"/>
                </a:cubicBezTo>
                <a:cubicBezTo>
                  <a:pt x="29" y="111"/>
                  <a:pt x="29" y="111"/>
                  <a:pt x="29" y="111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4" y="139"/>
                  <a:pt x="86" y="140"/>
                  <a:pt x="88" y="140"/>
                </a:cubicBezTo>
                <a:cubicBezTo>
                  <a:pt x="90" y="140"/>
                  <a:pt x="92" y="139"/>
                  <a:pt x="94" y="139"/>
                </a:cubicBezTo>
                <a:cubicBezTo>
                  <a:pt x="94" y="139"/>
                  <a:pt x="94" y="139"/>
                  <a:pt x="94" y="139"/>
                </a:cubicBezTo>
                <a:cubicBezTo>
                  <a:pt x="147" y="111"/>
                  <a:pt x="147" y="111"/>
                  <a:pt x="147" y="111"/>
                </a:cubicBezTo>
                <a:lnTo>
                  <a:pt x="166" y="120"/>
                </a:lnTo>
                <a:close/>
                <a:moveTo>
                  <a:pt x="166" y="91"/>
                </a:moveTo>
                <a:cubicBezTo>
                  <a:pt x="166" y="92"/>
                  <a:pt x="166" y="92"/>
                  <a:pt x="166" y="92"/>
                </a:cubicBezTo>
                <a:cubicBezTo>
                  <a:pt x="90" y="132"/>
                  <a:pt x="90" y="132"/>
                  <a:pt x="90" y="132"/>
                </a:cubicBezTo>
                <a:cubicBezTo>
                  <a:pt x="90" y="131"/>
                  <a:pt x="90" y="131"/>
                  <a:pt x="90" y="131"/>
                </a:cubicBezTo>
                <a:cubicBezTo>
                  <a:pt x="89" y="132"/>
                  <a:pt x="89" y="132"/>
                  <a:pt x="88" y="132"/>
                </a:cubicBezTo>
                <a:cubicBezTo>
                  <a:pt x="87" y="132"/>
                  <a:pt x="87" y="132"/>
                  <a:pt x="86" y="131"/>
                </a:cubicBezTo>
                <a:cubicBezTo>
                  <a:pt x="86" y="132"/>
                  <a:pt x="86" y="132"/>
                  <a:pt x="86" y="132"/>
                </a:cubicBezTo>
                <a:cubicBezTo>
                  <a:pt x="10" y="92"/>
                  <a:pt x="10" y="92"/>
                  <a:pt x="10" y="92"/>
                </a:cubicBezTo>
                <a:cubicBezTo>
                  <a:pt x="10" y="91"/>
                  <a:pt x="10" y="91"/>
                  <a:pt x="10" y="91"/>
                </a:cubicBezTo>
                <a:cubicBezTo>
                  <a:pt x="9" y="91"/>
                  <a:pt x="8" y="90"/>
                  <a:pt x="8" y="88"/>
                </a:cubicBezTo>
                <a:cubicBezTo>
                  <a:pt x="8" y="86"/>
                  <a:pt x="9" y="85"/>
                  <a:pt x="10" y="85"/>
                </a:cubicBezTo>
                <a:cubicBezTo>
                  <a:pt x="10" y="84"/>
                  <a:pt x="10" y="84"/>
                  <a:pt x="10" y="84"/>
                </a:cubicBezTo>
                <a:cubicBezTo>
                  <a:pt x="29" y="75"/>
                  <a:pt x="29" y="75"/>
                  <a:pt x="29" y="75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4" y="103"/>
                  <a:pt x="86" y="104"/>
                  <a:pt x="88" y="104"/>
                </a:cubicBezTo>
                <a:cubicBezTo>
                  <a:pt x="90" y="104"/>
                  <a:pt x="92" y="103"/>
                  <a:pt x="94" y="103"/>
                </a:cubicBezTo>
                <a:cubicBezTo>
                  <a:pt x="94" y="103"/>
                  <a:pt x="94" y="103"/>
                  <a:pt x="94" y="103"/>
                </a:cubicBezTo>
                <a:cubicBezTo>
                  <a:pt x="147" y="75"/>
                  <a:pt x="147" y="75"/>
                  <a:pt x="147" y="75"/>
                </a:cubicBezTo>
                <a:cubicBezTo>
                  <a:pt x="166" y="84"/>
                  <a:pt x="166" y="84"/>
                  <a:pt x="166" y="84"/>
                </a:cubicBezTo>
                <a:cubicBezTo>
                  <a:pt x="166" y="85"/>
                  <a:pt x="166" y="85"/>
                  <a:pt x="166" y="85"/>
                </a:cubicBezTo>
                <a:cubicBezTo>
                  <a:pt x="167" y="85"/>
                  <a:pt x="168" y="86"/>
                  <a:pt x="168" y="88"/>
                </a:cubicBezTo>
                <a:cubicBezTo>
                  <a:pt x="168" y="90"/>
                  <a:pt x="167" y="91"/>
                  <a:pt x="166" y="91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8" name="Google Shape;168;p27"/>
          <p:cNvSpPr/>
          <p:nvPr/>
        </p:nvSpPr>
        <p:spPr>
          <a:xfrm>
            <a:off x="674189" y="3685924"/>
            <a:ext cx="391429" cy="356636"/>
          </a:xfrm>
          <a:custGeom>
            <a:avLst/>
            <a:gdLst/>
            <a:ahLst/>
            <a:cxnLst/>
            <a:rect l="l" t="t" r="r" b="b"/>
            <a:pathLst>
              <a:path w="176" h="160" extrusionOk="0">
                <a:moveTo>
                  <a:pt x="88" y="0"/>
                </a:moveTo>
                <a:cubicBezTo>
                  <a:pt x="39" y="0"/>
                  <a:pt x="0" y="36"/>
                  <a:pt x="0" y="80"/>
                </a:cubicBezTo>
                <a:cubicBezTo>
                  <a:pt x="0" y="124"/>
                  <a:pt x="39" y="160"/>
                  <a:pt x="88" y="160"/>
                </a:cubicBezTo>
                <a:cubicBezTo>
                  <a:pt x="137" y="160"/>
                  <a:pt x="176" y="124"/>
                  <a:pt x="176" y="80"/>
                </a:cubicBezTo>
                <a:cubicBezTo>
                  <a:pt x="176" y="36"/>
                  <a:pt x="137" y="0"/>
                  <a:pt x="88" y="0"/>
                </a:cubicBezTo>
                <a:moveTo>
                  <a:pt x="88" y="152"/>
                </a:moveTo>
                <a:cubicBezTo>
                  <a:pt x="60" y="152"/>
                  <a:pt x="36" y="139"/>
                  <a:pt x="21" y="120"/>
                </a:cubicBezTo>
                <a:cubicBezTo>
                  <a:pt x="81" y="120"/>
                  <a:pt x="81" y="120"/>
                  <a:pt x="81" y="120"/>
                </a:cubicBezTo>
                <a:cubicBezTo>
                  <a:pt x="85" y="128"/>
                  <a:pt x="100" y="140"/>
                  <a:pt x="110" y="140"/>
                </a:cubicBezTo>
                <a:cubicBezTo>
                  <a:pt x="122" y="140"/>
                  <a:pt x="132" y="132"/>
                  <a:pt x="132" y="116"/>
                </a:cubicBezTo>
                <a:cubicBezTo>
                  <a:pt x="132" y="100"/>
                  <a:pt x="122" y="92"/>
                  <a:pt x="110" y="92"/>
                </a:cubicBezTo>
                <a:cubicBezTo>
                  <a:pt x="100" y="92"/>
                  <a:pt x="85" y="104"/>
                  <a:pt x="81" y="112"/>
                </a:cubicBezTo>
                <a:cubicBezTo>
                  <a:pt x="16" y="112"/>
                  <a:pt x="16" y="112"/>
                  <a:pt x="16" y="112"/>
                </a:cubicBezTo>
                <a:cubicBezTo>
                  <a:pt x="11" y="102"/>
                  <a:pt x="8" y="92"/>
                  <a:pt x="8" y="80"/>
                </a:cubicBezTo>
                <a:cubicBezTo>
                  <a:pt x="8" y="68"/>
                  <a:pt x="11" y="58"/>
                  <a:pt x="16" y="48"/>
                </a:cubicBezTo>
                <a:cubicBezTo>
                  <a:pt x="81" y="48"/>
                  <a:pt x="81" y="48"/>
                  <a:pt x="81" y="48"/>
                </a:cubicBezTo>
                <a:cubicBezTo>
                  <a:pt x="85" y="56"/>
                  <a:pt x="100" y="68"/>
                  <a:pt x="110" y="68"/>
                </a:cubicBezTo>
                <a:cubicBezTo>
                  <a:pt x="122" y="68"/>
                  <a:pt x="132" y="60"/>
                  <a:pt x="132" y="44"/>
                </a:cubicBezTo>
                <a:cubicBezTo>
                  <a:pt x="132" y="28"/>
                  <a:pt x="122" y="20"/>
                  <a:pt x="110" y="20"/>
                </a:cubicBezTo>
                <a:cubicBezTo>
                  <a:pt x="100" y="20"/>
                  <a:pt x="85" y="32"/>
                  <a:pt x="81" y="40"/>
                </a:cubicBezTo>
                <a:cubicBezTo>
                  <a:pt x="21" y="40"/>
                  <a:pt x="21" y="40"/>
                  <a:pt x="21" y="40"/>
                </a:cubicBezTo>
                <a:cubicBezTo>
                  <a:pt x="36" y="21"/>
                  <a:pt x="60" y="8"/>
                  <a:pt x="88" y="8"/>
                </a:cubicBezTo>
                <a:cubicBezTo>
                  <a:pt x="131" y="8"/>
                  <a:pt x="165" y="38"/>
                  <a:pt x="168" y="76"/>
                </a:cubicBezTo>
                <a:cubicBezTo>
                  <a:pt x="87" y="76"/>
                  <a:pt x="87" y="76"/>
                  <a:pt x="87" y="76"/>
                </a:cubicBezTo>
                <a:cubicBezTo>
                  <a:pt x="83" y="68"/>
                  <a:pt x="68" y="56"/>
                  <a:pt x="58" y="56"/>
                </a:cubicBezTo>
                <a:cubicBezTo>
                  <a:pt x="46" y="56"/>
                  <a:pt x="36" y="64"/>
                  <a:pt x="36" y="80"/>
                </a:cubicBezTo>
                <a:cubicBezTo>
                  <a:pt x="36" y="96"/>
                  <a:pt x="46" y="104"/>
                  <a:pt x="58" y="104"/>
                </a:cubicBezTo>
                <a:cubicBezTo>
                  <a:pt x="68" y="104"/>
                  <a:pt x="83" y="92"/>
                  <a:pt x="87" y="84"/>
                </a:cubicBezTo>
                <a:cubicBezTo>
                  <a:pt x="168" y="84"/>
                  <a:pt x="168" y="84"/>
                  <a:pt x="168" y="84"/>
                </a:cubicBezTo>
                <a:cubicBezTo>
                  <a:pt x="165" y="122"/>
                  <a:pt x="131" y="152"/>
                  <a:pt x="88" y="152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9" name="Google Shape;169;p27"/>
          <p:cNvSpPr/>
          <p:nvPr/>
        </p:nvSpPr>
        <p:spPr>
          <a:xfrm>
            <a:off x="718632" y="5551980"/>
            <a:ext cx="399081" cy="337026"/>
          </a:xfrm>
          <a:custGeom>
            <a:avLst/>
            <a:gdLst/>
            <a:ahLst/>
            <a:cxnLst/>
            <a:rect l="l" t="t" r="r" b="b"/>
            <a:pathLst>
              <a:path w="176" h="144" extrusionOk="0">
                <a:moveTo>
                  <a:pt x="60" y="32"/>
                </a:moveTo>
                <a:cubicBezTo>
                  <a:pt x="116" y="32"/>
                  <a:pt x="116" y="32"/>
                  <a:pt x="116" y="32"/>
                </a:cubicBezTo>
                <a:cubicBezTo>
                  <a:pt x="118" y="32"/>
                  <a:pt x="120" y="30"/>
                  <a:pt x="120" y="28"/>
                </a:cubicBezTo>
                <a:cubicBezTo>
                  <a:pt x="120" y="26"/>
                  <a:pt x="118" y="24"/>
                  <a:pt x="116" y="24"/>
                </a:cubicBezTo>
                <a:cubicBezTo>
                  <a:pt x="60" y="24"/>
                  <a:pt x="60" y="24"/>
                  <a:pt x="60" y="24"/>
                </a:cubicBezTo>
                <a:cubicBezTo>
                  <a:pt x="58" y="24"/>
                  <a:pt x="56" y="26"/>
                  <a:pt x="56" y="28"/>
                </a:cubicBezTo>
                <a:cubicBezTo>
                  <a:pt x="56" y="30"/>
                  <a:pt x="58" y="32"/>
                  <a:pt x="60" y="32"/>
                </a:cubicBezTo>
                <a:moveTo>
                  <a:pt x="52" y="48"/>
                </a:moveTo>
                <a:cubicBezTo>
                  <a:pt x="124" y="48"/>
                  <a:pt x="124" y="48"/>
                  <a:pt x="124" y="48"/>
                </a:cubicBezTo>
                <a:cubicBezTo>
                  <a:pt x="126" y="48"/>
                  <a:pt x="128" y="46"/>
                  <a:pt x="128" y="44"/>
                </a:cubicBezTo>
                <a:cubicBezTo>
                  <a:pt x="128" y="42"/>
                  <a:pt x="126" y="40"/>
                  <a:pt x="124" y="40"/>
                </a:cubicBezTo>
                <a:cubicBezTo>
                  <a:pt x="52" y="40"/>
                  <a:pt x="52" y="40"/>
                  <a:pt x="52" y="40"/>
                </a:cubicBezTo>
                <a:cubicBezTo>
                  <a:pt x="50" y="40"/>
                  <a:pt x="48" y="42"/>
                  <a:pt x="48" y="44"/>
                </a:cubicBezTo>
                <a:cubicBezTo>
                  <a:pt x="48" y="46"/>
                  <a:pt x="50" y="48"/>
                  <a:pt x="52" y="48"/>
                </a:cubicBezTo>
                <a:moveTo>
                  <a:pt x="136" y="60"/>
                </a:moveTo>
                <a:cubicBezTo>
                  <a:pt x="136" y="58"/>
                  <a:pt x="134" y="56"/>
                  <a:pt x="132" y="56"/>
                </a:cubicBezTo>
                <a:cubicBezTo>
                  <a:pt x="44" y="56"/>
                  <a:pt x="44" y="56"/>
                  <a:pt x="44" y="56"/>
                </a:cubicBezTo>
                <a:cubicBezTo>
                  <a:pt x="42" y="56"/>
                  <a:pt x="40" y="58"/>
                  <a:pt x="40" y="60"/>
                </a:cubicBezTo>
                <a:cubicBezTo>
                  <a:pt x="40" y="62"/>
                  <a:pt x="42" y="64"/>
                  <a:pt x="44" y="64"/>
                </a:cubicBezTo>
                <a:cubicBezTo>
                  <a:pt x="132" y="64"/>
                  <a:pt x="132" y="64"/>
                  <a:pt x="132" y="64"/>
                </a:cubicBezTo>
                <a:cubicBezTo>
                  <a:pt x="134" y="64"/>
                  <a:pt x="136" y="62"/>
                  <a:pt x="136" y="60"/>
                </a:cubicBezTo>
                <a:moveTo>
                  <a:pt x="176" y="82"/>
                </a:moveTo>
                <a:cubicBezTo>
                  <a:pt x="176" y="82"/>
                  <a:pt x="176" y="82"/>
                  <a:pt x="176" y="8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5" y="1"/>
                  <a:pt x="134" y="0"/>
                  <a:pt x="132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42" y="0"/>
                  <a:pt x="41" y="1"/>
                  <a:pt x="40" y="2"/>
                </a:cubicBezTo>
                <a:cubicBezTo>
                  <a:pt x="40" y="2"/>
                  <a:pt x="40" y="2"/>
                  <a:pt x="40" y="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3"/>
                  <a:pt x="0" y="83"/>
                  <a:pt x="0" y="84"/>
                </a:cubicBezTo>
                <a:cubicBezTo>
                  <a:pt x="0" y="140"/>
                  <a:pt x="0" y="140"/>
                  <a:pt x="0" y="140"/>
                </a:cubicBezTo>
                <a:cubicBezTo>
                  <a:pt x="0" y="142"/>
                  <a:pt x="2" y="144"/>
                  <a:pt x="4" y="144"/>
                </a:cubicBezTo>
                <a:cubicBezTo>
                  <a:pt x="172" y="144"/>
                  <a:pt x="172" y="144"/>
                  <a:pt x="172" y="144"/>
                </a:cubicBezTo>
                <a:cubicBezTo>
                  <a:pt x="174" y="144"/>
                  <a:pt x="176" y="142"/>
                  <a:pt x="176" y="140"/>
                </a:cubicBezTo>
                <a:cubicBezTo>
                  <a:pt x="176" y="84"/>
                  <a:pt x="176" y="84"/>
                  <a:pt x="176" y="84"/>
                </a:cubicBezTo>
                <a:cubicBezTo>
                  <a:pt x="176" y="83"/>
                  <a:pt x="176" y="83"/>
                  <a:pt x="176" y="82"/>
                </a:cubicBezTo>
                <a:moveTo>
                  <a:pt x="46" y="8"/>
                </a:moveTo>
                <a:cubicBezTo>
                  <a:pt x="130" y="8"/>
                  <a:pt x="130" y="8"/>
                  <a:pt x="130" y="8"/>
                </a:cubicBezTo>
                <a:cubicBezTo>
                  <a:pt x="166" y="80"/>
                  <a:pt x="166" y="80"/>
                  <a:pt x="166" y="80"/>
                </a:cubicBezTo>
                <a:cubicBezTo>
                  <a:pt x="116" y="80"/>
                  <a:pt x="116" y="80"/>
                  <a:pt x="116" y="80"/>
                </a:cubicBezTo>
                <a:cubicBezTo>
                  <a:pt x="114" y="80"/>
                  <a:pt x="112" y="82"/>
                  <a:pt x="112" y="84"/>
                </a:cubicBezTo>
                <a:cubicBezTo>
                  <a:pt x="112" y="97"/>
                  <a:pt x="101" y="108"/>
                  <a:pt x="88" y="108"/>
                </a:cubicBezTo>
                <a:cubicBezTo>
                  <a:pt x="75" y="108"/>
                  <a:pt x="64" y="97"/>
                  <a:pt x="64" y="84"/>
                </a:cubicBezTo>
                <a:cubicBezTo>
                  <a:pt x="64" y="82"/>
                  <a:pt x="62" y="80"/>
                  <a:pt x="60" y="80"/>
                </a:cubicBezTo>
                <a:cubicBezTo>
                  <a:pt x="10" y="80"/>
                  <a:pt x="10" y="80"/>
                  <a:pt x="10" y="80"/>
                </a:cubicBezTo>
                <a:lnTo>
                  <a:pt x="46" y="8"/>
                </a:lnTo>
                <a:close/>
                <a:moveTo>
                  <a:pt x="168" y="136"/>
                </a:moveTo>
                <a:cubicBezTo>
                  <a:pt x="8" y="136"/>
                  <a:pt x="8" y="136"/>
                  <a:pt x="8" y="136"/>
                </a:cubicBezTo>
                <a:cubicBezTo>
                  <a:pt x="8" y="88"/>
                  <a:pt x="8" y="88"/>
                  <a:pt x="8" y="88"/>
                </a:cubicBezTo>
                <a:cubicBezTo>
                  <a:pt x="56" y="88"/>
                  <a:pt x="56" y="88"/>
                  <a:pt x="56" y="88"/>
                </a:cubicBezTo>
                <a:cubicBezTo>
                  <a:pt x="58" y="104"/>
                  <a:pt x="72" y="116"/>
                  <a:pt x="88" y="116"/>
                </a:cubicBezTo>
                <a:cubicBezTo>
                  <a:pt x="104" y="116"/>
                  <a:pt x="118" y="104"/>
                  <a:pt x="120" y="88"/>
                </a:cubicBezTo>
                <a:cubicBezTo>
                  <a:pt x="168" y="88"/>
                  <a:pt x="168" y="88"/>
                  <a:pt x="168" y="88"/>
                </a:cubicBezTo>
                <a:lnTo>
                  <a:pt x="168" y="136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0" name="Google Shape;170;p27"/>
          <p:cNvSpPr txBox="1"/>
          <p:nvPr/>
        </p:nvSpPr>
        <p:spPr>
          <a:xfrm>
            <a:off x="799394" y="339334"/>
            <a:ext cx="6206955" cy="471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pPr lvl="0"/>
            <a:r>
              <a:rPr lang="ru-RU" sz="1197" dirty="0" smtClean="0">
                <a:solidFill>
                  <a:schemeClr val="bg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2.10 Итоги Семестра</a:t>
            </a:r>
            <a:endParaRPr lang="ru-RU" sz="1197" dirty="0">
              <a:solidFill>
                <a:schemeClr val="bg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</p:spTree>
    <p:extLst>
      <p:ext uri="{BB962C8B-B14F-4D97-AF65-F5344CB8AC3E}">
        <p14:creationId xmlns:p14="http://schemas.microsoft.com/office/powerpoint/2010/main" val="4120853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7"/>
          <p:cNvSpPr txBox="1"/>
          <p:nvPr/>
        </p:nvSpPr>
        <p:spPr>
          <a:xfrm>
            <a:off x="1400205" y="1918861"/>
            <a:ext cx="10730063" cy="4711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В предыдущей серии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sym typeface="Montserrat"/>
              </a:rPr>
              <a:t>Общие Рекомендации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n-US" sz="2261" b="1" dirty="0">
                <a:solidFill>
                  <a:schemeClr val="bg1"/>
                </a:solidFill>
                <a:latin typeface="Montserrat"/>
                <a:sym typeface="Montserrat"/>
              </a:rPr>
              <a:t>Q&amp;A</a:t>
            </a:r>
            <a:endParaRPr sz="2261" b="1" dirty="0">
              <a:solidFill>
                <a:schemeClr val="bg1"/>
              </a:solidFill>
              <a:latin typeface="Montserrat"/>
              <a:sym typeface="Montserrat"/>
            </a:endParaRP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Рефлексия</a:t>
            </a:r>
            <a:endParaRPr sz="2261" dirty="0">
              <a:solidFill>
                <a:schemeClr val="tx1">
                  <a:lumMod val="90000"/>
                  <a:lumOff val="1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4" name="Google Shape;164;p27"/>
          <p:cNvSpPr txBox="1"/>
          <p:nvPr/>
        </p:nvSpPr>
        <p:spPr>
          <a:xfrm>
            <a:off x="799394" y="800509"/>
            <a:ext cx="5320418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План</a:t>
            </a:r>
            <a:r>
              <a:rPr lang="en-US" sz="2394" dirty="0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вебинара</a:t>
            </a:r>
            <a:endParaRPr sz="2394" dirty="0">
              <a:solidFill>
                <a:srgbClr val="01C60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65" name="Google Shape;165;p27"/>
          <p:cNvSpPr/>
          <p:nvPr/>
        </p:nvSpPr>
        <p:spPr>
          <a:xfrm>
            <a:off x="751918" y="2160578"/>
            <a:ext cx="390417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00" y="72"/>
                </a:moveTo>
                <a:cubicBezTo>
                  <a:pt x="140" y="72"/>
                  <a:pt x="140" y="72"/>
                  <a:pt x="140" y="72"/>
                </a:cubicBezTo>
                <a:cubicBezTo>
                  <a:pt x="142" y="72"/>
                  <a:pt x="144" y="70"/>
                  <a:pt x="144" y="68"/>
                </a:cubicBezTo>
                <a:cubicBezTo>
                  <a:pt x="144" y="66"/>
                  <a:pt x="142" y="64"/>
                  <a:pt x="140" y="64"/>
                </a:cubicBezTo>
                <a:cubicBezTo>
                  <a:pt x="100" y="64"/>
                  <a:pt x="100" y="64"/>
                  <a:pt x="100" y="64"/>
                </a:cubicBezTo>
                <a:cubicBezTo>
                  <a:pt x="98" y="64"/>
                  <a:pt x="96" y="66"/>
                  <a:pt x="96" y="68"/>
                </a:cubicBezTo>
                <a:cubicBezTo>
                  <a:pt x="96" y="70"/>
                  <a:pt x="98" y="72"/>
                  <a:pt x="100" y="72"/>
                </a:cubicBezTo>
                <a:moveTo>
                  <a:pt x="100" y="56"/>
                </a:moveTo>
                <a:cubicBezTo>
                  <a:pt x="124" y="56"/>
                  <a:pt x="124" y="56"/>
                  <a:pt x="124" y="56"/>
                </a:cubicBezTo>
                <a:cubicBezTo>
                  <a:pt x="126" y="56"/>
                  <a:pt x="128" y="54"/>
                  <a:pt x="128" y="52"/>
                </a:cubicBezTo>
                <a:cubicBezTo>
                  <a:pt x="128" y="50"/>
                  <a:pt x="126" y="48"/>
                  <a:pt x="124" y="48"/>
                </a:cubicBezTo>
                <a:cubicBezTo>
                  <a:pt x="100" y="48"/>
                  <a:pt x="100" y="48"/>
                  <a:pt x="100" y="48"/>
                </a:cubicBezTo>
                <a:cubicBezTo>
                  <a:pt x="98" y="48"/>
                  <a:pt x="96" y="50"/>
                  <a:pt x="96" y="52"/>
                </a:cubicBezTo>
                <a:cubicBezTo>
                  <a:pt x="96" y="54"/>
                  <a:pt x="98" y="56"/>
                  <a:pt x="100" y="56"/>
                </a:cubicBezTo>
                <a:moveTo>
                  <a:pt x="100" y="88"/>
                </a:moveTo>
                <a:cubicBezTo>
                  <a:pt x="116" y="88"/>
                  <a:pt x="116" y="88"/>
                  <a:pt x="116" y="88"/>
                </a:cubicBezTo>
                <a:cubicBezTo>
                  <a:pt x="118" y="88"/>
                  <a:pt x="120" y="86"/>
                  <a:pt x="120" y="84"/>
                </a:cubicBezTo>
                <a:cubicBezTo>
                  <a:pt x="120" y="82"/>
                  <a:pt x="118" y="80"/>
                  <a:pt x="116" y="80"/>
                </a:cubicBezTo>
                <a:cubicBezTo>
                  <a:pt x="100" y="80"/>
                  <a:pt x="100" y="80"/>
                  <a:pt x="100" y="80"/>
                </a:cubicBezTo>
                <a:cubicBezTo>
                  <a:pt x="98" y="80"/>
                  <a:pt x="96" y="82"/>
                  <a:pt x="96" y="84"/>
                </a:cubicBezTo>
                <a:cubicBezTo>
                  <a:pt x="96" y="86"/>
                  <a:pt x="98" y="88"/>
                  <a:pt x="100" y="88"/>
                </a:cubicBezTo>
                <a:moveTo>
                  <a:pt x="40" y="104"/>
                </a:moveTo>
                <a:cubicBezTo>
                  <a:pt x="72" y="104"/>
                  <a:pt x="72" y="104"/>
                  <a:pt x="72" y="104"/>
                </a:cubicBezTo>
                <a:cubicBezTo>
                  <a:pt x="76" y="104"/>
                  <a:pt x="80" y="100"/>
                  <a:pt x="80" y="96"/>
                </a:cubicBezTo>
                <a:cubicBezTo>
                  <a:pt x="80" y="56"/>
                  <a:pt x="80" y="56"/>
                  <a:pt x="80" y="56"/>
                </a:cubicBezTo>
                <a:cubicBezTo>
                  <a:pt x="80" y="52"/>
                  <a:pt x="76" y="48"/>
                  <a:pt x="72" y="48"/>
                </a:cubicBezTo>
                <a:cubicBezTo>
                  <a:pt x="40" y="48"/>
                  <a:pt x="40" y="48"/>
                  <a:pt x="40" y="48"/>
                </a:cubicBezTo>
                <a:cubicBezTo>
                  <a:pt x="36" y="48"/>
                  <a:pt x="32" y="52"/>
                  <a:pt x="32" y="56"/>
                </a:cubicBezTo>
                <a:cubicBezTo>
                  <a:pt x="32" y="96"/>
                  <a:pt x="32" y="96"/>
                  <a:pt x="32" y="96"/>
                </a:cubicBezTo>
                <a:cubicBezTo>
                  <a:pt x="32" y="100"/>
                  <a:pt x="36" y="104"/>
                  <a:pt x="40" y="104"/>
                </a:cubicBezTo>
                <a:moveTo>
                  <a:pt x="40" y="56"/>
                </a:moveTo>
                <a:cubicBezTo>
                  <a:pt x="72" y="56"/>
                  <a:pt x="72" y="56"/>
                  <a:pt x="72" y="56"/>
                </a:cubicBezTo>
                <a:cubicBezTo>
                  <a:pt x="72" y="96"/>
                  <a:pt x="72" y="96"/>
                  <a:pt x="72" y="96"/>
                </a:cubicBezTo>
                <a:cubicBezTo>
                  <a:pt x="40" y="96"/>
                  <a:pt x="40" y="96"/>
                  <a:pt x="40" y="96"/>
                </a:cubicBezTo>
                <a:lnTo>
                  <a:pt x="40" y="56"/>
                </a:lnTo>
                <a:close/>
                <a:moveTo>
                  <a:pt x="100" y="104"/>
                </a:moveTo>
                <a:cubicBezTo>
                  <a:pt x="140" y="104"/>
                  <a:pt x="140" y="104"/>
                  <a:pt x="140" y="104"/>
                </a:cubicBezTo>
                <a:cubicBezTo>
                  <a:pt x="142" y="104"/>
                  <a:pt x="144" y="102"/>
                  <a:pt x="144" y="100"/>
                </a:cubicBezTo>
                <a:cubicBezTo>
                  <a:pt x="144" y="98"/>
                  <a:pt x="142" y="96"/>
                  <a:pt x="140" y="96"/>
                </a:cubicBezTo>
                <a:cubicBezTo>
                  <a:pt x="100" y="96"/>
                  <a:pt x="100" y="96"/>
                  <a:pt x="100" y="96"/>
                </a:cubicBezTo>
                <a:cubicBezTo>
                  <a:pt x="98" y="96"/>
                  <a:pt x="96" y="98"/>
                  <a:pt x="96" y="100"/>
                </a:cubicBezTo>
                <a:cubicBezTo>
                  <a:pt x="96" y="102"/>
                  <a:pt x="98" y="104"/>
                  <a:pt x="100" y="104"/>
                </a:cubicBezTo>
                <a:moveTo>
                  <a:pt x="168" y="8"/>
                </a:moveTo>
                <a:cubicBezTo>
                  <a:pt x="96" y="8"/>
                  <a:pt x="96" y="8"/>
                  <a:pt x="96" y="8"/>
                </a:cubicBezTo>
                <a:cubicBezTo>
                  <a:pt x="96" y="4"/>
                  <a:pt x="92" y="0"/>
                  <a:pt x="88" y="0"/>
                </a:cubicBezTo>
                <a:cubicBezTo>
                  <a:pt x="84" y="0"/>
                  <a:pt x="80" y="4"/>
                  <a:pt x="80" y="8"/>
                </a:cubicBezTo>
                <a:cubicBezTo>
                  <a:pt x="8" y="8"/>
                  <a:pt x="8" y="8"/>
                  <a:pt x="8" y="8"/>
                </a:cubicBezTo>
                <a:cubicBezTo>
                  <a:pt x="4" y="8"/>
                  <a:pt x="0" y="12"/>
                  <a:pt x="0" y="16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28"/>
                  <a:pt x="4" y="32"/>
                  <a:pt x="8" y="32"/>
                </a:cubicBezTo>
                <a:cubicBezTo>
                  <a:pt x="8" y="128"/>
                  <a:pt x="8" y="128"/>
                  <a:pt x="8" y="128"/>
                </a:cubicBezTo>
                <a:cubicBezTo>
                  <a:pt x="8" y="132"/>
                  <a:pt x="12" y="136"/>
                  <a:pt x="16" y="136"/>
                </a:cubicBezTo>
                <a:cubicBezTo>
                  <a:pt x="84" y="136"/>
                  <a:pt x="84" y="136"/>
                  <a:pt x="84" y="136"/>
                </a:cubicBezTo>
                <a:cubicBezTo>
                  <a:pt x="84" y="146"/>
                  <a:pt x="84" y="146"/>
                  <a:pt x="84" y="146"/>
                </a:cubicBezTo>
                <a:cubicBezTo>
                  <a:pt x="61" y="169"/>
                  <a:pt x="61" y="169"/>
                  <a:pt x="61" y="169"/>
                </a:cubicBezTo>
                <a:cubicBezTo>
                  <a:pt x="60" y="170"/>
                  <a:pt x="60" y="171"/>
                  <a:pt x="60" y="172"/>
                </a:cubicBezTo>
                <a:cubicBezTo>
                  <a:pt x="60" y="174"/>
                  <a:pt x="62" y="176"/>
                  <a:pt x="64" y="176"/>
                </a:cubicBezTo>
                <a:cubicBezTo>
                  <a:pt x="65" y="176"/>
                  <a:pt x="66" y="176"/>
                  <a:pt x="67" y="175"/>
                </a:cubicBezTo>
                <a:cubicBezTo>
                  <a:pt x="88" y="154"/>
                  <a:pt x="88" y="154"/>
                  <a:pt x="88" y="154"/>
                </a:cubicBezTo>
                <a:cubicBezTo>
                  <a:pt x="109" y="175"/>
                  <a:pt x="109" y="175"/>
                  <a:pt x="109" y="175"/>
                </a:cubicBezTo>
                <a:cubicBezTo>
                  <a:pt x="110" y="176"/>
                  <a:pt x="111" y="176"/>
                  <a:pt x="112" y="176"/>
                </a:cubicBezTo>
                <a:cubicBezTo>
                  <a:pt x="114" y="176"/>
                  <a:pt x="116" y="174"/>
                  <a:pt x="116" y="172"/>
                </a:cubicBezTo>
                <a:cubicBezTo>
                  <a:pt x="116" y="171"/>
                  <a:pt x="116" y="170"/>
                  <a:pt x="115" y="169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92" y="136"/>
                  <a:pt x="92" y="136"/>
                  <a:pt x="92" y="136"/>
                </a:cubicBezTo>
                <a:cubicBezTo>
                  <a:pt x="160" y="136"/>
                  <a:pt x="160" y="136"/>
                  <a:pt x="160" y="136"/>
                </a:cubicBezTo>
                <a:cubicBezTo>
                  <a:pt x="164" y="136"/>
                  <a:pt x="168" y="132"/>
                  <a:pt x="168" y="128"/>
                </a:cubicBezTo>
                <a:cubicBezTo>
                  <a:pt x="168" y="32"/>
                  <a:pt x="168" y="32"/>
                  <a:pt x="168" y="32"/>
                </a:cubicBezTo>
                <a:cubicBezTo>
                  <a:pt x="172" y="32"/>
                  <a:pt x="176" y="28"/>
                  <a:pt x="176" y="24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12"/>
                  <a:pt x="172" y="8"/>
                  <a:pt x="168" y="8"/>
                </a:cubicBezTo>
                <a:moveTo>
                  <a:pt x="160" y="128"/>
                </a:moveTo>
                <a:cubicBezTo>
                  <a:pt x="16" y="128"/>
                  <a:pt x="16" y="128"/>
                  <a:pt x="16" y="128"/>
                </a:cubicBezTo>
                <a:cubicBezTo>
                  <a:pt x="16" y="32"/>
                  <a:pt x="16" y="32"/>
                  <a:pt x="16" y="32"/>
                </a:cubicBezTo>
                <a:cubicBezTo>
                  <a:pt x="160" y="32"/>
                  <a:pt x="160" y="32"/>
                  <a:pt x="160" y="32"/>
                </a:cubicBezTo>
                <a:lnTo>
                  <a:pt x="160" y="128"/>
                </a:lnTo>
                <a:close/>
                <a:moveTo>
                  <a:pt x="168" y="24"/>
                </a:moveTo>
                <a:cubicBezTo>
                  <a:pt x="8" y="24"/>
                  <a:pt x="8" y="24"/>
                  <a:pt x="8" y="24"/>
                </a:cubicBezTo>
                <a:cubicBezTo>
                  <a:pt x="8" y="16"/>
                  <a:pt x="8" y="16"/>
                  <a:pt x="8" y="16"/>
                </a:cubicBezTo>
                <a:cubicBezTo>
                  <a:pt x="168" y="16"/>
                  <a:pt x="168" y="16"/>
                  <a:pt x="168" y="16"/>
                </a:cubicBezTo>
                <a:lnTo>
                  <a:pt x="168" y="24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6" name="Google Shape;166;p27"/>
          <p:cNvSpPr/>
          <p:nvPr/>
        </p:nvSpPr>
        <p:spPr>
          <a:xfrm>
            <a:off x="712806" y="2831499"/>
            <a:ext cx="391429" cy="391430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60" y="0"/>
                </a:move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160"/>
                  <a:pt x="0" y="160"/>
                  <a:pt x="0" y="160"/>
                </a:cubicBezTo>
                <a:cubicBezTo>
                  <a:pt x="0" y="169"/>
                  <a:pt x="7" y="176"/>
                  <a:pt x="16" y="176"/>
                </a:cubicBezTo>
                <a:cubicBezTo>
                  <a:pt x="160" y="176"/>
                  <a:pt x="160" y="176"/>
                  <a:pt x="160" y="176"/>
                </a:cubicBezTo>
                <a:cubicBezTo>
                  <a:pt x="169" y="176"/>
                  <a:pt x="176" y="169"/>
                  <a:pt x="176" y="160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7"/>
                  <a:pt x="169" y="0"/>
                  <a:pt x="160" y="0"/>
                </a:cubicBezTo>
                <a:moveTo>
                  <a:pt x="168" y="160"/>
                </a:moveTo>
                <a:cubicBezTo>
                  <a:pt x="168" y="164"/>
                  <a:pt x="164" y="168"/>
                  <a:pt x="160" y="168"/>
                </a:cubicBezTo>
                <a:cubicBezTo>
                  <a:pt x="16" y="168"/>
                  <a:pt x="16" y="168"/>
                  <a:pt x="16" y="168"/>
                </a:cubicBezTo>
                <a:cubicBezTo>
                  <a:pt x="12" y="168"/>
                  <a:pt x="8" y="164"/>
                  <a:pt x="8" y="160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2"/>
                  <a:pt x="12" y="8"/>
                  <a:pt x="16" y="8"/>
                </a:cubicBezTo>
                <a:cubicBezTo>
                  <a:pt x="160" y="8"/>
                  <a:pt x="160" y="8"/>
                  <a:pt x="160" y="8"/>
                </a:cubicBezTo>
                <a:cubicBezTo>
                  <a:pt x="164" y="8"/>
                  <a:pt x="168" y="12"/>
                  <a:pt x="168" y="16"/>
                </a:cubicBezTo>
                <a:lnTo>
                  <a:pt x="168" y="160"/>
                </a:lnTo>
                <a:close/>
                <a:moveTo>
                  <a:pt x="80" y="100"/>
                </a:moveTo>
                <a:cubicBezTo>
                  <a:pt x="80" y="99"/>
                  <a:pt x="79" y="98"/>
                  <a:pt x="78" y="97"/>
                </a:cubicBezTo>
                <a:cubicBezTo>
                  <a:pt x="78" y="97"/>
                  <a:pt x="78" y="97"/>
                  <a:pt x="78" y="97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2"/>
                  <a:pt x="45" y="72"/>
                  <a:pt x="44" y="72"/>
                </a:cubicBezTo>
                <a:cubicBezTo>
                  <a:pt x="42" y="72"/>
                  <a:pt x="40" y="74"/>
                  <a:pt x="40" y="76"/>
                </a:cubicBezTo>
                <a:cubicBezTo>
                  <a:pt x="40" y="77"/>
                  <a:pt x="41" y="78"/>
                  <a:pt x="42" y="79"/>
                </a:cubicBezTo>
                <a:cubicBezTo>
                  <a:pt x="42" y="79"/>
                  <a:pt x="42" y="79"/>
                  <a:pt x="42" y="79"/>
                </a:cubicBezTo>
                <a:cubicBezTo>
                  <a:pt x="69" y="100"/>
                  <a:pt x="69" y="100"/>
                  <a:pt x="69" y="100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1" y="122"/>
                  <a:pt x="40" y="123"/>
                  <a:pt x="40" y="124"/>
                </a:cubicBezTo>
                <a:cubicBezTo>
                  <a:pt x="40" y="126"/>
                  <a:pt x="42" y="128"/>
                  <a:pt x="44" y="128"/>
                </a:cubicBezTo>
                <a:cubicBezTo>
                  <a:pt x="45" y="128"/>
                  <a:pt x="46" y="128"/>
                  <a:pt x="46" y="127"/>
                </a:cubicBezTo>
                <a:cubicBezTo>
                  <a:pt x="46" y="127"/>
                  <a:pt x="46" y="127"/>
                  <a:pt x="46" y="127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9" y="102"/>
                  <a:pt x="80" y="101"/>
                  <a:pt x="80" y="100"/>
                </a:cubicBezTo>
                <a:moveTo>
                  <a:pt x="108" y="128"/>
                </a:moveTo>
                <a:cubicBezTo>
                  <a:pt x="84" y="128"/>
                  <a:pt x="84" y="128"/>
                  <a:pt x="84" y="128"/>
                </a:cubicBezTo>
                <a:cubicBezTo>
                  <a:pt x="82" y="128"/>
                  <a:pt x="80" y="130"/>
                  <a:pt x="80" y="132"/>
                </a:cubicBezTo>
                <a:cubicBezTo>
                  <a:pt x="80" y="134"/>
                  <a:pt x="82" y="136"/>
                  <a:pt x="84" y="136"/>
                </a:cubicBezTo>
                <a:cubicBezTo>
                  <a:pt x="108" y="136"/>
                  <a:pt x="108" y="136"/>
                  <a:pt x="108" y="136"/>
                </a:cubicBezTo>
                <a:cubicBezTo>
                  <a:pt x="110" y="136"/>
                  <a:pt x="112" y="134"/>
                  <a:pt x="112" y="132"/>
                </a:cubicBezTo>
                <a:cubicBezTo>
                  <a:pt x="112" y="130"/>
                  <a:pt x="110" y="128"/>
                  <a:pt x="108" y="128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7" name="Google Shape;167;p27"/>
          <p:cNvSpPr/>
          <p:nvPr/>
        </p:nvSpPr>
        <p:spPr>
          <a:xfrm>
            <a:off x="660712" y="4370417"/>
            <a:ext cx="399091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76" y="88"/>
                </a:moveTo>
                <a:cubicBezTo>
                  <a:pt x="176" y="83"/>
                  <a:pt x="173" y="79"/>
                  <a:pt x="170" y="77"/>
                </a:cubicBezTo>
                <a:cubicBezTo>
                  <a:pt x="170" y="77"/>
                  <a:pt x="170" y="77"/>
                  <a:pt x="170" y="77"/>
                </a:cubicBezTo>
                <a:cubicBezTo>
                  <a:pt x="156" y="70"/>
                  <a:pt x="156" y="70"/>
                  <a:pt x="156" y="70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3" y="61"/>
                  <a:pt x="176" y="57"/>
                  <a:pt x="176" y="52"/>
                </a:cubicBezTo>
                <a:cubicBezTo>
                  <a:pt x="176" y="47"/>
                  <a:pt x="173" y="43"/>
                  <a:pt x="170" y="41"/>
                </a:cubicBezTo>
                <a:cubicBezTo>
                  <a:pt x="170" y="41"/>
                  <a:pt x="170" y="41"/>
                  <a:pt x="170" y="41"/>
                </a:cubicBezTo>
                <a:cubicBezTo>
                  <a:pt x="94" y="1"/>
                  <a:pt x="94" y="1"/>
                  <a:pt x="94" y="1"/>
                </a:cubicBezTo>
                <a:cubicBezTo>
                  <a:pt x="94" y="1"/>
                  <a:pt x="94" y="1"/>
                  <a:pt x="94" y="1"/>
                </a:cubicBezTo>
                <a:cubicBezTo>
                  <a:pt x="92" y="1"/>
                  <a:pt x="90" y="0"/>
                  <a:pt x="88" y="0"/>
                </a:cubicBezTo>
                <a:cubicBezTo>
                  <a:pt x="86" y="0"/>
                  <a:pt x="84" y="1"/>
                  <a:pt x="82" y="1"/>
                </a:cubicBezTo>
                <a:cubicBezTo>
                  <a:pt x="82" y="1"/>
                  <a:pt x="82" y="1"/>
                  <a:pt x="82" y="1"/>
                </a:cubicBezTo>
                <a:cubicBezTo>
                  <a:pt x="6" y="41"/>
                  <a:pt x="6" y="41"/>
                  <a:pt x="6" y="41"/>
                </a:cubicBezTo>
                <a:cubicBezTo>
                  <a:pt x="6" y="41"/>
                  <a:pt x="6" y="41"/>
                  <a:pt x="6" y="41"/>
                </a:cubicBezTo>
                <a:cubicBezTo>
                  <a:pt x="3" y="43"/>
                  <a:pt x="0" y="47"/>
                  <a:pt x="0" y="52"/>
                </a:cubicBezTo>
                <a:cubicBezTo>
                  <a:pt x="0" y="57"/>
                  <a:pt x="3" y="61"/>
                  <a:pt x="6" y="63"/>
                </a:cubicBezTo>
                <a:cubicBezTo>
                  <a:pt x="6" y="63"/>
                  <a:pt x="6" y="63"/>
                  <a:pt x="6" y="63"/>
                </a:cubicBezTo>
                <a:cubicBezTo>
                  <a:pt x="20" y="70"/>
                  <a:pt x="20" y="70"/>
                  <a:pt x="20" y="70"/>
                </a:cubicBezTo>
                <a:cubicBezTo>
                  <a:pt x="6" y="77"/>
                  <a:pt x="6" y="77"/>
                  <a:pt x="6" y="77"/>
                </a:cubicBezTo>
                <a:cubicBezTo>
                  <a:pt x="6" y="77"/>
                  <a:pt x="6" y="77"/>
                  <a:pt x="6" y="77"/>
                </a:cubicBezTo>
                <a:cubicBezTo>
                  <a:pt x="3" y="79"/>
                  <a:pt x="0" y="83"/>
                  <a:pt x="0" y="88"/>
                </a:cubicBezTo>
                <a:cubicBezTo>
                  <a:pt x="0" y="93"/>
                  <a:pt x="3" y="97"/>
                  <a:pt x="6" y="99"/>
                </a:cubicBezTo>
                <a:cubicBezTo>
                  <a:pt x="6" y="99"/>
                  <a:pt x="6" y="99"/>
                  <a:pt x="6" y="99"/>
                </a:cubicBezTo>
                <a:cubicBezTo>
                  <a:pt x="20" y="106"/>
                  <a:pt x="20" y="106"/>
                  <a:pt x="20" y="106"/>
                </a:cubicBezTo>
                <a:cubicBezTo>
                  <a:pt x="6" y="113"/>
                  <a:pt x="6" y="113"/>
                  <a:pt x="6" y="113"/>
                </a:cubicBezTo>
                <a:cubicBezTo>
                  <a:pt x="6" y="113"/>
                  <a:pt x="6" y="113"/>
                  <a:pt x="6" y="113"/>
                </a:cubicBezTo>
                <a:cubicBezTo>
                  <a:pt x="3" y="115"/>
                  <a:pt x="0" y="119"/>
                  <a:pt x="0" y="124"/>
                </a:cubicBezTo>
                <a:cubicBezTo>
                  <a:pt x="0" y="129"/>
                  <a:pt x="3" y="133"/>
                  <a:pt x="6" y="135"/>
                </a:cubicBezTo>
                <a:cubicBezTo>
                  <a:pt x="6" y="135"/>
                  <a:pt x="6" y="135"/>
                  <a:pt x="6" y="13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4" y="175"/>
                  <a:pt x="86" y="176"/>
                  <a:pt x="88" y="176"/>
                </a:cubicBezTo>
                <a:cubicBezTo>
                  <a:pt x="90" y="176"/>
                  <a:pt x="92" y="175"/>
                  <a:pt x="94" y="175"/>
                </a:cubicBezTo>
                <a:cubicBezTo>
                  <a:pt x="94" y="175"/>
                  <a:pt x="94" y="175"/>
                  <a:pt x="94" y="17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3" y="133"/>
                  <a:pt x="176" y="129"/>
                  <a:pt x="176" y="124"/>
                </a:cubicBezTo>
                <a:cubicBezTo>
                  <a:pt x="176" y="119"/>
                  <a:pt x="173" y="115"/>
                  <a:pt x="170" y="113"/>
                </a:cubicBezTo>
                <a:cubicBezTo>
                  <a:pt x="170" y="113"/>
                  <a:pt x="170" y="113"/>
                  <a:pt x="170" y="113"/>
                </a:cubicBezTo>
                <a:cubicBezTo>
                  <a:pt x="156" y="106"/>
                  <a:pt x="156" y="106"/>
                  <a:pt x="156" y="106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3" y="97"/>
                  <a:pt x="176" y="93"/>
                  <a:pt x="176" y="88"/>
                </a:cubicBezTo>
                <a:moveTo>
                  <a:pt x="10" y="56"/>
                </a:moveTo>
                <a:cubicBezTo>
                  <a:pt x="10" y="55"/>
                  <a:pt x="10" y="55"/>
                  <a:pt x="10" y="55"/>
                </a:cubicBezTo>
                <a:cubicBezTo>
                  <a:pt x="9" y="55"/>
                  <a:pt x="8" y="54"/>
                  <a:pt x="8" y="52"/>
                </a:cubicBezTo>
                <a:cubicBezTo>
                  <a:pt x="8" y="50"/>
                  <a:pt x="9" y="49"/>
                  <a:pt x="10" y="49"/>
                </a:cubicBezTo>
                <a:cubicBezTo>
                  <a:pt x="10" y="48"/>
                  <a:pt x="10" y="48"/>
                  <a:pt x="10" y="48"/>
                </a:cubicBezTo>
                <a:cubicBezTo>
                  <a:pt x="86" y="8"/>
                  <a:pt x="86" y="8"/>
                  <a:pt x="86" y="8"/>
                </a:cubicBezTo>
                <a:cubicBezTo>
                  <a:pt x="86" y="9"/>
                  <a:pt x="86" y="9"/>
                  <a:pt x="86" y="9"/>
                </a:cubicBezTo>
                <a:cubicBezTo>
                  <a:pt x="87" y="8"/>
                  <a:pt x="87" y="8"/>
                  <a:pt x="88" y="8"/>
                </a:cubicBezTo>
                <a:cubicBezTo>
                  <a:pt x="89" y="8"/>
                  <a:pt x="89" y="8"/>
                  <a:pt x="90" y="9"/>
                </a:cubicBezTo>
                <a:cubicBezTo>
                  <a:pt x="90" y="8"/>
                  <a:pt x="90" y="8"/>
                  <a:pt x="90" y="8"/>
                </a:cubicBezTo>
                <a:cubicBezTo>
                  <a:pt x="166" y="48"/>
                  <a:pt x="166" y="48"/>
                  <a:pt x="166" y="48"/>
                </a:cubicBezTo>
                <a:cubicBezTo>
                  <a:pt x="166" y="49"/>
                  <a:pt x="166" y="49"/>
                  <a:pt x="166" y="49"/>
                </a:cubicBezTo>
                <a:cubicBezTo>
                  <a:pt x="167" y="49"/>
                  <a:pt x="168" y="50"/>
                  <a:pt x="168" y="52"/>
                </a:cubicBezTo>
                <a:cubicBezTo>
                  <a:pt x="168" y="54"/>
                  <a:pt x="167" y="55"/>
                  <a:pt x="166" y="55"/>
                </a:cubicBezTo>
                <a:cubicBezTo>
                  <a:pt x="166" y="56"/>
                  <a:pt x="166" y="56"/>
                  <a:pt x="166" y="56"/>
                </a:cubicBezTo>
                <a:cubicBezTo>
                  <a:pt x="90" y="96"/>
                  <a:pt x="90" y="96"/>
                  <a:pt x="90" y="96"/>
                </a:cubicBezTo>
                <a:cubicBezTo>
                  <a:pt x="90" y="95"/>
                  <a:pt x="90" y="95"/>
                  <a:pt x="90" y="95"/>
                </a:cubicBezTo>
                <a:cubicBezTo>
                  <a:pt x="89" y="96"/>
                  <a:pt x="89" y="96"/>
                  <a:pt x="88" y="96"/>
                </a:cubicBezTo>
                <a:cubicBezTo>
                  <a:pt x="87" y="96"/>
                  <a:pt x="87" y="96"/>
                  <a:pt x="86" y="95"/>
                </a:cubicBezTo>
                <a:cubicBezTo>
                  <a:pt x="86" y="96"/>
                  <a:pt x="86" y="96"/>
                  <a:pt x="86" y="96"/>
                </a:cubicBezTo>
                <a:lnTo>
                  <a:pt x="10" y="56"/>
                </a:lnTo>
                <a:close/>
                <a:moveTo>
                  <a:pt x="166" y="120"/>
                </a:moveTo>
                <a:cubicBezTo>
                  <a:pt x="166" y="121"/>
                  <a:pt x="166" y="121"/>
                  <a:pt x="166" y="121"/>
                </a:cubicBezTo>
                <a:cubicBezTo>
                  <a:pt x="167" y="121"/>
                  <a:pt x="168" y="122"/>
                  <a:pt x="168" y="124"/>
                </a:cubicBezTo>
                <a:cubicBezTo>
                  <a:pt x="168" y="126"/>
                  <a:pt x="167" y="127"/>
                  <a:pt x="166" y="127"/>
                </a:cubicBezTo>
                <a:cubicBezTo>
                  <a:pt x="166" y="128"/>
                  <a:pt x="166" y="128"/>
                  <a:pt x="166" y="128"/>
                </a:cubicBezTo>
                <a:cubicBezTo>
                  <a:pt x="90" y="168"/>
                  <a:pt x="90" y="168"/>
                  <a:pt x="90" y="168"/>
                </a:cubicBezTo>
                <a:cubicBezTo>
                  <a:pt x="90" y="167"/>
                  <a:pt x="90" y="167"/>
                  <a:pt x="90" y="167"/>
                </a:cubicBezTo>
                <a:cubicBezTo>
                  <a:pt x="89" y="168"/>
                  <a:pt x="89" y="168"/>
                  <a:pt x="88" y="168"/>
                </a:cubicBezTo>
                <a:cubicBezTo>
                  <a:pt x="87" y="168"/>
                  <a:pt x="87" y="168"/>
                  <a:pt x="86" y="167"/>
                </a:cubicBezTo>
                <a:cubicBezTo>
                  <a:pt x="86" y="168"/>
                  <a:pt x="86" y="168"/>
                  <a:pt x="86" y="168"/>
                </a:cubicBezTo>
                <a:cubicBezTo>
                  <a:pt x="10" y="128"/>
                  <a:pt x="10" y="128"/>
                  <a:pt x="10" y="128"/>
                </a:cubicBezTo>
                <a:cubicBezTo>
                  <a:pt x="10" y="127"/>
                  <a:pt x="10" y="127"/>
                  <a:pt x="10" y="127"/>
                </a:cubicBezTo>
                <a:cubicBezTo>
                  <a:pt x="9" y="127"/>
                  <a:pt x="8" y="126"/>
                  <a:pt x="8" y="124"/>
                </a:cubicBezTo>
                <a:cubicBezTo>
                  <a:pt x="8" y="122"/>
                  <a:pt x="9" y="121"/>
                  <a:pt x="10" y="121"/>
                </a:cubicBezTo>
                <a:cubicBezTo>
                  <a:pt x="10" y="120"/>
                  <a:pt x="10" y="120"/>
                  <a:pt x="10" y="120"/>
                </a:cubicBezTo>
                <a:cubicBezTo>
                  <a:pt x="29" y="111"/>
                  <a:pt x="29" y="111"/>
                  <a:pt x="29" y="111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4" y="139"/>
                  <a:pt x="86" y="140"/>
                  <a:pt x="88" y="140"/>
                </a:cubicBezTo>
                <a:cubicBezTo>
                  <a:pt x="90" y="140"/>
                  <a:pt x="92" y="139"/>
                  <a:pt x="94" y="139"/>
                </a:cubicBezTo>
                <a:cubicBezTo>
                  <a:pt x="94" y="139"/>
                  <a:pt x="94" y="139"/>
                  <a:pt x="94" y="139"/>
                </a:cubicBezTo>
                <a:cubicBezTo>
                  <a:pt x="147" y="111"/>
                  <a:pt x="147" y="111"/>
                  <a:pt x="147" y="111"/>
                </a:cubicBezTo>
                <a:lnTo>
                  <a:pt x="166" y="120"/>
                </a:lnTo>
                <a:close/>
                <a:moveTo>
                  <a:pt x="166" y="91"/>
                </a:moveTo>
                <a:cubicBezTo>
                  <a:pt x="166" y="92"/>
                  <a:pt x="166" y="92"/>
                  <a:pt x="166" y="92"/>
                </a:cubicBezTo>
                <a:cubicBezTo>
                  <a:pt x="90" y="132"/>
                  <a:pt x="90" y="132"/>
                  <a:pt x="90" y="132"/>
                </a:cubicBezTo>
                <a:cubicBezTo>
                  <a:pt x="90" y="131"/>
                  <a:pt x="90" y="131"/>
                  <a:pt x="90" y="131"/>
                </a:cubicBezTo>
                <a:cubicBezTo>
                  <a:pt x="89" y="132"/>
                  <a:pt x="89" y="132"/>
                  <a:pt x="88" y="132"/>
                </a:cubicBezTo>
                <a:cubicBezTo>
                  <a:pt x="87" y="132"/>
                  <a:pt x="87" y="132"/>
                  <a:pt x="86" y="131"/>
                </a:cubicBezTo>
                <a:cubicBezTo>
                  <a:pt x="86" y="132"/>
                  <a:pt x="86" y="132"/>
                  <a:pt x="86" y="132"/>
                </a:cubicBezTo>
                <a:cubicBezTo>
                  <a:pt x="10" y="92"/>
                  <a:pt x="10" y="92"/>
                  <a:pt x="10" y="92"/>
                </a:cubicBezTo>
                <a:cubicBezTo>
                  <a:pt x="10" y="91"/>
                  <a:pt x="10" y="91"/>
                  <a:pt x="10" y="91"/>
                </a:cubicBezTo>
                <a:cubicBezTo>
                  <a:pt x="9" y="91"/>
                  <a:pt x="8" y="90"/>
                  <a:pt x="8" y="88"/>
                </a:cubicBezTo>
                <a:cubicBezTo>
                  <a:pt x="8" y="86"/>
                  <a:pt x="9" y="85"/>
                  <a:pt x="10" y="85"/>
                </a:cubicBezTo>
                <a:cubicBezTo>
                  <a:pt x="10" y="84"/>
                  <a:pt x="10" y="84"/>
                  <a:pt x="10" y="84"/>
                </a:cubicBezTo>
                <a:cubicBezTo>
                  <a:pt x="29" y="75"/>
                  <a:pt x="29" y="75"/>
                  <a:pt x="29" y="75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4" y="103"/>
                  <a:pt x="86" y="104"/>
                  <a:pt x="88" y="104"/>
                </a:cubicBezTo>
                <a:cubicBezTo>
                  <a:pt x="90" y="104"/>
                  <a:pt x="92" y="103"/>
                  <a:pt x="94" y="103"/>
                </a:cubicBezTo>
                <a:cubicBezTo>
                  <a:pt x="94" y="103"/>
                  <a:pt x="94" y="103"/>
                  <a:pt x="94" y="103"/>
                </a:cubicBezTo>
                <a:cubicBezTo>
                  <a:pt x="147" y="75"/>
                  <a:pt x="147" y="75"/>
                  <a:pt x="147" y="75"/>
                </a:cubicBezTo>
                <a:cubicBezTo>
                  <a:pt x="166" y="84"/>
                  <a:pt x="166" y="84"/>
                  <a:pt x="166" y="84"/>
                </a:cubicBezTo>
                <a:cubicBezTo>
                  <a:pt x="166" y="85"/>
                  <a:pt x="166" y="85"/>
                  <a:pt x="166" y="85"/>
                </a:cubicBezTo>
                <a:cubicBezTo>
                  <a:pt x="167" y="85"/>
                  <a:pt x="168" y="86"/>
                  <a:pt x="168" y="88"/>
                </a:cubicBezTo>
                <a:cubicBezTo>
                  <a:pt x="168" y="90"/>
                  <a:pt x="167" y="91"/>
                  <a:pt x="166" y="91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8" name="Google Shape;168;p27"/>
          <p:cNvSpPr/>
          <p:nvPr/>
        </p:nvSpPr>
        <p:spPr>
          <a:xfrm>
            <a:off x="674189" y="3685924"/>
            <a:ext cx="391429" cy="356636"/>
          </a:xfrm>
          <a:custGeom>
            <a:avLst/>
            <a:gdLst/>
            <a:ahLst/>
            <a:cxnLst/>
            <a:rect l="l" t="t" r="r" b="b"/>
            <a:pathLst>
              <a:path w="176" h="160" extrusionOk="0">
                <a:moveTo>
                  <a:pt x="88" y="0"/>
                </a:moveTo>
                <a:cubicBezTo>
                  <a:pt x="39" y="0"/>
                  <a:pt x="0" y="36"/>
                  <a:pt x="0" y="80"/>
                </a:cubicBezTo>
                <a:cubicBezTo>
                  <a:pt x="0" y="124"/>
                  <a:pt x="39" y="160"/>
                  <a:pt x="88" y="160"/>
                </a:cubicBezTo>
                <a:cubicBezTo>
                  <a:pt x="137" y="160"/>
                  <a:pt x="176" y="124"/>
                  <a:pt x="176" y="80"/>
                </a:cubicBezTo>
                <a:cubicBezTo>
                  <a:pt x="176" y="36"/>
                  <a:pt x="137" y="0"/>
                  <a:pt x="88" y="0"/>
                </a:cubicBezTo>
                <a:moveTo>
                  <a:pt x="88" y="152"/>
                </a:moveTo>
                <a:cubicBezTo>
                  <a:pt x="60" y="152"/>
                  <a:pt x="36" y="139"/>
                  <a:pt x="21" y="120"/>
                </a:cubicBezTo>
                <a:cubicBezTo>
                  <a:pt x="81" y="120"/>
                  <a:pt x="81" y="120"/>
                  <a:pt x="81" y="120"/>
                </a:cubicBezTo>
                <a:cubicBezTo>
                  <a:pt x="85" y="128"/>
                  <a:pt x="100" y="140"/>
                  <a:pt x="110" y="140"/>
                </a:cubicBezTo>
                <a:cubicBezTo>
                  <a:pt x="122" y="140"/>
                  <a:pt x="132" y="132"/>
                  <a:pt x="132" y="116"/>
                </a:cubicBezTo>
                <a:cubicBezTo>
                  <a:pt x="132" y="100"/>
                  <a:pt x="122" y="92"/>
                  <a:pt x="110" y="92"/>
                </a:cubicBezTo>
                <a:cubicBezTo>
                  <a:pt x="100" y="92"/>
                  <a:pt x="85" y="104"/>
                  <a:pt x="81" y="112"/>
                </a:cubicBezTo>
                <a:cubicBezTo>
                  <a:pt x="16" y="112"/>
                  <a:pt x="16" y="112"/>
                  <a:pt x="16" y="112"/>
                </a:cubicBezTo>
                <a:cubicBezTo>
                  <a:pt x="11" y="102"/>
                  <a:pt x="8" y="92"/>
                  <a:pt x="8" y="80"/>
                </a:cubicBezTo>
                <a:cubicBezTo>
                  <a:pt x="8" y="68"/>
                  <a:pt x="11" y="58"/>
                  <a:pt x="16" y="48"/>
                </a:cubicBezTo>
                <a:cubicBezTo>
                  <a:pt x="81" y="48"/>
                  <a:pt x="81" y="48"/>
                  <a:pt x="81" y="48"/>
                </a:cubicBezTo>
                <a:cubicBezTo>
                  <a:pt x="85" y="56"/>
                  <a:pt x="100" y="68"/>
                  <a:pt x="110" y="68"/>
                </a:cubicBezTo>
                <a:cubicBezTo>
                  <a:pt x="122" y="68"/>
                  <a:pt x="132" y="60"/>
                  <a:pt x="132" y="44"/>
                </a:cubicBezTo>
                <a:cubicBezTo>
                  <a:pt x="132" y="28"/>
                  <a:pt x="122" y="20"/>
                  <a:pt x="110" y="20"/>
                </a:cubicBezTo>
                <a:cubicBezTo>
                  <a:pt x="100" y="20"/>
                  <a:pt x="85" y="32"/>
                  <a:pt x="81" y="40"/>
                </a:cubicBezTo>
                <a:cubicBezTo>
                  <a:pt x="21" y="40"/>
                  <a:pt x="21" y="40"/>
                  <a:pt x="21" y="40"/>
                </a:cubicBezTo>
                <a:cubicBezTo>
                  <a:pt x="36" y="21"/>
                  <a:pt x="60" y="8"/>
                  <a:pt x="88" y="8"/>
                </a:cubicBezTo>
                <a:cubicBezTo>
                  <a:pt x="131" y="8"/>
                  <a:pt x="165" y="38"/>
                  <a:pt x="168" y="76"/>
                </a:cubicBezTo>
                <a:cubicBezTo>
                  <a:pt x="87" y="76"/>
                  <a:pt x="87" y="76"/>
                  <a:pt x="87" y="76"/>
                </a:cubicBezTo>
                <a:cubicBezTo>
                  <a:pt x="83" y="68"/>
                  <a:pt x="68" y="56"/>
                  <a:pt x="58" y="56"/>
                </a:cubicBezTo>
                <a:cubicBezTo>
                  <a:pt x="46" y="56"/>
                  <a:pt x="36" y="64"/>
                  <a:pt x="36" y="80"/>
                </a:cubicBezTo>
                <a:cubicBezTo>
                  <a:pt x="36" y="96"/>
                  <a:pt x="46" y="104"/>
                  <a:pt x="58" y="104"/>
                </a:cubicBezTo>
                <a:cubicBezTo>
                  <a:pt x="68" y="104"/>
                  <a:pt x="83" y="92"/>
                  <a:pt x="87" y="84"/>
                </a:cubicBezTo>
                <a:cubicBezTo>
                  <a:pt x="168" y="84"/>
                  <a:pt x="168" y="84"/>
                  <a:pt x="168" y="84"/>
                </a:cubicBezTo>
                <a:cubicBezTo>
                  <a:pt x="165" y="122"/>
                  <a:pt x="131" y="152"/>
                  <a:pt x="88" y="152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9" name="Google Shape;169;p27"/>
          <p:cNvSpPr/>
          <p:nvPr/>
        </p:nvSpPr>
        <p:spPr>
          <a:xfrm>
            <a:off x="718632" y="5551980"/>
            <a:ext cx="399081" cy="337026"/>
          </a:xfrm>
          <a:custGeom>
            <a:avLst/>
            <a:gdLst/>
            <a:ahLst/>
            <a:cxnLst/>
            <a:rect l="l" t="t" r="r" b="b"/>
            <a:pathLst>
              <a:path w="176" h="144" extrusionOk="0">
                <a:moveTo>
                  <a:pt x="60" y="32"/>
                </a:moveTo>
                <a:cubicBezTo>
                  <a:pt x="116" y="32"/>
                  <a:pt x="116" y="32"/>
                  <a:pt x="116" y="32"/>
                </a:cubicBezTo>
                <a:cubicBezTo>
                  <a:pt x="118" y="32"/>
                  <a:pt x="120" y="30"/>
                  <a:pt x="120" y="28"/>
                </a:cubicBezTo>
                <a:cubicBezTo>
                  <a:pt x="120" y="26"/>
                  <a:pt x="118" y="24"/>
                  <a:pt x="116" y="24"/>
                </a:cubicBezTo>
                <a:cubicBezTo>
                  <a:pt x="60" y="24"/>
                  <a:pt x="60" y="24"/>
                  <a:pt x="60" y="24"/>
                </a:cubicBezTo>
                <a:cubicBezTo>
                  <a:pt x="58" y="24"/>
                  <a:pt x="56" y="26"/>
                  <a:pt x="56" y="28"/>
                </a:cubicBezTo>
                <a:cubicBezTo>
                  <a:pt x="56" y="30"/>
                  <a:pt x="58" y="32"/>
                  <a:pt x="60" y="32"/>
                </a:cubicBezTo>
                <a:moveTo>
                  <a:pt x="52" y="48"/>
                </a:moveTo>
                <a:cubicBezTo>
                  <a:pt x="124" y="48"/>
                  <a:pt x="124" y="48"/>
                  <a:pt x="124" y="48"/>
                </a:cubicBezTo>
                <a:cubicBezTo>
                  <a:pt x="126" y="48"/>
                  <a:pt x="128" y="46"/>
                  <a:pt x="128" y="44"/>
                </a:cubicBezTo>
                <a:cubicBezTo>
                  <a:pt x="128" y="42"/>
                  <a:pt x="126" y="40"/>
                  <a:pt x="124" y="40"/>
                </a:cubicBezTo>
                <a:cubicBezTo>
                  <a:pt x="52" y="40"/>
                  <a:pt x="52" y="40"/>
                  <a:pt x="52" y="40"/>
                </a:cubicBezTo>
                <a:cubicBezTo>
                  <a:pt x="50" y="40"/>
                  <a:pt x="48" y="42"/>
                  <a:pt x="48" y="44"/>
                </a:cubicBezTo>
                <a:cubicBezTo>
                  <a:pt x="48" y="46"/>
                  <a:pt x="50" y="48"/>
                  <a:pt x="52" y="48"/>
                </a:cubicBezTo>
                <a:moveTo>
                  <a:pt x="136" y="60"/>
                </a:moveTo>
                <a:cubicBezTo>
                  <a:pt x="136" y="58"/>
                  <a:pt x="134" y="56"/>
                  <a:pt x="132" y="56"/>
                </a:cubicBezTo>
                <a:cubicBezTo>
                  <a:pt x="44" y="56"/>
                  <a:pt x="44" y="56"/>
                  <a:pt x="44" y="56"/>
                </a:cubicBezTo>
                <a:cubicBezTo>
                  <a:pt x="42" y="56"/>
                  <a:pt x="40" y="58"/>
                  <a:pt x="40" y="60"/>
                </a:cubicBezTo>
                <a:cubicBezTo>
                  <a:pt x="40" y="62"/>
                  <a:pt x="42" y="64"/>
                  <a:pt x="44" y="64"/>
                </a:cubicBezTo>
                <a:cubicBezTo>
                  <a:pt x="132" y="64"/>
                  <a:pt x="132" y="64"/>
                  <a:pt x="132" y="64"/>
                </a:cubicBezTo>
                <a:cubicBezTo>
                  <a:pt x="134" y="64"/>
                  <a:pt x="136" y="62"/>
                  <a:pt x="136" y="60"/>
                </a:cubicBezTo>
                <a:moveTo>
                  <a:pt x="176" y="82"/>
                </a:moveTo>
                <a:cubicBezTo>
                  <a:pt x="176" y="82"/>
                  <a:pt x="176" y="82"/>
                  <a:pt x="176" y="8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5" y="1"/>
                  <a:pt x="134" y="0"/>
                  <a:pt x="132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42" y="0"/>
                  <a:pt x="41" y="1"/>
                  <a:pt x="40" y="2"/>
                </a:cubicBezTo>
                <a:cubicBezTo>
                  <a:pt x="40" y="2"/>
                  <a:pt x="40" y="2"/>
                  <a:pt x="40" y="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3"/>
                  <a:pt x="0" y="83"/>
                  <a:pt x="0" y="84"/>
                </a:cubicBezTo>
                <a:cubicBezTo>
                  <a:pt x="0" y="140"/>
                  <a:pt x="0" y="140"/>
                  <a:pt x="0" y="140"/>
                </a:cubicBezTo>
                <a:cubicBezTo>
                  <a:pt x="0" y="142"/>
                  <a:pt x="2" y="144"/>
                  <a:pt x="4" y="144"/>
                </a:cubicBezTo>
                <a:cubicBezTo>
                  <a:pt x="172" y="144"/>
                  <a:pt x="172" y="144"/>
                  <a:pt x="172" y="144"/>
                </a:cubicBezTo>
                <a:cubicBezTo>
                  <a:pt x="174" y="144"/>
                  <a:pt x="176" y="142"/>
                  <a:pt x="176" y="140"/>
                </a:cubicBezTo>
                <a:cubicBezTo>
                  <a:pt x="176" y="84"/>
                  <a:pt x="176" y="84"/>
                  <a:pt x="176" y="84"/>
                </a:cubicBezTo>
                <a:cubicBezTo>
                  <a:pt x="176" y="83"/>
                  <a:pt x="176" y="83"/>
                  <a:pt x="176" y="82"/>
                </a:cubicBezTo>
                <a:moveTo>
                  <a:pt x="46" y="8"/>
                </a:moveTo>
                <a:cubicBezTo>
                  <a:pt x="130" y="8"/>
                  <a:pt x="130" y="8"/>
                  <a:pt x="130" y="8"/>
                </a:cubicBezTo>
                <a:cubicBezTo>
                  <a:pt x="166" y="80"/>
                  <a:pt x="166" y="80"/>
                  <a:pt x="166" y="80"/>
                </a:cubicBezTo>
                <a:cubicBezTo>
                  <a:pt x="116" y="80"/>
                  <a:pt x="116" y="80"/>
                  <a:pt x="116" y="80"/>
                </a:cubicBezTo>
                <a:cubicBezTo>
                  <a:pt x="114" y="80"/>
                  <a:pt x="112" y="82"/>
                  <a:pt x="112" y="84"/>
                </a:cubicBezTo>
                <a:cubicBezTo>
                  <a:pt x="112" y="97"/>
                  <a:pt x="101" y="108"/>
                  <a:pt x="88" y="108"/>
                </a:cubicBezTo>
                <a:cubicBezTo>
                  <a:pt x="75" y="108"/>
                  <a:pt x="64" y="97"/>
                  <a:pt x="64" y="84"/>
                </a:cubicBezTo>
                <a:cubicBezTo>
                  <a:pt x="64" y="82"/>
                  <a:pt x="62" y="80"/>
                  <a:pt x="60" y="80"/>
                </a:cubicBezTo>
                <a:cubicBezTo>
                  <a:pt x="10" y="80"/>
                  <a:pt x="10" y="80"/>
                  <a:pt x="10" y="80"/>
                </a:cubicBezTo>
                <a:lnTo>
                  <a:pt x="46" y="8"/>
                </a:lnTo>
                <a:close/>
                <a:moveTo>
                  <a:pt x="168" y="136"/>
                </a:moveTo>
                <a:cubicBezTo>
                  <a:pt x="8" y="136"/>
                  <a:pt x="8" y="136"/>
                  <a:pt x="8" y="136"/>
                </a:cubicBezTo>
                <a:cubicBezTo>
                  <a:pt x="8" y="88"/>
                  <a:pt x="8" y="88"/>
                  <a:pt x="8" y="88"/>
                </a:cubicBezTo>
                <a:cubicBezTo>
                  <a:pt x="56" y="88"/>
                  <a:pt x="56" y="88"/>
                  <a:pt x="56" y="88"/>
                </a:cubicBezTo>
                <a:cubicBezTo>
                  <a:pt x="58" y="104"/>
                  <a:pt x="72" y="116"/>
                  <a:pt x="88" y="116"/>
                </a:cubicBezTo>
                <a:cubicBezTo>
                  <a:pt x="104" y="116"/>
                  <a:pt x="118" y="104"/>
                  <a:pt x="120" y="88"/>
                </a:cubicBezTo>
                <a:cubicBezTo>
                  <a:pt x="168" y="88"/>
                  <a:pt x="168" y="88"/>
                  <a:pt x="168" y="88"/>
                </a:cubicBezTo>
                <a:lnTo>
                  <a:pt x="168" y="136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0" name="Google Shape;170;p27"/>
          <p:cNvSpPr txBox="1"/>
          <p:nvPr/>
        </p:nvSpPr>
        <p:spPr>
          <a:xfrm>
            <a:off x="799394" y="339334"/>
            <a:ext cx="6206955" cy="471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pPr lvl="0"/>
            <a:r>
              <a:rPr lang="ru-RU" sz="1197" dirty="0" smtClean="0">
                <a:solidFill>
                  <a:schemeClr val="bg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2.10 Итоги Семестра</a:t>
            </a:r>
            <a:endParaRPr lang="ru-RU" sz="1197" dirty="0">
              <a:solidFill>
                <a:schemeClr val="bg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</p:spTree>
    <p:extLst>
      <p:ext uri="{BB962C8B-B14F-4D97-AF65-F5344CB8AC3E}">
        <p14:creationId xmlns:p14="http://schemas.microsoft.com/office/powerpoint/2010/main" val="2401153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7"/>
          <p:cNvSpPr txBox="1"/>
          <p:nvPr/>
        </p:nvSpPr>
        <p:spPr>
          <a:xfrm>
            <a:off x="1400205" y="1918861"/>
            <a:ext cx="9132757" cy="4711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В предыдущей серии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Общие Рекомендации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Q&amp;A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Рефлексия</a:t>
            </a:r>
          </a:p>
        </p:txBody>
      </p:sp>
      <p:sp>
        <p:nvSpPr>
          <p:cNvPr id="164" name="Google Shape;164;p27"/>
          <p:cNvSpPr txBox="1"/>
          <p:nvPr/>
        </p:nvSpPr>
        <p:spPr>
          <a:xfrm>
            <a:off x="799394" y="800509"/>
            <a:ext cx="5320418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План</a:t>
            </a:r>
            <a:r>
              <a:rPr lang="en-US" sz="2394" dirty="0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вебинара</a:t>
            </a:r>
            <a:endParaRPr sz="2394" dirty="0">
              <a:solidFill>
                <a:srgbClr val="01C60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65" name="Google Shape;165;p27"/>
          <p:cNvSpPr/>
          <p:nvPr/>
        </p:nvSpPr>
        <p:spPr>
          <a:xfrm>
            <a:off x="751918" y="2160578"/>
            <a:ext cx="390417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00" y="72"/>
                </a:moveTo>
                <a:cubicBezTo>
                  <a:pt x="140" y="72"/>
                  <a:pt x="140" y="72"/>
                  <a:pt x="140" y="72"/>
                </a:cubicBezTo>
                <a:cubicBezTo>
                  <a:pt x="142" y="72"/>
                  <a:pt x="144" y="70"/>
                  <a:pt x="144" y="68"/>
                </a:cubicBezTo>
                <a:cubicBezTo>
                  <a:pt x="144" y="66"/>
                  <a:pt x="142" y="64"/>
                  <a:pt x="140" y="64"/>
                </a:cubicBezTo>
                <a:cubicBezTo>
                  <a:pt x="100" y="64"/>
                  <a:pt x="100" y="64"/>
                  <a:pt x="100" y="64"/>
                </a:cubicBezTo>
                <a:cubicBezTo>
                  <a:pt x="98" y="64"/>
                  <a:pt x="96" y="66"/>
                  <a:pt x="96" y="68"/>
                </a:cubicBezTo>
                <a:cubicBezTo>
                  <a:pt x="96" y="70"/>
                  <a:pt x="98" y="72"/>
                  <a:pt x="100" y="72"/>
                </a:cubicBezTo>
                <a:moveTo>
                  <a:pt x="100" y="56"/>
                </a:moveTo>
                <a:cubicBezTo>
                  <a:pt x="124" y="56"/>
                  <a:pt x="124" y="56"/>
                  <a:pt x="124" y="56"/>
                </a:cubicBezTo>
                <a:cubicBezTo>
                  <a:pt x="126" y="56"/>
                  <a:pt x="128" y="54"/>
                  <a:pt x="128" y="52"/>
                </a:cubicBezTo>
                <a:cubicBezTo>
                  <a:pt x="128" y="50"/>
                  <a:pt x="126" y="48"/>
                  <a:pt x="124" y="48"/>
                </a:cubicBezTo>
                <a:cubicBezTo>
                  <a:pt x="100" y="48"/>
                  <a:pt x="100" y="48"/>
                  <a:pt x="100" y="48"/>
                </a:cubicBezTo>
                <a:cubicBezTo>
                  <a:pt x="98" y="48"/>
                  <a:pt x="96" y="50"/>
                  <a:pt x="96" y="52"/>
                </a:cubicBezTo>
                <a:cubicBezTo>
                  <a:pt x="96" y="54"/>
                  <a:pt x="98" y="56"/>
                  <a:pt x="100" y="56"/>
                </a:cubicBezTo>
                <a:moveTo>
                  <a:pt x="100" y="88"/>
                </a:moveTo>
                <a:cubicBezTo>
                  <a:pt x="116" y="88"/>
                  <a:pt x="116" y="88"/>
                  <a:pt x="116" y="88"/>
                </a:cubicBezTo>
                <a:cubicBezTo>
                  <a:pt x="118" y="88"/>
                  <a:pt x="120" y="86"/>
                  <a:pt x="120" y="84"/>
                </a:cubicBezTo>
                <a:cubicBezTo>
                  <a:pt x="120" y="82"/>
                  <a:pt x="118" y="80"/>
                  <a:pt x="116" y="80"/>
                </a:cubicBezTo>
                <a:cubicBezTo>
                  <a:pt x="100" y="80"/>
                  <a:pt x="100" y="80"/>
                  <a:pt x="100" y="80"/>
                </a:cubicBezTo>
                <a:cubicBezTo>
                  <a:pt x="98" y="80"/>
                  <a:pt x="96" y="82"/>
                  <a:pt x="96" y="84"/>
                </a:cubicBezTo>
                <a:cubicBezTo>
                  <a:pt x="96" y="86"/>
                  <a:pt x="98" y="88"/>
                  <a:pt x="100" y="88"/>
                </a:cubicBezTo>
                <a:moveTo>
                  <a:pt x="40" y="104"/>
                </a:moveTo>
                <a:cubicBezTo>
                  <a:pt x="72" y="104"/>
                  <a:pt x="72" y="104"/>
                  <a:pt x="72" y="104"/>
                </a:cubicBezTo>
                <a:cubicBezTo>
                  <a:pt x="76" y="104"/>
                  <a:pt x="80" y="100"/>
                  <a:pt x="80" y="96"/>
                </a:cubicBezTo>
                <a:cubicBezTo>
                  <a:pt x="80" y="56"/>
                  <a:pt x="80" y="56"/>
                  <a:pt x="80" y="56"/>
                </a:cubicBezTo>
                <a:cubicBezTo>
                  <a:pt x="80" y="52"/>
                  <a:pt x="76" y="48"/>
                  <a:pt x="72" y="48"/>
                </a:cubicBezTo>
                <a:cubicBezTo>
                  <a:pt x="40" y="48"/>
                  <a:pt x="40" y="48"/>
                  <a:pt x="40" y="48"/>
                </a:cubicBezTo>
                <a:cubicBezTo>
                  <a:pt x="36" y="48"/>
                  <a:pt x="32" y="52"/>
                  <a:pt x="32" y="56"/>
                </a:cubicBezTo>
                <a:cubicBezTo>
                  <a:pt x="32" y="96"/>
                  <a:pt x="32" y="96"/>
                  <a:pt x="32" y="96"/>
                </a:cubicBezTo>
                <a:cubicBezTo>
                  <a:pt x="32" y="100"/>
                  <a:pt x="36" y="104"/>
                  <a:pt x="40" y="104"/>
                </a:cubicBezTo>
                <a:moveTo>
                  <a:pt x="40" y="56"/>
                </a:moveTo>
                <a:cubicBezTo>
                  <a:pt x="72" y="56"/>
                  <a:pt x="72" y="56"/>
                  <a:pt x="72" y="56"/>
                </a:cubicBezTo>
                <a:cubicBezTo>
                  <a:pt x="72" y="96"/>
                  <a:pt x="72" y="96"/>
                  <a:pt x="72" y="96"/>
                </a:cubicBezTo>
                <a:cubicBezTo>
                  <a:pt x="40" y="96"/>
                  <a:pt x="40" y="96"/>
                  <a:pt x="40" y="96"/>
                </a:cubicBezTo>
                <a:lnTo>
                  <a:pt x="40" y="56"/>
                </a:lnTo>
                <a:close/>
                <a:moveTo>
                  <a:pt x="100" y="104"/>
                </a:moveTo>
                <a:cubicBezTo>
                  <a:pt x="140" y="104"/>
                  <a:pt x="140" y="104"/>
                  <a:pt x="140" y="104"/>
                </a:cubicBezTo>
                <a:cubicBezTo>
                  <a:pt x="142" y="104"/>
                  <a:pt x="144" y="102"/>
                  <a:pt x="144" y="100"/>
                </a:cubicBezTo>
                <a:cubicBezTo>
                  <a:pt x="144" y="98"/>
                  <a:pt x="142" y="96"/>
                  <a:pt x="140" y="96"/>
                </a:cubicBezTo>
                <a:cubicBezTo>
                  <a:pt x="100" y="96"/>
                  <a:pt x="100" y="96"/>
                  <a:pt x="100" y="96"/>
                </a:cubicBezTo>
                <a:cubicBezTo>
                  <a:pt x="98" y="96"/>
                  <a:pt x="96" y="98"/>
                  <a:pt x="96" y="100"/>
                </a:cubicBezTo>
                <a:cubicBezTo>
                  <a:pt x="96" y="102"/>
                  <a:pt x="98" y="104"/>
                  <a:pt x="100" y="104"/>
                </a:cubicBezTo>
                <a:moveTo>
                  <a:pt x="168" y="8"/>
                </a:moveTo>
                <a:cubicBezTo>
                  <a:pt x="96" y="8"/>
                  <a:pt x="96" y="8"/>
                  <a:pt x="96" y="8"/>
                </a:cubicBezTo>
                <a:cubicBezTo>
                  <a:pt x="96" y="4"/>
                  <a:pt x="92" y="0"/>
                  <a:pt x="88" y="0"/>
                </a:cubicBezTo>
                <a:cubicBezTo>
                  <a:pt x="84" y="0"/>
                  <a:pt x="80" y="4"/>
                  <a:pt x="80" y="8"/>
                </a:cubicBezTo>
                <a:cubicBezTo>
                  <a:pt x="8" y="8"/>
                  <a:pt x="8" y="8"/>
                  <a:pt x="8" y="8"/>
                </a:cubicBezTo>
                <a:cubicBezTo>
                  <a:pt x="4" y="8"/>
                  <a:pt x="0" y="12"/>
                  <a:pt x="0" y="16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28"/>
                  <a:pt x="4" y="32"/>
                  <a:pt x="8" y="32"/>
                </a:cubicBezTo>
                <a:cubicBezTo>
                  <a:pt x="8" y="128"/>
                  <a:pt x="8" y="128"/>
                  <a:pt x="8" y="128"/>
                </a:cubicBezTo>
                <a:cubicBezTo>
                  <a:pt x="8" y="132"/>
                  <a:pt x="12" y="136"/>
                  <a:pt x="16" y="136"/>
                </a:cubicBezTo>
                <a:cubicBezTo>
                  <a:pt x="84" y="136"/>
                  <a:pt x="84" y="136"/>
                  <a:pt x="84" y="136"/>
                </a:cubicBezTo>
                <a:cubicBezTo>
                  <a:pt x="84" y="146"/>
                  <a:pt x="84" y="146"/>
                  <a:pt x="84" y="146"/>
                </a:cubicBezTo>
                <a:cubicBezTo>
                  <a:pt x="61" y="169"/>
                  <a:pt x="61" y="169"/>
                  <a:pt x="61" y="169"/>
                </a:cubicBezTo>
                <a:cubicBezTo>
                  <a:pt x="60" y="170"/>
                  <a:pt x="60" y="171"/>
                  <a:pt x="60" y="172"/>
                </a:cubicBezTo>
                <a:cubicBezTo>
                  <a:pt x="60" y="174"/>
                  <a:pt x="62" y="176"/>
                  <a:pt x="64" y="176"/>
                </a:cubicBezTo>
                <a:cubicBezTo>
                  <a:pt x="65" y="176"/>
                  <a:pt x="66" y="176"/>
                  <a:pt x="67" y="175"/>
                </a:cubicBezTo>
                <a:cubicBezTo>
                  <a:pt x="88" y="154"/>
                  <a:pt x="88" y="154"/>
                  <a:pt x="88" y="154"/>
                </a:cubicBezTo>
                <a:cubicBezTo>
                  <a:pt x="109" y="175"/>
                  <a:pt x="109" y="175"/>
                  <a:pt x="109" y="175"/>
                </a:cubicBezTo>
                <a:cubicBezTo>
                  <a:pt x="110" y="176"/>
                  <a:pt x="111" y="176"/>
                  <a:pt x="112" y="176"/>
                </a:cubicBezTo>
                <a:cubicBezTo>
                  <a:pt x="114" y="176"/>
                  <a:pt x="116" y="174"/>
                  <a:pt x="116" y="172"/>
                </a:cubicBezTo>
                <a:cubicBezTo>
                  <a:pt x="116" y="171"/>
                  <a:pt x="116" y="170"/>
                  <a:pt x="115" y="169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92" y="136"/>
                  <a:pt x="92" y="136"/>
                  <a:pt x="92" y="136"/>
                </a:cubicBezTo>
                <a:cubicBezTo>
                  <a:pt x="160" y="136"/>
                  <a:pt x="160" y="136"/>
                  <a:pt x="160" y="136"/>
                </a:cubicBezTo>
                <a:cubicBezTo>
                  <a:pt x="164" y="136"/>
                  <a:pt x="168" y="132"/>
                  <a:pt x="168" y="128"/>
                </a:cubicBezTo>
                <a:cubicBezTo>
                  <a:pt x="168" y="32"/>
                  <a:pt x="168" y="32"/>
                  <a:pt x="168" y="32"/>
                </a:cubicBezTo>
                <a:cubicBezTo>
                  <a:pt x="172" y="32"/>
                  <a:pt x="176" y="28"/>
                  <a:pt x="176" y="24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12"/>
                  <a:pt x="172" y="8"/>
                  <a:pt x="168" y="8"/>
                </a:cubicBezTo>
                <a:moveTo>
                  <a:pt x="160" y="128"/>
                </a:moveTo>
                <a:cubicBezTo>
                  <a:pt x="16" y="128"/>
                  <a:pt x="16" y="128"/>
                  <a:pt x="16" y="128"/>
                </a:cubicBezTo>
                <a:cubicBezTo>
                  <a:pt x="16" y="32"/>
                  <a:pt x="16" y="32"/>
                  <a:pt x="16" y="32"/>
                </a:cubicBezTo>
                <a:cubicBezTo>
                  <a:pt x="160" y="32"/>
                  <a:pt x="160" y="32"/>
                  <a:pt x="160" y="32"/>
                </a:cubicBezTo>
                <a:lnTo>
                  <a:pt x="160" y="128"/>
                </a:lnTo>
                <a:close/>
                <a:moveTo>
                  <a:pt x="168" y="24"/>
                </a:moveTo>
                <a:cubicBezTo>
                  <a:pt x="8" y="24"/>
                  <a:pt x="8" y="24"/>
                  <a:pt x="8" y="24"/>
                </a:cubicBezTo>
                <a:cubicBezTo>
                  <a:pt x="8" y="16"/>
                  <a:pt x="8" y="16"/>
                  <a:pt x="8" y="16"/>
                </a:cubicBezTo>
                <a:cubicBezTo>
                  <a:pt x="168" y="16"/>
                  <a:pt x="168" y="16"/>
                  <a:pt x="168" y="16"/>
                </a:cubicBezTo>
                <a:lnTo>
                  <a:pt x="168" y="24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6" name="Google Shape;166;p27"/>
          <p:cNvSpPr/>
          <p:nvPr/>
        </p:nvSpPr>
        <p:spPr>
          <a:xfrm>
            <a:off x="712806" y="2831499"/>
            <a:ext cx="391429" cy="391430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60" y="0"/>
                </a:move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160"/>
                  <a:pt x="0" y="160"/>
                  <a:pt x="0" y="160"/>
                </a:cubicBezTo>
                <a:cubicBezTo>
                  <a:pt x="0" y="169"/>
                  <a:pt x="7" y="176"/>
                  <a:pt x="16" y="176"/>
                </a:cubicBezTo>
                <a:cubicBezTo>
                  <a:pt x="160" y="176"/>
                  <a:pt x="160" y="176"/>
                  <a:pt x="160" y="176"/>
                </a:cubicBezTo>
                <a:cubicBezTo>
                  <a:pt x="169" y="176"/>
                  <a:pt x="176" y="169"/>
                  <a:pt x="176" y="160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7"/>
                  <a:pt x="169" y="0"/>
                  <a:pt x="160" y="0"/>
                </a:cubicBezTo>
                <a:moveTo>
                  <a:pt x="168" y="160"/>
                </a:moveTo>
                <a:cubicBezTo>
                  <a:pt x="168" y="164"/>
                  <a:pt x="164" y="168"/>
                  <a:pt x="160" y="168"/>
                </a:cubicBezTo>
                <a:cubicBezTo>
                  <a:pt x="16" y="168"/>
                  <a:pt x="16" y="168"/>
                  <a:pt x="16" y="168"/>
                </a:cubicBezTo>
                <a:cubicBezTo>
                  <a:pt x="12" y="168"/>
                  <a:pt x="8" y="164"/>
                  <a:pt x="8" y="160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2"/>
                  <a:pt x="12" y="8"/>
                  <a:pt x="16" y="8"/>
                </a:cubicBezTo>
                <a:cubicBezTo>
                  <a:pt x="160" y="8"/>
                  <a:pt x="160" y="8"/>
                  <a:pt x="160" y="8"/>
                </a:cubicBezTo>
                <a:cubicBezTo>
                  <a:pt x="164" y="8"/>
                  <a:pt x="168" y="12"/>
                  <a:pt x="168" y="16"/>
                </a:cubicBezTo>
                <a:lnTo>
                  <a:pt x="168" y="160"/>
                </a:lnTo>
                <a:close/>
                <a:moveTo>
                  <a:pt x="80" y="100"/>
                </a:moveTo>
                <a:cubicBezTo>
                  <a:pt x="80" y="99"/>
                  <a:pt x="79" y="98"/>
                  <a:pt x="78" y="97"/>
                </a:cubicBezTo>
                <a:cubicBezTo>
                  <a:pt x="78" y="97"/>
                  <a:pt x="78" y="97"/>
                  <a:pt x="78" y="97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2"/>
                  <a:pt x="45" y="72"/>
                  <a:pt x="44" y="72"/>
                </a:cubicBezTo>
                <a:cubicBezTo>
                  <a:pt x="42" y="72"/>
                  <a:pt x="40" y="74"/>
                  <a:pt x="40" y="76"/>
                </a:cubicBezTo>
                <a:cubicBezTo>
                  <a:pt x="40" y="77"/>
                  <a:pt x="41" y="78"/>
                  <a:pt x="42" y="79"/>
                </a:cubicBezTo>
                <a:cubicBezTo>
                  <a:pt x="42" y="79"/>
                  <a:pt x="42" y="79"/>
                  <a:pt x="42" y="79"/>
                </a:cubicBezTo>
                <a:cubicBezTo>
                  <a:pt x="69" y="100"/>
                  <a:pt x="69" y="100"/>
                  <a:pt x="69" y="100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1" y="122"/>
                  <a:pt x="40" y="123"/>
                  <a:pt x="40" y="124"/>
                </a:cubicBezTo>
                <a:cubicBezTo>
                  <a:pt x="40" y="126"/>
                  <a:pt x="42" y="128"/>
                  <a:pt x="44" y="128"/>
                </a:cubicBezTo>
                <a:cubicBezTo>
                  <a:pt x="45" y="128"/>
                  <a:pt x="46" y="128"/>
                  <a:pt x="46" y="127"/>
                </a:cubicBezTo>
                <a:cubicBezTo>
                  <a:pt x="46" y="127"/>
                  <a:pt x="46" y="127"/>
                  <a:pt x="46" y="127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9" y="102"/>
                  <a:pt x="80" y="101"/>
                  <a:pt x="80" y="100"/>
                </a:cubicBezTo>
                <a:moveTo>
                  <a:pt x="108" y="128"/>
                </a:moveTo>
                <a:cubicBezTo>
                  <a:pt x="84" y="128"/>
                  <a:pt x="84" y="128"/>
                  <a:pt x="84" y="128"/>
                </a:cubicBezTo>
                <a:cubicBezTo>
                  <a:pt x="82" y="128"/>
                  <a:pt x="80" y="130"/>
                  <a:pt x="80" y="132"/>
                </a:cubicBezTo>
                <a:cubicBezTo>
                  <a:pt x="80" y="134"/>
                  <a:pt x="82" y="136"/>
                  <a:pt x="84" y="136"/>
                </a:cubicBezTo>
                <a:cubicBezTo>
                  <a:pt x="108" y="136"/>
                  <a:pt x="108" y="136"/>
                  <a:pt x="108" y="136"/>
                </a:cubicBezTo>
                <a:cubicBezTo>
                  <a:pt x="110" y="136"/>
                  <a:pt x="112" y="134"/>
                  <a:pt x="112" y="132"/>
                </a:cubicBezTo>
                <a:cubicBezTo>
                  <a:pt x="112" y="130"/>
                  <a:pt x="110" y="128"/>
                  <a:pt x="108" y="128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7" name="Google Shape;167;p27"/>
          <p:cNvSpPr/>
          <p:nvPr/>
        </p:nvSpPr>
        <p:spPr>
          <a:xfrm>
            <a:off x="660712" y="4370417"/>
            <a:ext cx="399091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76" y="88"/>
                </a:moveTo>
                <a:cubicBezTo>
                  <a:pt x="176" y="83"/>
                  <a:pt x="173" y="79"/>
                  <a:pt x="170" y="77"/>
                </a:cubicBezTo>
                <a:cubicBezTo>
                  <a:pt x="170" y="77"/>
                  <a:pt x="170" y="77"/>
                  <a:pt x="170" y="77"/>
                </a:cubicBezTo>
                <a:cubicBezTo>
                  <a:pt x="156" y="70"/>
                  <a:pt x="156" y="70"/>
                  <a:pt x="156" y="70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3" y="61"/>
                  <a:pt x="176" y="57"/>
                  <a:pt x="176" y="52"/>
                </a:cubicBezTo>
                <a:cubicBezTo>
                  <a:pt x="176" y="47"/>
                  <a:pt x="173" y="43"/>
                  <a:pt x="170" y="41"/>
                </a:cubicBezTo>
                <a:cubicBezTo>
                  <a:pt x="170" y="41"/>
                  <a:pt x="170" y="41"/>
                  <a:pt x="170" y="41"/>
                </a:cubicBezTo>
                <a:cubicBezTo>
                  <a:pt x="94" y="1"/>
                  <a:pt x="94" y="1"/>
                  <a:pt x="94" y="1"/>
                </a:cubicBezTo>
                <a:cubicBezTo>
                  <a:pt x="94" y="1"/>
                  <a:pt x="94" y="1"/>
                  <a:pt x="94" y="1"/>
                </a:cubicBezTo>
                <a:cubicBezTo>
                  <a:pt x="92" y="1"/>
                  <a:pt x="90" y="0"/>
                  <a:pt x="88" y="0"/>
                </a:cubicBezTo>
                <a:cubicBezTo>
                  <a:pt x="86" y="0"/>
                  <a:pt x="84" y="1"/>
                  <a:pt x="82" y="1"/>
                </a:cubicBezTo>
                <a:cubicBezTo>
                  <a:pt x="82" y="1"/>
                  <a:pt x="82" y="1"/>
                  <a:pt x="82" y="1"/>
                </a:cubicBezTo>
                <a:cubicBezTo>
                  <a:pt x="6" y="41"/>
                  <a:pt x="6" y="41"/>
                  <a:pt x="6" y="41"/>
                </a:cubicBezTo>
                <a:cubicBezTo>
                  <a:pt x="6" y="41"/>
                  <a:pt x="6" y="41"/>
                  <a:pt x="6" y="41"/>
                </a:cubicBezTo>
                <a:cubicBezTo>
                  <a:pt x="3" y="43"/>
                  <a:pt x="0" y="47"/>
                  <a:pt x="0" y="52"/>
                </a:cubicBezTo>
                <a:cubicBezTo>
                  <a:pt x="0" y="57"/>
                  <a:pt x="3" y="61"/>
                  <a:pt x="6" y="63"/>
                </a:cubicBezTo>
                <a:cubicBezTo>
                  <a:pt x="6" y="63"/>
                  <a:pt x="6" y="63"/>
                  <a:pt x="6" y="63"/>
                </a:cubicBezTo>
                <a:cubicBezTo>
                  <a:pt x="20" y="70"/>
                  <a:pt x="20" y="70"/>
                  <a:pt x="20" y="70"/>
                </a:cubicBezTo>
                <a:cubicBezTo>
                  <a:pt x="6" y="77"/>
                  <a:pt x="6" y="77"/>
                  <a:pt x="6" y="77"/>
                </a:cubicBezTo>
                <a:cubicBezTo>
                  <a:pt x="6" y="77"/>
                  <a:pt x="6" y="77"/>
                  <a:pt x="6" y="77"/>
                </a:cubicBezTo>
                <a:cubicBezTo>
                  <a:pt x="3" y="79"/>
                  <a:pt x="0" y="83"/>
                  <a:pt x="0" y="88"/>
                </a:cubicBezTo>
                <a:cubicBezTo>
                  <a:pt x="0" y="93"/>
                  <a:pt x="3" y="97"/>
                  <a:pt x="6" y="99"/>
                </a:cubicBezTo>
                <a:cubicBezTo>
                  <a:pt x="6" y="99"/>
                  <a:pt x="6" y="99"/>
                  <a:pt x="6" y="99"/>
                </a:cubicBezTo>
                <a:cubicBezTo>
                  <a:pt x="20" y="106"/>
                  <a:pt x="20" y="106"/>
                  <a:pt x="20" y="106"/>
                </a:cubicBezTo>
                <a:cubicBezTo>
                  <a:pt x="6" y="113"/>
                  <a:pt x="6" y="113"/>
                  <a:pt x="6" y="113"/>
                </a:cubicBezTo>
                <a:cubicBezTo>
                  <a:pt x="6" y="113"/>
                  <a:pt x="6" y="113"/>
                  <a:pt x="6" y="113"/>
                </a:cubicBezTo>
                <a:cubicBezTo>
                  <a:pt x="3" y="115"/>
                  <a:pt x="0" y="119"/>
                  <a:pt x="0" y="124"/>
                </a:cubicBezTo>
                <a:cubicBezTo>
                  <a:pt x="0" y="129"/>
                  <a:pt x="3" y="133"/>
                  <a:pt x="6" y="135"/>
                </a:cubicBezTo>
                <a:cubicBezTo>
                  <a:pt x="6" y="135"/>
                  <a:pt x="6" y="135"/>
                  <a:pt x="6" y="13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4" y="175"/>
                  <a:pt x="86" y="176"/>
                  <a:pt x="88" y="176"/>
                </a:cubicBezTo>
                <a:cubicBezTo>
                  <a:pt x="90" y="176"/>
                  <a:pt x="92" y="175"/>
                  <a:pt x="94" y="175"/>
                </a:cubicBezTo>
                <a:cubicBezTo>
                  <a:pt x="94" y="175"/>
                  <a:pt x="94" y="175"/>
                  <a:pt x="94" y="17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3" y="133"/>
                  <a:pt x="176" y="129"/>
                  <a:pt x="176" y="124"/>
                </a:cubicBezTo>
                <a:cubicBezTo>
                  <a:pt x="176" y="119"/>
                  <a:pt x="173" y="115"/>
                  <a:pt x="170" y="113"/>
                </a:cubicBezTo>
                <a:cubicBezTo>
                  <a:pt x="170" y="113"/>
                  <a:pt x="170" y="113"/>
                  <a:pt x="170" y="113"/>
                </a:cubicBezTo>
                <a:cubicBezTo>
                  <a:pt x="156" y="106"/>
                  <a:pt x="156" y="106"/>
                  <a:pt x="156" y="106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3" y="97"/>
                  <a:pt x="176" y="93"/>
                  <a:pt x="176" y="88"/>
                </a:cubicBezTo>
                <a:moveTo>
                  <a:pt x="10" y="56"/>
                </a:moveTo>
                <a:cubicBezTo>
                  <a:pt x="10" y="55"/>
                  <a:pt x="10" y="55"/>
                  <a:pt x="10" y="55"/>
                </a:cubicBezTo>
                <a:cubicBezTo>
                  <a:pt x="9" y="55"/>
                  <a:pt x="8" y="54"/>
                  <a:pt x="8" y="52"/>
                </a:cubicBezTo>
                <a:cubicBezTo>
                  <a:pt x="8" y="50"/>
                  <a:pt x="9" y="49"/>
                  <a:pt x="10" y="49"/>
                </a:cubicBezTo>
                <a:cubicBezTo>
                  <a:pt x="10" y="48"/>
                  <a:pt x="10" y="48"/>
                  <a:pt x="10" y="48"/>
                </a:cubicBezTo>
                <a:cubicBezTo>
                  <a:pt x="86" y="8"/>
                  <a:pt x="86" y="8"/>
                  <a:pt x="86" y="8"/>
                </a:cubicBezTo>
                <a:cubicBezTo>
                  <a:pt x="86" y="9"/>
                  <a:pt x="86" y="9"/>
                  <a:pt x="86" y="9"/>
                </a:cubicBezTo>
                <a:cubicBezTo>
                  <a:pt x="87" y="8"/>
                  <a:pt x="87" y="8"/>
                  <a:pt x="88" y="8"/>
                </a:cubicBezTo>
                <a:cubicBezTo>
                  <a:pt x="89" y="8"/>
                  <a:pt x="89" y="8"/>
                  <a:pt x="90" y="9"/>
                </a:cubicBezTo>
                <a:cubicBezTo>
                  <a:pt x="90" y="8"/>
                  <a:pt x="90" y="8"/>
                  <a:pt x="90" y="8"/>
                </a:cubicBezTo>
                <a:cubicBezTo>
                  <a:pt x="166" y="48"/>
                  <a:pt x="166" y="48"/>
                  <a:pt x="166" y="48"/>
                </a:cubicBezTo>
                <a:cubicBezTo>
                  <a:pt x="166" y="49"/>
                  <a:pt x="166" y="49"/>
                  <a:pt x="166" y="49"/>
                </a:cubicBezTo>
                <a:cubicBezTo>
                  <a:pt x="167" y="49"/>
                  <a:pt x="168" y="50"/>
                  <a:pt x="168" y="52"/>
                </a:cubicBezTo>
                <a:cubicBezTo>
                  <a:pt x="168" y="54"/>
                  <a:pt x="167" y="55"/>
                  <a:pt x="166" y="55"/>
                </a:cubicBezTo>
                <a:cubicBezTo>
                  <a:pt x="166" y="56"/>
                  <a:pt x="166" y="56"/>
                  <a:pt x="166" y="56"/>
                </a:cubicBezTo>
                <a:cubicBezTo>
                  <a:pt x="90" y="96"/>
                  <a:pt x="90" y="96"/>
                  <a:pt x="90" y="96"/>
                </a:cubicBezTo>
                <a:cubicBezTo>
                  <a:pt x="90" y="95"/>
                  <a:pt x="90" y="95"/>
                  <a:pt x="90" y="95"/>
                </a:cubicBezTo>
                <a:cubicBezTo>
                  <a:pt x="89" y="96"/>
                  <a:pt x="89" y="96"/>
                  <a:pt x="88" y="96"/>
                </a:cubicBezTo>
                <a:cubicBezTo>
                  <a:pt x="87" y="96"/>
                  <a:pt x="87" y="96"/>
                  <a:pt x="86" y="95"/>
                </a:cubicBezTo>
                <a:cubicBezTo>
                  <a:pt x="86" y="96"/>
                  <a:pt x="86" y="96"/>
                  <a:pt x="86" y="96"/>
                </a:cubicBezTo>
                <a:lnTo>
                  <a:pt x="10" y="56"/>
                </a:lnTo>
                <a:close/>
                <a:moveTo>
                  <a:pt x="166" y="120"/>
                </a:moveTo>
                <a:cubicBezTo>
                  <a:pt x="166" y="121"/>
                  <a:pt x="166" y="121"/>
                  <a:pt x="166" y="121"/>
                </a:cubicBezTo>
                <a:cubicBezTo>
                  <a:pt x="167" y="121"/>
                  <a:pt x="168" y="122"/>
                  <a:pt x="168" y="124"/>
                </a:cubicBezTo>
                <a:cubicBezTo>
                  <a:pt x="168" y="126"/>
                  <a:pt x="167" y="127"/>
                  <a:pt x="166" y="127"/>
                </a:cubicBezTo>
                <a:cubicBezTo>
                  <a:pt x="166" y="128"/>
                  <a:pt x="166" y="128"/>
                  <a:pt x="166" y="128"/>
                </a:cubicBezTo>
                <a:cubicBezTo>
                  <a:pt x="90" y="168"/>
                  <a:pt x="90" y="168"/>
                  <a:pt x="90" y="168"/>
                </a:cubicBezTo>
                <a:cubicBezTo>
                  <a:pt x="90" y="167"/>
                  <a:pt x="90" y="167"/>
                  <a:pt x="90" y="167"/>
                </a:cubicBezTo>
                <a:cubicBezTo>
                  <a:pt x="89" y="168"/>
                  <a:pt x="89" y="168"/>
                  <a:pt x="88" y="168"/>
                </a:cubicBezTo>
                <a:cubicBezTo>
                  <a:pt x="87" y="168"/>
                  <a:pt x="87" y="168"/>
                  <a:pt x="86" y="167"/>
                </a:cubicBezTo>
                <a:cubicBezTo>
                  <a:pt x="86" y="168"/>
                  <a:pt x="86" y="168"/>
                  <a:pt x="86" y="168"/>
                </a:cubicBezTo>
                <a:cubicBezTo>
                  <a:pt x="10" y="128"/>
                  <a:pt x="10" y="128"/>
                  <a:pt x="10" y="128"/>
                </a:cubicBezTo>
                <a:cubicBezTo>
                  <a:pt x="10" y="127"/>
                  <a:pt x="10" y="127"/>
                  <a:pt x="10" y="127"/>
                </a:cubicBezTo>
                <a:cubicBezTo>
                  <a:pt x="9" y="127"/>
                  <a:pt x="8" y="126"/>
                  <a:pt x="8" y="124"/>
                </a:cubicBezTo>
                <a:cubicBezTo>
                  <a:pt x="8" y="122"/>
                  <a:pt x="9" y="121"/>
                  <a:pt x="10" y="121"/>
                </a:cubicBezTo>
                <a:cubicBezTo>
                  <a:pt x="10" y="120"/>
                  <a:pt x="10" y="120"/>
                  <a:pt x="10" y="120"/>
                </a:cubicBezTo>
                <a:cubicBezTo>
                  <a:pt x="29" y="111"/>
                  <a:pt x="29" y="111"/>
                  <a:pt x="29" y="111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4" y="139"/>
                  <a:pt x="86" y="140"/>
                  <a:pt x="88" y="140"/>
                </a:cubicBezTo>
                <a:cubicBezTo>
                  <a:pt x="90" y="140"/>
                  <a:pt x="92" y="139"/>
                  <a:pt x="94" y="139"/>
                </a:cubicBezTo>
                <a:cubicBezTo>
                  <a:pt x="94" y="139"/>
                  <a:pt x="94" y="139"/>
                  <a:pt x="94" y="139"/>
                </a:cubicBezTo>
                <a:cubicBezTo>
                  <a:pt x="147" y="111"/>
                  <a:pt x="147" y="111"/>
                  <a:pt x="147" y="111"/>
                </a:cubicBezTo>
                <a:lnTo>
                  <a:pt x="166" y="120"/>
                </a:lnTo>
                <a:close/>
                <a:moveTo>
                  <a:pt x="166" y="91"/>
                </a:moveTo>
                <a:cubicBezTo>
                  <a:pt x="166" y="92"/>
                  <a:pt x="166" y="92"/>
                  <a:pt x="166" y="92"/>
                </a:cubicBezTo>
                <a:cubicBezTo>
                  <a:pt x="90" y="132"/>
                  <a:pt x="90" y="132"/>
                  <a:pt x="90" y="132"/>
                </a:cubicBezTo>
                <a:cubicBezTo>
                  <a:pt x="90" y="131"/>
                  <a:pt x="90" y="131"/>
                  <a:pt x="90" y="131"/>
                </a:cubicBezTo>
                <a:cubicBezTo>
                  <a:pt x="89" y="132"/>
                  <a:pt x="89" y="132"/>
                  <a:pt x="88" y="132"/>
                </a:cubicBezTo>
                <a:cubicBezTo>
                  <a:pt x="87" y="132"/>
                  <a:pt x="87" y="132"/>
                  <a:pt x="86" y="131"/>
                </a:cubicBezTo>
                <a:cubicBezTo>
                  <a:pt x="86" y="132"/>
                  <a:pt x="86" y="132"/>
                  <a:pt x="86" y="132"/>
                </a:cubicBezTo>
                <a:cubicBezTo>
                  <a:pt x="10" y="92"/>
                  <a:pt x="10" y="92"/>
                  <a:pt x="10" y="92"/>
                </a:cubicBezTo>
                <a:cubicBezTo>
                  <a:pt x="10" y="91"/>
                  <a:pt x="10" y="91"/>
                  <a:pt x="10" y="91"/>
                </a:cubicBezTo>
                <a:cubicBezTo>
                  <a:pt x="9" y="91"/>
                  <a:pt x="8" y="90"/>
                  <a:pt x="8" y="88"/>
                </a:cubicBezTo>
                <a:cubicBezTo>
                  <a:pt x="8" y="86"/>
                  <a:pt x="9" y="85"/>
                  <a:pt x="10" y="85"/>
                </a:cubicBezTo>
                <a:cubicBezTo>
                  <a:pt x="10" y="84"/>
                  <a:pt x="10" y="84"/>
                  <a:pt x="10" y="84"/>
                </a:cubicBezTo>
                <a:cubicBezTo>
                  <a:pt x="29" y="75"/>
                  <a:pt x="29" y="75"/>
                  <a:pt x="29" y="75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4" y="103"/>
                  <a:pt x="86" y="104"/>
                  <a:pt x="88" y="104"/>
                </a:cubicBezTo>
                <a:cubicBezTo>
                  <a:pt x="90" y="104"/>
                  <a:pt x="92" y="103"/>
                  <a:pt x="94" y="103"/>
                </a:cubicBezTo>
                <a:cubicBezTo>
                  <a:pt x="94" y="103"/>
                  <a:pt x="94" y="103"/>
                  <a:pt x="94" y="103"/>
                </a:cubicBezTo>
                <a:cubicBezTo>
                  <a:pt x="147" y="75"/>
                  <a:pt x="147" y="75"/>
                  <a:pt x="147" y="75"/>
                </a:cubicBezTo>
                <a:cubicBezTo>
                  <a:pt x="166" y="84"/>
                  <a:pt x="166" y="84"/>
                  <a:pt x="166" y="84"/>
                </a:cubicBezTo>
                <a:cubicBezTo>
                  <a:pt x="166" y="85"/>
                  <a:pt x="166" y="85"/>
                  <a:pt x="166" y="85"/>
                </a:cubicBezTo>
                <a:cubicBezTo>
                  <a:pt x="167" y="85"/>
                  <a:pt x="168" y="86"/>
                  <a:pt x="168" y="88"/>
                </a:cubicBezTo>
                <a:cubicBezTo>
                  <a:pt x="168" y="90"/>
                  <a:pt x="167" y="91"/>
                  <a:pt x="166" y="91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8" name="Google Shape;168;p27"/>
          <p:cNvSpPr/>
          <p:nvPr/>
        </p:nvSpPr>
        <p:spPr>
          <a:xfrm>
            <a:off x="674189" y="3685924"/>
            <a:ext cx="391429" cy="356636"/>
          </a:xfrm>
          <a:custGeom>
            <a:avLst/>
            <a:gdLst/>
            <a:ahLst/>
            <a:cxnLst/>
            <a:rect l="l" t="t" r="r" b="b"/>
            <a:pathLst>
              <a:path w="176" h="160" extrusionOk="0">
                <a:moveTo>
                  <a:pt x="88" y="0"/>
                </a:moveTo>
                <a:cubicBezTo>
                  <a:pt x="39" y="0"/>
                  <a:pt x="0" y="36"/>
                  <a:pt x="0" y="80"/>
                </a:cubicBezTo>
                <a:cubicBezTo>
                  <a:pt x="0" y="124"/>
                  <a:pt x="39" y="160"/>
                  <a:pt x="88" y="160"/>
                </a:cubicBezTo>
                <a:cubicBezTo>
                  <a:pt x="137" y="160"/>
                  <a:pt x="176" y="124"/>
                  <a:pt x="176" y="80"/>
                </a:cubicBezTo>
                <a:cubicBezTo>
                  <a:pt x="176" y="36"/>
                  <a:pt x="137" y="0"/>
                  <a:pt x="88" y="0"/>
                </a:cubicBezTo>
                <a:moveTo>
                  <a:pt x="88" y="152"/>
                </a:moveTo>
                <a:cubicBezTo>
                  <a:pt x="60" y="152"/>
                  <a:pt x="36" y="139"/>
                  <a:pt x="21" y="120"/>
                </a:cubicBezTo>
                <a:cubicBezTo>
                  <a:pt x="81" y="120"/>
                  <a:pt x="81" y="120"/>
                  <a:pt x="81" y="120"/>
                </a:cubicBezTo>
                <a:cubicBezTo>
                  <a:pt x="85" y="128"/>
                  <a:pt x="100" y="140"/>
                  <a:pt x="110" y="140"/>
                </a:cubicBezTo>
                <a:cubicBezTo>
                  <a:pt x="122" y="140"/>
                  <a:pt x="132" y="132"/>
                  <a:pt x="132" y="116"/>
                </a:cubicBezTo>
                <a:cubicBezTo>
                  <a:pt x="132" y="100"/>
                  <a:pt x="122" y="92"/>
                  <a:pt x="110" y="92"/>
                </a:cubicBezTo>
                <a:cubicBezTo>
                  <a:pt x="100" y="92"/>
                  <a:pt x="85" y="104"/>
                  <a:pt x="81" y="112"/>
                </a:cubicBezTo>
                <a:cubicBezTo>
                  <a:pt x="16" y="112"/>
                  <a:pt x="16" y="112"/>
                  <a:pt x="16" y="112"/>
                </a:cubicBezTo>
                <a:cubicBezTo>
                  <a:pt x="11" y="102"/>
                  <a:pt x="8" y="92"/>
                  <a:pt x="8" y="80"/>
                </a:cubicBezTo>
                <a:cubicBezTo>
                  <a:pt x="8" y="68"/>
                  <a:pt x="11" y="58"/>
                  <a:pt x="16" y="48"/>
                </a:cubicBezTo>
                <a:cubicBezTo>
                  <a:pt x="81" y="48"/>
                  <a:pt x="81" y="48"/>
                  <a:pt x="81" y="48"/>
                </a:cubicBezTo>
                <a:cubicBezTo>
                  <a:pt x="85" y="56"/>
                  <a:pt x="100" y="68"/>
                  <a:pt x="110" y="68"/>
                </a:cubicBezTo>
                <a:cubicBezTo>
                  <a:pt x="122" y="68"/>
                  <a:pt x="132" y="60"/>
                  <a:pt x="132" y="44"/>
                </a:cubicBezTo>
                <a:cubicBezTo>
                  <a:pt x="132" y="28"/>
                  <a:pt x="122" y="20"/>
                  <a:pt x="110" y="20"/>
                </a:cubicBezTo>
                <a:cubicBezTo>
                  <a:pt x="100" y="20"/>
                  <a:pt x="85" y="32"/>
                  <a:pt x="81" y="40"/>
                </a:cubicBezTo>
                <a:cubicBezTo>
                  <a:pt x="21" y="40"/>
                  <a:pt x="21" y="40"/>
                  <a:pt x="21" y="40"/>
                </a:cubicBezTo>
                <a:cubicBezTo>
                  <a:pt x="36" y="21"/>
                  <a:pt x="60" y="8"/>
                  <a:pt x="88" y="8"/>
                </a:cubicBezTo>
                <a:cubicBezTo>
                  <a:pt x="131" y="8"/>
                  <a:pt x="165" y="38"/>
                  <a:pt x="168" y="76"/>
                </a:cubicBezTo>
                <a:cubicBezTo>
                  <a:pt x="87" y="76"/>
                  <a:pt x="87" y="76"/>
                  <a:pt x="87" y="76"/>
                </a:cubicBezTo>
                <a:cubicBezTo>
                  <a:pt x="83" y="68"/>
                  <a:pt x="68" y="56"/>
                  <a:pt x="58" y="56"/>
                </a:cubicBezTo>
                <a:cubicBezTo>
                  <a:pt x="46" y="56"/>
                  <a:pt x="36" y="64"/>
                  <a:pt x="36" y="80"/>
                </a:cubicBezTo>
                <a:cubicBezTo>
                  <a:pt x="36" y="96"/>
                  <a:pt x="46" y="104"/>
                  <a:pt x="58" y="104"/>
                </a:cubicBezTo>
                <a:cubicBezTo>
                  <a:pt x="68" y="104"/>
                  <a:pt x="83" y="92"/>
                  <a:pt x="87" y="84"/>
                </a:cubicBezTo>
                <a:cubicBezTo>
                  <a:pt x="168" y="84"/>
                  <a:pt x="168" y="84"/>
                  <a:pt x="168" y="84"/>
                </a:cubicBezTo>
                <a:cubicBezTo>
                  <a:pt x="165" y="122"/>
                  <a:pt x="131" y="152"/>
                  <a:pt x="88" y="152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9" name="Google Shape;169;p27"/>
          <p:cNvSpPr/>
          <p:nvPr/>
        </p:nvSpPr>
        <p:spPr>
          <a:xfrm>
            <a:off x="718632" y="5551980"/>
            <a:ext cx="399081" cy="337026"/>
          </a:xfrm>
          <a:custGeom>
            <a:avLst/>
            <a:gdLst/>
            <a:ahLst/>
            <a:cxnLst/>
            <a:rect l="l" t="t" r="r" b="b"/>
            <a:pathLst>
              <a:path w="176" h="144" extrusionOk="0">
                <a:moveTo>
                  <a:pt x="60" y="32"/>
                </a:moveTo>
                <a:cubicBezTo>
                  <a:pt x="116" y="32"/>
                  <a:pt x="116" y="32"/>
                  <a:pt x="116" y="32"/>
                </a:cubicBezTo>
                <a:cubicBezTo>
                  <a:pt x="118" y="32"/>
                  <a:pt x="120" y="30"/>
                  <a:pt x="120" y="28"/>
                </a:cubicBezTo>
                <a:cubicBezTo>
                  <a:pt x="120" y="26"/>
                  <a:pt x="118" y="24"/>
                  <a:pt x="116" y="24"/>
                </a:cubicBezTo>
                <a:cubicBezTo>
                  <a:pt x="60" y="24"/>
                  <a:pt x="60" y="24"/>
                  <a:pt x="60" y="24"/>
                </a:cubicBezTo>
                <a:cubicBezTo>
                  <a:pt x="58" y="24"/>
                  <a:pt x="56" y="26"/>
                  <a:pt x="56" y="28"/>
                </a:cubicBezTo>
                <a:cubicBezTo>
                  <a:pt x="56" y="30"/>
                  <a:pt x="58" y="32"/>
                  <a:pt x="60" y="32"/>
                </a:cubicBezTo>
                <a:moveTo>
                  <a:pt x="52" y="48"/>
                </a:moveTo>
                <a:cubicBezTo>
                  <a:pt x="124" y="48"/>
                  <a:pt x="124" y="48"/>
                  <a:pt x="124" y="48"/>
                </a:cubicBezTo>
                <a:cubicBezTo>
                  <a:pt x="126" y="48"/>
                  <a:pt x="128" y="46"/>
                  <a:pt x="128" y="44"/>
                </a:cubicBezTo>
                <a:cubicBezTo>
                  <a:pt x="128" y="42"/>
                  <a:pt x="126" y="40"/>
                  <a:pt x="124" y="40"/>
                </a:cubicBezTo>
                <a:cubicBezTo>
                  <a:pt x="52" y="40"/>
                  <a:pt x="52" y="40"/>
                  <a:pt x="52" y="40"/>
                </a:cubicBezTo>
                <a:cubicBezTo>
                  <a:pt x="50" y="40"/>
                  <a:pt x="48" y="42"/>
                  <a:pt x="48" y="44"/>
                </a:cubicBezTo>
                <a:cubicBezTo>
                  <a:pt x="48" y="46"/>
                  <a:pt x="50" y="48"/>
                  <a:pt x="52" y="48"/>
                </a:cubicBezTo>
                <a:moveTo>
                  <a:pt x="136" y="60"/>
                </a:moveTo>
                <a:cubicBezTo>
                  <a:pt x="136" y="58"/>
                  <a:pt x="134" y="56"/>
                  <a:pt x="132" y="56"/>
                </a:cubicBezTo>
                <a:cubicBezTo>
                  <a:pt x="44" y="56"/>
                  <a:pt x="44" y="56"/>
                  <a:pt x="44" y="56"/>
                </a:cubicBezTo>
                <a:cubicBezTo>
                  <a:pt x="42" y="56"/>
                  <a:pt x="40" y="58"/>
                  <a:pt x="40" y="60"/>
                </a:cubicBezTo>
                <a:cubicBezTo>
                  <a:pt x="40" y="62"/>
                  <a:pt x="42" y="64"/>
                  <a:pt x="44" y="64"/>
                </a:cubicBezTo>
                <a:cubicBezTo>
                  <a:pt x="132" y="64"/>
                  <a:pt x="132" y="64"/>
                  <a:pt x="132" y="64"/>
                </a:cubicBezTo>
                <a:cubicBezTo>
                  <a:pt x="134" y="64"/>
                  <a:pt x="136" y="62"/>
                  <a:pt x="136" y="60"/>
                </a:cubicBezTo>
                <a:moveTo>
                  <a:pt x="176" y="82"/>
                </a:moveTo>
                <a:cubicBezTo>
                  <a:pt x="176" y="82"/>
                  <a:pt x="176" y="82"/>
                  <a:pt x="176" y="8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5" y="1"/>
                  <a:pt x="134" y="0"/>
                  <a:pt x="132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42" y="0"/>
                  <a:pt x="41" y="1"/>
                  <a:pt x="40" y="2"/>
                </a:cubicBezTo>
                <a:cubicBezTo>
                  <a:pt x="40" y="2"/>
                  <a:pt x="40" y="2"/>
                  <a:pt x="40" y="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3"/>
                  <a:pt x="0" y="83"/>
                  <a:pt x="0" y="84"/>
                </a:cubicBezTo>
                <a:cubicBezTo>
                  <a:pt x="0" y="140"/>
                  <a:pt x="0" y="140"/>
                  <a:pt x="0" y="140"/>
                </a:cubicBezTo>
                <a:cubicBezTo>
                  <a:pt x="0" y="142"/>
                  <a:pt x="2" y="144"/>
                  <a:pt x="4" y="144"/>
                </a:cubicBezTo>
                <a:cubicBezTo>
                  <a:pt x="172" y="144"/>
                  <a:pt x="172" y="144"/>
                  <a:pt x="172" y="144"/>
                </a:cubicBezTo>
                <a:cubicBezTo>
                  <a:pt x="174" y="144"/>
                  <a:pt x="176" y="142"/>
                  <a:pt x="176" y="140"/>
                </a:cubicBezTo>
                <a:cubicBezTo>
                  <a:pt x="176" y="84"/>
                  <a:pt x="176" y="84"/>
                  <a:pt x="176" y="84"/>
                </a:cubicBezTo>
                <a:cubicBezTo>
                  <a:pt x="176" y="83"/>
                  <a:pt x="176" y="83"/>
                  <a:pt x="176" y="82"/>
                </a:cubicBezTo>
                <a:moveTo>
                  <a:pt x="46" y="8"/>
                </a:moveTo>
                <a:cubicBezTo>
                  <a:pt x="130" y="8"/>
                  <a:pt x="130" y="8"/>
                  <a:pt x="130" y="8"/>
                </a:cubicBezTo>
                <a:cubicBezTo>
                  <a:pt x="166" y="80"/>
                  <a:pt x="166" y="80"/>
                  <a:pt x="166" y="80"/>
                </a:cubicBezTo>
                <a:cubicBezTo>
                  <a:pt x="116" y="80"/>
                  <a:pt x="116" y="80"/>
                  <a:pt x="116" y="80"/>
                </a:cubicBezTo>
                <a:cubicBezTo>
                  <a:pt x="114" y="80"/>
                  <a:pt x="112" y="82"/>
                  <a:pt x="112" y="84"/>
                </a:cubicBezTo>
                <a:cubicBezTo>
                  <a:pt x="112" y="97"/>
                  <a:pt x="101" y="108"/>
                  <a:pt x="88" y="108"/>
                </a:cubicBezTo>
                <a:cubicBezTo>
                  <a:pt x="75" y="108"/>
                  <a:pt x="64" y="97"/>
                  <a:pt x="64" y="84"/>
                </a:cubicBezTo>
                <a:cubicBezTo>
                  <a:pt x="64" y="82"/>
                  <a:pt x="62" y="80"/>
                  <a:pt x="60" y="80"/>
                </a:cubicBezTo>
                <a:cubicBezTo>
                  <a:pt x="10" y="80"/>
                  <a:pt x="10" y="80"/>
                  <a:pt x="10" y="80"/>
                </a:cubicBezTo>
                <a:lnTo>
                  <a:pt x="46" y="8"/>
                </a:lnTo>
                <a:close/>
                <a:moveTo>
                  <a:pt x="168" y="136"/>
                </a:moveTo>
                <a:cubicBezTo>
                  <a:pt x="8" y="136"/>
                  <a:pt x="8" y="136"/>
                  <a:pt x="8" y="136"/>
                </a:cubicBezTo>
                <a:cubicBezTo>
                  <a:pt x="8" y="88"/>
                  <a:pt x="8" y="88"/>
                  <a:pt x="8" y="88"/>
                </a:cubicBezTo>
                <a:cubicBezTo>
                  <a:pt x="56" y="88"/>
                  <a:pt x="56" y="88"/>
                  <a:pt x="56" y="88"/>
                </a:cubicBezTo>
                <a:cubicBezTo>
                  <a:pt x="58" y="104"/>
                  <a:pt x="72" y="116"/>
                  <a:pt x="88" y="116"/>
                </a:cubicBezTo>
                <a:cubicBezTo>
                  <a:pt x="104" y="116"/>
                  <a:pt x="118" y="104"/>
                  <a:pt x="120" y="88"/>
                </a:cubicBezTo>
                <a:cubicBezTo>
                  <a:pt x="168" y="88"/>
                  <a:pt x="168" y="88"/>
                  <a:pt x="168" y="88"/>
                </a:cubicBezTo>
                <a:lnTo>
                  <a:pt x="168" y="136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0" name="Google Shape;170;p27"/>
          <p:cNvSpPr txBox="1"/>
          <p:nvPr/>
        </p:nvSpPr>
        <p:spPr>
          <a:xfrm>
            <a:off x="799394" y="339334"/>
            <a:ext cx="6206955" cy="471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pPr lvl="0"/>
            <a:r>
              <a:rPr lang="ru-RU" sz="1197" dirty="0" smtClean="0">
                <a:solidFill>
                  <a:schemeClr val="bg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2.10 Итоги Семестра</a:t>
            </a:r>
            <a:endParaRPr lang="ru-RU" sz="1197" dirty="0">
              <a:solidFill>
                <a:schemeClr val="bg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</p:spTree>
    <p:extLst>
      <p:ext uri="{BB962C8B-B14F-4D97-AF65-F5344CB8AC3E}">
        <p14:creationId xmlns:p14="http://schemas.microsoft.com/office/powerpoint/2010/main" val="1149118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Google Shape;189;p30"/>
          <p:cNvSpPr txBox="1"/>
          <p:nvPr/>
        </p:nvSpPr>
        <p:spPr>
          <a:xfrm>
            <a:off x="829982" y="390133"/>
            <a:ext cx="5320418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Подведем</a:t>
            </a:r>
            <a:r>
              <a:rPr lang="en-US" sz="2394" dirty="0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итоги</a:t>
            </a:r>
            <a:r>
              <a:rPr lang="en-US" sz="2394" dirty="0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endParaRPr sz="2394" dirty="0">
              <a:solidFill>
                <a:srgbClr val="01C60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921272" y="791726"/>
            <a:ext cx="11647659" cy="61247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Получение Данных</a:t>
            </a:r>
            <a:endParaRPr lang="en-US" sz="2000" b="1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Pandas </a:t>
            </a: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наше всё (для больших данных учимся 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PySpark</a:t>
            </a:r>
            <a:r>
              <a:rPr lang="en-US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 ; </a:t>
            </a:r>
          </a:p>
          <a:p>
            <a:pPr marL="342900" indent="-34290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рисуем, рисуем и еще раз рисуем</a:t>
            </a:r>
            <a:r>
              <a:rPr lang="en-US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 (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seaborn</a:t>
            </a:r>
            <a:r>
              <a:rPr lang="en-US" sz="2000" dirty="0">
                <a:solidFill>
                  <a:schemeClr val="bg1"/>
                </a:solidFill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, 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matplotlib</a:t>
            </a:r>
            <a:r>
              <a:rPr lang="en-US" sz="2000" dirty="0">
                <a:solidFill>
                  <a:schemeClr val="bg1"/>
                </a:solidFill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, 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plotly</a:t>
            </a:r>
            <a:r>
              <a:rPr lang="en-US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</a:p>
          <a:p>
            <a:r>
              <a:rPr lang="ru-RU" sz="20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Предварительная Обработка</a:t>
            </a:r>
            <a:endParaRPr lang="en-US" sz="2000" b="1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Пропуски</a:t>
            </a:r>
            <a:r>
              <a:rPr lang="en-US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</a:p>
          <a:p>
            <a:pPr marL="342900" indent="-34290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нормализация, стандартизация</a:t>
            </a:r>
            <a:r>
              <a:rPr lang="en-US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степенное; </a:t>
            </a:r>
          </a:p>
          <a:p>
            <a:pPr marL="342900" indent="-34290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Label / </a:t>
            </a:r>
            <a:r>
              <a:rPr lang="en-US" sz="2000" dirty="0" err="1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OneHot</a:t>
            </a:r>
            <a:r>
              <a:rPr lang="en-US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 Encoding</a:t>
            </a:r>
            <a:endParaRPr lang="ru-RU" sz="20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2000" b="1" dirty="0" smtClean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Конструирование </a:t>
            </a:r>
            <a:r>
              <a:rPr lang="ru-RU" sz="20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Признаков</a:t>
            </a:r>
          </a:p>
          <a:p>
            <a:pPr marL="342900" indent="-34290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EDA + </a:t>
            </a: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читаем что умные люди </a:t>
            </a:r>
            <a:r>
              <a:rPr lang="ru-RU" sz="2000" dirty="0" smtClean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пишут</a:t>
            </a:r>
            <a:endParaRPr lang="en-US" sz="2000" dirty="0" smtClean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2000" b="1" dirty="0" smtClean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Выбор </a:t>
            </a:r>
            <a:r>
              <a:rPr lang="ru-RU" sz="20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Модели</a:t>
            </a:r>
            <a:endParaRPr lang="en-US" sz="2000" b="1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Интерпретируемость или точность 99.999999%</a:t>
            </a:r>
          </a:p>
          <a:p>
            <a:r>
              <a:rPr lang="ru-RU" sz="20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Оценка Модели</a:t>
            </a:r>
            <a:endParaRPr lang="en-US" sz="2000" b="1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Перекрестная проверка, Метрики (лучше несколько)</a:t>
            </a:r>
          </a:p>
          <a:p>
            <a:r>
              <a:rPr lang="ru-RU" sz="20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Настройка Модели</a:t>
            </a:r>
            <a:endParaRPr lang="en-US" sz="2000" b="1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GridSearch</a:t>
            </a: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 / </a:t>
            </a:r>
            <a:r>
              <a:rPr lang="en-US" sz="2000" dirty="0" err="1" smtClean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RandomSeacrh</a:t>
            </a:r>
            <a:r>
              <a:rPr lang="en-US" sz="2000" dirty="0" smtClean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 / 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Optuna</a:t>
            </a:r>
            <a:r>
              <a:rPr lang="en-US" sz="2000" dirty="0" smtClean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</a:p>
          <a:p>
            <a:pPr marL="342900" indent="-34290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ru-RU" sz="2000" dirty="0" err="1" smtClean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гиперпараметры</a:t>
            </a:r>
            <a:r>
              <a:rPr lang="ru-RU" sz="2000" dirty="0" smtClean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+предобработка и т.п. </a:t>
            </a:r>
          </a:p>
          <a:p>
            <a:r>
              <a:rPr lang="ru-RU" sz="20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Анализ Модели</a:t>
            </a:r>
          </a:p>
          <a:p>
            <a:pPr marL="342900" indent="-34290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Визуализируем что можем в модели; </a:t>
            </a:r>
          </a:p>
          <a:p>
            <a:pPr marL="342900" indent="-34290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C</a:t>
            </a:r>
            <a:r>
              <a:rPr lang="ru-RU" sz="2000" dirty="0" err="1" smtClean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мотрим</a:t>
            </a:r>
            <a:r>
              <a:rPr lang="ru-RU" sz="2000" dirty="0" smtClean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где ошибаемся</a:t>
            </a:r>
            <a:endParaRPr lang="ru-RU" sz="20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8482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9" name="Google Shape;139;p26"/>
          <p:cNvSpPr txBox="1"/>
          <p:nvPr/>
        </p:nvSpPr>
        <p:spPr>
          <a:xfrm>
            <a:off x="927100" y="2170365"/>
            <a:ext cx="10655300" cy="882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pPr lvl="0" algn="ctr"/>
            <a:r>
              <a:rPr lang="ru-RU" sz="3990" b="1" dirty="0">
                <a:solidFill>
                  <a:schemeClr val="tx1"/>
                </a:solidFill>
                <a:latin typeface="Montserrat" panose="020B0604020202020204" charset="-52"/>
                <a:ea typeface="Montserrat Black"/>
                <a:cs typeface="Montserrat Black"/>
                <a:sym typeface="Montserrat Black"/>
              </a:rPr>
              <a:t>Общая по семестру в целом</a:t>
            </a:r>
            <a:endParaRPr lang="en-US" sz="3990" b="1" dirty="0">
              <a:solidFill>
                <a:schemeClr val="tx1"/>
              </a:solidFill>
              <a:latin typeface="Montserrat" panose="020B0604020202020204" charset="-52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</a:t>
            </a:r>
            <a:r>
              <a:rPr lang="en-US" sz="1064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064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от</a:t>
            </a:r>
            <a:r>
              <a:rPr lang="en-US" sz="1064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064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ментора</a:t>
            </a:r>
            <a:endParaRPr sz="1064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9" name="Google Shape;143;p26"/>
          <p:cNvPicPr preferRelativeResize="0"/>
          <p:nvPr/>
        </p:nvPicPr>
        <p:blipFill>
          <a:blip r:embed="rId3">
            <a:alphaModFix/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A6008AB-B25C-432E-A8D9-265D9D15AE65}"/>
              </a:ext>
            </a:extLst>
          </p:cNvPr>
          <p:cNvSpPr txBox="1"/>
          <p:nvPr/>
        </p:nvSpPr>
        <p:spPr>
          <a:xfrm>
            <a:off x="1690624" y="3980318"/>
            <a:ext cx="953780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hlinkClick r:id="rId4"/>
              </a:rPr>
              <a:t>https://forms.yandex.ru/u/646cabaf69387205314c2d2d</a:t>
            </a:r>
            <a:r>
              <a:rPr lang="en-US" sz="2800" dirty="0" smtClean="0">
                <a:hlinkClick r:id="rId4"/>
              </a:rPr>
              <a:t>/</a:t>
            </a:r>
            <a:r>
              <a:rPr lang="ru-RU" sz="2800" dirty="0" smtClean="0"/>
              <a:t> 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1289485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37275" y="393275"/>
            <a:ext cx="1350977" cy="290494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97;p31"/>
          <p:cNvSpPr txBox="1"/>
          <p:nvPr/>
        </p:nvSpPr>
        <p:spPr>
          <a:xfrm>
            <a:off x="1983319" y="929543"/>
            <a:ext cx="8375419" cy="980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4788" dirty="0" err="1">
                <a:solidFill>
                  <a:srgbClr val="F3F3F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Ваши</a:t>
            </a:r>
            <a:r>
              <a:rPr lang="en-US" sz="4788" dirty="0">
                <a:solidFill>
                  <a:srgbClr val="F3F3F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r>
              <a:rPr lang="en-US" sz="4788" dirty="0" err="1">
                <a:solidFill>
                  <a:srgbClr val="F3F3F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вопросы</a:t>
            </a:r>
            <a:endParaRPr sz="4788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8" name="Google Shape;197;p31"/>
          <p:cNvSpPr txBox="1"/>
          <p:nvPr/>
        </p:nvSpPr>
        <p:spPr>
          <a:xfrm>
            <a:off x="1293747" y="2820207"/>
            <a:ext cx="9597571" cy="2222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ru-RU" sz="3200" dirty="0">
                <a:solidFill>
                  <a:srgbClr val="F3F3F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Не забудьте </a:t>
            </a:r>
          </a:p>
          <a:p>
            <a:pPr algn="ctr"/>
            <a:r>
              <a:rPr lang="ru-RU" sz="3200" dirty="0">
                <a:solidFill>
                  <a:srgbClr val="F3F3F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Оценить Семинар</a:t>
            </a:r>
          </a:p>
          <a:p>
            <a:pPr algn="ctr"/>
            <a:r>
              <a:rPr lang="ru-RU" sz="3200" dirty="0">
                <a:solidFill>
                  <a:srgbClr val="F3F3F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на платформе </a:t>
            </a:r>
          </a:p>
          <a:p>
            <a:pPr algn="ctr"/>
            <a:r>
              <a:rPr lang="en-US" sz="3200" dirty="0">
                <a:solidFill>
                  <a:srgbClr val="F3F3F3"/>
                </a:solidFill>
                <a:latin typeface="Montserrat Black"/>
                <a:ea typeface="Montserrat Black"/>
                <a:cs typeface="Montserrat Black"/>
                <a:sym typeface="Montserrat Black"/>
                <a:hlinkClick r:id="rId4"/>
              </a:rPr>
              <a:t>https://lms.skillfactory.ru/</a:t>
            </a:r>
            <a:r>
              <a:rPr lang="en-US" sz="3200" dirty="0">
                <a:solidFill>
                  <a:srgbClr val="F3F3F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endParaRPr sz="3200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9" name="Google Shape;197;p31"/>
          <p:cNvSpPr txBox="1"/>
          <p:nvPr/>
        </p:nvSpPr>
        <p:spPr>
          <a:xfrm>
            <a:off x="1292239" y="5226920"/>
            <a:ext cx="9597571" cy="748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ru-RU" sz="7200" dirty="0">
                <a:solidFill>
                  <a:srgbClr val="F3F3F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Спасибо!</a:t>
            </a:r>
            <a:endParaRPr sz="7200" b="1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6" name="Google Shape;196;p31"/>
          <p:cNvSpPr txBox="1"/>
          <p:nvPr/>
        </p:nvSpPr>
        <p:spPr>
          <a:xfrm>
            <a:off x="516048" y="1924679"/>
            <a:ext cx="11398312" cy="7564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r>
              <a:rPr lang="en-US" sz="3200" dirty="0">
                <a:solidFill>
                  <a:schemeClr val="bg2"/>
                </a:solidFill>
              </a:rPr>
              <a:t>https://app.pachca.com/chats/4904913?thread_id=767548</a:t>
            </a:r>
            <a:endParaRPr lang="ru-RU" sz="3200" dirty="0">
              <a:solidFill>
                <a:schemeClr val="bg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0000500000000000000" pitchFamily="2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8565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0E5CC476-DAE0-4E65-A455-5CE9EF777A57}"/>
              </a:ext>
            </a:extLst>
          </p:cNvPr>
          <p:cNvSpPr/>
          <p:nvPr/>
        </p:nvSpPr>
        <p:spPr>
          <a:xfrm>
            <a:off x="2517776" y="861053"/>
            <a:ext cx="763284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spc="-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Общие Рекомендации</a:t>
            </a:r>
            <a:endParaRPr lang="en-US" sz="3200" b="1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FC975904-B633-4088-BA7C-C3866462B320}"/>
              </a:ext>
            </a:extLst>
          </p:cNvPr>
          <p:cNvSpPr/>
          <p:nvPr/>
        </p:nvSpPr>
        <p:spPr>
          <a:xfrm>
            <a:off x="551384" y="1596302"/>
            <a:ext cx="10837204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Получение Данных</a:t>
            </a:r>
            <a:endParaRPr lang="en-US" sz="2400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</a:p>
          <a:p>
            <a:r>
              <a:rPr lang="ru-RU" sz="24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Предварительная Обработка</a:t>
            </a:r>
          </a:p>
          <a:p>
            <a:endParaRPr lang="en-US" sz="2400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24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Конструирование признаков</a:t>
            </a:r>
            <a:endParaRPr lang="en-US" sz="2400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ru-RU" sz="2400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24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Выбор Модели</a:t>
            </a:r>
          </a:p>
          <a:p>
            <a:r>
              <a:rPr lang="en-US" sz="24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  <a:endParaRPr lang="ru-RU" sz="2400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24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Оценка Модели</a:t>
            </a:r>
            <a:endParaRPr lang="en-US" sz="2400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  <a:endParaRPr lang="ru-RU" sz="2400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24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Настройка модели</a:t>
            </a:r>
            <a:endParaRPr lang="en-US" sz="2400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  <a:endParaRPr lang="ru-RU" sz="2400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24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Анализ Модели</a:t>
            </a:r>
          </a:p>
        </p:txBody>
      </p:sp>
    </p:spTree>
    <p:extLst>
      <p:ext uri="{BB962C8B-B14F-4D97-AF65-F5344CB8AC3E}">
        <p14:creationId xmlns:p14="http://schemas.microsoft.com/office/powerpoint/2010/main" val="3391029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theme/theme1.xml><?xml version="1.0" encoding="utf-8"?>
<a:theme xmlns:a="http://schemas.openxmlformats.org/drawingml/2006/main" name="SkillFactory шаблон для видео (черный/белый)">
  <a:themeElements>
    <a:clrScheme name="VIVID - Color 01">
      <a:dk1>
        <a:srgbClr val="242327"/>
      </a:dk1>
      <a:lt1>
        <a:srgbClr val="FFFFFF"/>
      </a:lt1>
      <a:dk2>
        <a:srgbClr val="01C601"/>
      </a:dk2>
      <a:lt2>
        <a:srgbClr val="FFFFFF"/>
      </a:lt2>
      <a:accent1>
        <a:srgbClr val="01C601"/>
      </a:accent1>
      <a:accent2>
        <a:srgbClr val="FD0002"/>
      </a:accent2>
      <a:accent3>
        <a:srgbClr val="8766D0"/>
      </a:accent3>
      <a:accent4>
        <a:srgbClr val="171C30"/>
      </a:accent4>
      <a:accent5>
        <a:srgbClr val="F1C232"/>
      </a:accent5>
      <a:accent6>
        <a:srgbClr val="FFFFFF"/>
      </a:accent6>
      <a:hlink>
        <a:srgbClr val="01C601"/>
      </a:hlink>
      <a:folHlink>
        <a:srgbClr val="5BC9B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1547</TotalTime>
  <Words>2978</Words>
  <Application>Microsoft Office PowerPoint</Application>
  <PresentationFormat>Произвольный</PresentationFormat>
  <Paragraphs>931</Paragraphs>
  <Slides>84</Slides>
  <Notes>84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84</vt:i4>
      </vt:variant>
    </vt:vector>
  </HeadingPairs>
  <TitlesOfParts>
    <vt:vector size="97" baseType="lpstr">
      <vt:lpstr>Times New Roman</vt:lpstr>
      <vt:lpstr>Wingdings</vt:lpstr>
      <vt:lpstr>Montserrat Black</vt:lpstr>
      <vt:lpstr>Cambria Math</vt:lpstr>
      <vt:lpstr>Arial</vt:lpstr>
      <vt:lpstr>Verdana</vt:lpstr>
      <vt:lpstr>Cambria</vt:lpstr>
      <vt:lpstr>Montserrat</vt:lpstr>
      <vt:lpstr>Source Sans Pro</vt:lpstr>
      <vt:lpstr>Courier New</vt:lpstr>
      <vt:lpstr>PTSerif-Regular</vt:lpstr>
      <vt:lpstr>Linux Libertine</vt:lpstr>
      <vt:lpstr>SkillFactory шаблон для видео (черный/белый)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Ознакомьтесь с данными</vt:lpstr>
      <vt:lpstr>Презентация PowerPoint</vt:lpstr>
      <vt:lpstr>Визуализация</vt:lpstr>
      <vt:lpstr>Презентация PowerPoint</vt:lpstr>
      <vt:lpstr>Презентация PowerPoint</vt:lpstr>
      <vt:lpstr>Предварительная обработка</vt:lpstr>
      <vt:lpstr>Пропуски</vt:lpstr>
      <vt:lpstr>«Обучаемые» преобразования</vt:lpstr>
      <vt:lpstr>Предварительная обработка числовых данных</vt:lpstr>
      <vt:lpstr>Предварительная обработка числовых данных</vt:lpstr>
      <vt:lpstr>Предварительная обработка числовых данных</vt:lpstr>
      <vt:lpstr>Целевую метку тоже можно обработать</vt:lpstr>
      <vt:lpstr>Предварительная обработка категориальных данных</vt:lpstr>
      <vt:lpstr>Редкие Категории</vt:lpstr>
      <vt:lpstr>Делаем многое в рамках единого Pipeline</vt:lpstr>
      <vt:lpstr>Методы для которых Предобработка Рекомендуется</vt:lpstr>
      <vt:lpstr>Методы которые Могут работать и Без Предобработки</vt:lpstr>
      <vt:lpstr>Ключевые слова о Предобработке</vt:lpstr>
      <vt:lpstr>Презентация PowerPoint</vt:lpstr>
      <vt:lpstr>Источники Новых Признаков</vt:lpstr>
      <vt:lpstr>Книжки про Feature Engineering</vt:lpstr>
      <vt:lpstr>Анализ Пропусков</vt:lpstr>
      <vt:lpstr>Взаимодействие признаков</vt:lpstr>
      <vt:lpstr>Мама, я не хочу быть числовым признаком…</vt:lpstr>
      <vt:lpstr>Категориальные признаки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ВИЗУАЛИЗАЦИЯ t-SNE</vt:lpstr>
      <vt:lpstr>Кластеризация</vt:lpstr>
      <vt:lpstr>Деревья Решений</vt:lpstr>
      <vt:lpstr>Ближайшие Соседи</vt:lpstr>
      <vt:lpstr>Пример из практики</vt:lpstr>
      <vt:lpstr>Предсказание оттока клиентов</vt:lpstr>
      <vt:lpstr>Какие Фичи я додумался придумать</vt:lpstr>
      <vt:lpstr>Какие Фичи Умные Люди придумали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Оценка качества модели регрессии</vt:lpstr>
      <vt:lpstr>Метрики Классификации</vt:lpstr>
      <vt:lpstr>Презентация PowerPoint</vt:lpstr>
      <vt:lpstr>Презентация PowerPoint</vt:lpstr>
      <vt:lpstr>Презентация PowerPoint</vt:lpstr>
      <vt:lpstr>Презентация PowerPoint</vt:lpstr>
      <vt:lpstr> Сетка Параметров</vt:lpstr>
      <vt:lpstr>Презентация PowerPoint</vt:lpstr>
      <vt:lpstr>Отбор Значимых признаков</vt:lpstr>
      <vt:lpstr>Презентация PowerPoint</vt:lpstr>
      <vt:lpstr>Презентация PowerPoint</vt:lpstr>
      <vt:lpstr>Презентация PowerPoint</vt:lpstr>
      <vt:lpstr>Презентация PowerPoint</vt:lpstr>
      <vt:lpstr>Анализ Модели</vt:lpstr>
      <vt:lpstr>Анализ Модели</vt:lpstr>
      <vt:lpstr>Про «успешность» решения задачи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cp:lastModifiedBy>Антон Юрьевич Долганов</cp:lastModifiedBy>
  <cp:revision>121</cp:revision>
  <dcterms:modified xsi:type="dcterms:W3CDTF">2023-05-23T12:17:08Z</dcterms:modified>
</cp:coreProperties>
</file>